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163CDE-144B-46B2-9DFA-A8DA44EAD737}" type="datetimeFigureOut">
              <a:rPr lang="en-US" smtClean="0"/>
              <a:t>12/16/2013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17A476-1A93-478F-9B33-3149ACE00CEF}" type="slidenum">
              <a:rPr lang="en-US" smtClean="0"/>
              <a:t>‹#›</a:t>
            </a:fld>
            <a:endParaRPr lang="en-US"/>
          </a:p>
        </p:txBody>
      </p:sp>
    </p:spTree>
    <p:extLst>
      <p:ext uri="{BB962C8B-B14F-4D97-AF65-F5344CB8AC3E}">
        <p14:creationId xmlns:p14="http://schemas.microsoft.com/office/powerpoint/2010/main" val="2066491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79880263-C308-48C0-A06E-0E6AF4447718}" type="slidenum">
              <a:rPr lang="en-US" sz="1300" smtClean="0">
                <a:solidFill>
                  <a:schemeClr val="tx1"/>
                </a:solidFill>
                <a:latin typeface="Arial" pitchFamily="34" charset="0"/>
              </a:rPr>
              <a:pPr eaLnBrk="1" hangingPunct="1">
                <a:spcBef>
                  <a:spcPct val="0"/>
                </a:spcBef>
                <a:buFontTx/>
                <a:buNone/>
                <a:defRPr/>
              </a:pPr>
              <a:t>1</a:t>
            </a:fld>
            <a:endParaRPr lang="en-US" sz="1300" smtClean="0">
              <a:solidFill>
                <a:schemeClr val="tx1"/>
              </a:solidFill>
              <a:latin typeface="Arial"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r>
              <a:rPr lang="en-US" smtClean="0"/>
              <a:t>The Attorney General’s Office has the ability to take action against bad actors.  While the AG may not always take action, when the AG starts to see a pattern of bad behavior, it is important to intervene to protect the State as a whole.  This is why it’s important to file complaints- 1. to try to protect your rights as a consumer and 2. to help the state identify bad actors.  </a:t>
            </a:r>
          </a:p>
        </p:txBody>
      </p:sp>
      <p:sp>
        <p:nvSpPr>
          <p:cNvPr id="4" name="Slide Number Placeholder 3"/>
          <p:cNvSpPr>
            <a:spLocks noGrp="1"/>
          </p:cNvSpPr>
          <p:nvPr>
            <p:ph type="sldNum" sz="quarter" idx="5"/>
          </p:nvPr>
        </p:nvSpPr>
        <p:spPr/>
        <p:txBody>
          <a:bodyPr/>
          <a:lstStyle/>
          <a:p>
            <a:pPr>
              <a:defRPr/>
            </a:pPr>
            <a:fld id="{FBBEB399-8F0F-4181-A079-7FF92CEBC756}"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lvl1pPr defTabSz="931863" eaLnBrk="0" hangingPunct="0">
              <a:defRPr sz="3200">
                <a:solidFill>
                  <a:srgbClr val="003366"/>
                </a:solidFill>
                <a:latin typeface="Franklin Gothic Book" pitchFamily="34" charset="0"/>
              </a:defRPr>
            </a:lvl1pPr>
            <a:lvl2pPr marL="742950" indent="-285750" defTabSz="931863" eaLnBrk="0" hangingPunct="0">
              <a:defRPr sz="3200">
                <a:solidFill>
                  <a:srgbClr val="003366"/>
                </a:solidFill>
                <a:latin typeface="Franklin Gothic Book" pitchFamily="34" charset="0"/>
              </a:defRPr>
            </a:lvl2pPr>
            <a:lvl3pPr marL="1143000" indent="-228600" defTabSz="931863" eaLnBrk="0" hangingPunct="0">
              <a:defRPr sz="3200">
                <a:solidFill>
                  <a:srgbClr val="003366"/>
                </a:solidFill>
                <a:latin typeface="Franklin Gothic Book" pitchFamily="34" charset="0"/>
              </a:defRPr>
            </a:lvl3pPr>
            <a:lvl4pPr marL="1600200" indent="-228600" defTabSz="931863" eaLnBrk="0" hangingPunct="0">
              <a:defRPr sz="3200">
                <a:solidFill>
                  <a:srgbClr val="003366"/>
                </a:solidFill>
                <a:latin typeface="Franklin Gothic Book" pitchFamily="34" charset="0"/>
              </a:defRPr>
            </a:lvl4pPr>
            <a:lvl5pPr marL="2057400" indent="-228600" defTabSz="931863" eaLnBrk="0" hangingPunct="0">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defRPr/>
            </a:pPr>
            <a:fld id="{E882D739-A104-4E32-A446-994AAC5E2905}" type="slidenum">
              <a:rPr lang="en-US" sz="1300" smtClean="0">
                <a:solidFill>
                  <a:schemeClr val="tx1"/>
                </a:solidFill>
                <a:latin typeface="Arial" pitchFamily="34" charset="0"/>
              </a:rPr>
              <a:pPr eaLnBrk="1" hangingPunct="1">
                <a:defRPr/>
              </a:pPr>
              <a:t>12</a:t>
            </a:fld>
            <a:endParaRPr lang="en-US" sz="1300" smtClean="0">
              <a:solidFill>
                <a:schemeClr val="tx1"/>
              </a:solidFill>
              <a:latin typeface="Arial" pitchFamily="34"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en-US" smtClean="0"/>
              <a:t>Remember the five “R’s” to protect yourself in any consumer transaction:</a:t>
            </a:r>
          </a:p>
          <a:p>
            <a:pPr eaLnBrk="1" hangingPunct="1"/>
            <a:endParaRPr lang="en-US" smtClean="0"/>
          </a:p>
          <a:p>
            <a:pPr eaLnBrk="1" hangingPunct="1"/>
            <a:r>
              <a:rPr lang="en-US" b="1" smtClean="0"/>
              <a:t>Research companies and charities before doing business with them</a:t>
            </a:r>
            <a:r>
              <a:rPr lang="en-US" smtClean="0"/>
              <a:t>: Check complaints filed with the Attorney General’s office and check reliability reports developed by the Better Business Bureau, www.BBB.org</a:t>
            </a:r>
          </a:p>
          <a:p>
            <a:pPr eaLnBrk="1" hangingPunct="1"/>
            <a:r>
              <a:rPr lang="en-US" b="1" smtClean="0"/>
              <a:t>Read the fine print</a:t>
            </a:r>
            <a:r>
              <a:rPr lang="en-US" smtClean="0"/>
              <a:t>: Look for exclusions and limitations, refund policies and cancellation procedures. Make sure you agree to all the terms and conditions before you sign anything or make a payment.</a:t>
            </a:r>
          </a:p>
          <a:p>
            <a:pPr eaLnBrk="1" hangingPunct="1"/>
            <a:r>
              <a:rPr lang="en-US" b="1" smtClean="0"/>
              <a:t>Remember your rights</a:t>
            </a:r>
            <a:r>
              <a:rPr lang="en-US" smtClean="0"/>
              <a:t>: Ohio law protects you from unfair and deceptive business practices. To learn more about your rights, check out the materials provided, visit our Web site, or call our help center.</a:t>
            </a:r>
          </a:p>
          <a:p>
            <a:pPr eaLnBrk="1" hangingPunct="1"/>
            <a:r>
              <a:rPr lang="en-US" b="1" smtClean="0"/>
              <a:t>Reconsider the purchase</a:t>
            </a:r>
            <a:r>
              <a:rPr lang="en-US" smtClean="0"/>
              <a:t>: Take your time before signing a contract or making a big purchase. Talk to trusted family members, friends or teachers to help determine if you will benefit.</a:t>
            </a:r>
          </a:p>
          <a:p>
            <a:pPr eaLnBrk="1" hangingPunct="1"/>
            <a:r>
              <a:rPr lang="en-US" b="1" smtClean="0"/>
              <a:t>Report fraud</a:t>
            </a:r>
            <a:r>
              <a:rPr lang="en-US" smtClean="0"/>
              <a:t>: If you suspect a scam, file a complaint with the Ohio Attorney General’s office. Your help is critical. Information you provide in a complaint could serve as the basis for an investigation or even a lawsuit against a company that’s violating the law.</a:t>
            </a:r>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lvl1pPr defTabSz="931863" eaLnBrk="0" hangingPunct="0">
              <a:defRPr sz="3200">
                <a:solidFill>
                  <a:srgbClr val="003366"/>
                </a:solidFill>
                <a:latin typeface="Franklin Gothic Book" pitchFamily="34" charset="0"/>
              </a:defRPr>
            </a:lvl1pPr>
            <a:lvl2pPr marL="742950" indent="-285750" defTabSz="931863" eaLnBrk="0" hangingPunct="0">
              <a:defRPr sz="3200">
                <a:solidFill>
                  <a:srgbClr val="003366"/>
                </a:solidFill>
                <a:latin typeface="Franklin Gothic Book" pitchFamily="34" charset="0"/>
              </a:defRPr>
            </a:lvl2pPr>
            <a:lvl3pPr marL="1143000" indent="-228600" defTabSz="931863" eaLnBrk="0" hangingPunct="0">
              <a:defRPr sz="3200">
                <a:solidFill>
                  <a:srgbClr val="003366"/>
                </a:solidFill>
                <a:latin typeface="Franklin Gothic Book" pitchFamily="34" charset="0"/>
              </a:defRPr>
            </a:lvl3pPr>
            <a:lvl4pPr marL="1600200" indent="-228600" defTabSz="931863" eaLnBrk="0" hangingPunct="0">
              <a:defRPr sz="3200">
                <a:solidFill>
                  <a:srgbClr val="003366"/>
                </a:solidFill>
                <a:latin typeface="Franklin Gothic Book" pitchFamily="34" charset="0"/>
              </a:defRPr>
            </a:lvl4pPr>
            <a:lvl5pPr marL="2057400" indent="-228600" defTabSz="931863" eaLnBrk="0" hangingPunct="0">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defRPr/>
            </a:pPr>
            <a:fld id="{35744A2E-5FC5-4311-AD5F-8D8D72ACD0B8}" type="slidenum">
              <a:rPr lang="en-US" sz="1300" smtClean="0">
                <a:solidFill>
                  <a:schemeClr val="tx1"/>
                </a:solidFill>
                <a:latin typeface="Arial" charset="0"/>
              </a:rPr>
              <a:pPr eaLnBrk="1" hangingPunct="1">
                <a:defRPr/>
              </a:pPr>
              <a:t>13</a:t>
            </a:fld>
            <a:endParaRPr lang="en-US" sz="1300" smtClean="0">
              <a:solidFill>
                <a:schemeClr val="tx1"/>
              </a:solidFill>
              <a:latin typeface="Arial" charset="0"/>
            </a:endParaRPr>
          </a:p>
        </p:txBody>
      </p:sp>
      <p:sp>
        <p:nvSpPr>
          <p:cNvPr id="27651" name="Rectangle 2"/>
          <p:cNvSpPr>
            <a:spLocks noGrp="1" noRot="1" noChangeAspect="1" noChangeArrowheads="1" noTextEdit="1"/>
          </p:cNvSpPr>
          <p:nvPr>
            <p:ph type="sldImg"/>
          </p:nvPr>
        </p:nvSpPr>
        <p:spPr>
          <a:xfrm>
            <a:off x="1143000" y="685800"/>
            <a:ext cx="4573588" cy="3429000"/>
          </a:xfrm>
          <a:ln/>
        </p:spPr>
      </p:sp>
      <p:sp>
        <p:nvSpPr>
          <p:cNvPr id="27652" name="Rectangle 3"/>
          <p:cNvSpPr>
            <a:spLocks noGrp="1" noChangeArrowheads="1"/>
          </p:cNvSpPr>
          <p:nvPr>
            <p:ph type="body" idx="1"/>
          </p:nvPr>
        </p:nvSpPr>
        <p:spPr>
          <a:xfrm>
            <a:off x="685800" y="4344025"/>
            <a:ext cx="5486400" cy="4114488"/>
          </a:xfrm>
          <a:noFill/>
        </p:spPr>
        <p:txBody>
          <a:bodyPr/>
          <a:lstStyle/>
          <a:p>
            <a:pPr eaLnBrk="1" hangingPunct="1"/>
            <a:r>
              <a:rPr lang="en-US" smtClean="0"/>
              <a:t>1.</a:t>
            </a:r>
          </a:p>
          <a:p>
            <a:pPr eaLnBrk="1" hangingPunct="1"/>
            <a:r>
              <a:rPr lang="en-US" smtClean="0"/>
              <a:t>Contact the company first to give it a chance to correct the problem. </a:t>
            </a:r>
          </a:p>
          <a:p>
            <a:pPr eaLnBrk="1" hangingPunct="1"/>
            <a:endParaRPr lang="en-US" smtClean="0"/>
          </a:p>
          <a:p>
            <a:pPr eaLnBrk="1" hangingPunct="1"/>
            <a:r>
              <a:rPr lang="en-US" smtClean="0"/>
              <a:t>2.</a:t>
            </a:r>
          </a:p>
          <a:p>
            <a:pPr eaLnBrk="1" hangingPunct="1"/>
            <a:r>
              <a:rPr lang="en-US" smtClean="0"/>
              <a:t>The Ohio Attorney General’s Office at www.OhioAttorneyGeneral.gov or by phone at 800-282-0515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3A621E42-D845-474D-ACCB-13912C6F8158}"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A6482EB5-71FA-49B7-9D1E-0CD239D7058F}" type="slidenum">
              <a:rPr lang="en-US" smtClean="0"/>
              <a:pPr eaLnBrk="1" hangingPunct="1">
                <a:defRPr/>
              </a:pPr>
              <a:t>3</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lvl="1" eaLnBrk="1" hangingPunct="1"/>
            <a:r>
              <a:rPr lang="en-US" smtClean="0"/>
              <a:t>We have a complete list of Ohio consumer laws that businesses must comply with on our website.  </a:t>
            </a:r>
          </a:p>
          <a:p>
            <a:pPr lvl="1" eaLnBrk="1" hangingPunct="1"/>
            <a:endParaRPr lang="en-US" smtClean="0"/>
          </a:p>
          <a:p>
            <a:pPr lvl="1" eaLnBrk="1" hangingPunct="1"/>
            <a:r>
              <a:rPr lang="en-US" smtClean="0"/>
              <a:t>The Consumer Sales Practices Act (CSPA) is the cornerstone of Ohio consumer law.  This law prohibits unfair, deceptive and unconscionable sales practices.  It also defines how a business can advertise and market to consumers.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EAF99770-07FC-4AA9-8E21-B7450FBCC791}" type="slidenum">
              <a:rPr lang="en-US" smtClean="0"/>
              <a:pPr eaLnBrk="1" hangingPunct="1">
                <a:defRPr/>
              </a:pPr>
              <a:t>4</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lvl="1" eaLnBrk="1" hangingPunct="1"/>
            <a:r>
              <a:rPr lang="en-US" dirty="0" smtClean="0"/>
              <a:t>Here are some advertising guidelines outlined in the law:</a:t>
            </a:r>
          </a:p>
          <a:p>
            <a:pPr lvl="1" eaLnBrk="1" hangingPunct="1"/>
            <a:endParaRPr lang="en-US" dirty="0" smtClean="0"/>
          </a:p>
          <a:p>
            <a:pPr lvl="1" eaLnBrk="1" hangingPunct="1"/>
            <a:r>
              <a:rPr lang="en-US" b="1" dirty="0" smtClean="0"/>
              <a:t>Exclusions and Limitations</a:t>
            </a:r>
            <a:r>
              <a:rPr lang="en-US" dirty="0" smtClean="0"/>
              <a:t> – It is illegal to advertise a sale without listing any specific limitations. Advertisements must list the important terms and conditions, extra cost (delivery charges, restocking fees and handling fees) and limited time offers such as July 1, 2-3 p.m.</a:t>
            </a:r>
          </a:p>
          <a:p>
            <a:pPr lvl="1" eaLnBrk="1" hangingPunct="1"/>
            <a:r>
              <a:rPr lang="en-US" b="1" dirty="0" smtClean="0"/>
              <a:t>Bait Advertising</a:t>
            </a:r>
            <a:r>
              <a:rPr lang="en-US" dirty="0" smtClean="0"/>
              <a:t> – Bait and switch tactics are illegal, and it occurs when a business offers goods or services for sale, but the offer is not bona fide or made in good faith. For example, the supplier misrepresents an important aspect of the product or service. (Car dealership offers 0% rate)</a:t>
            </a:r>
          </a:p>
          <a:p>
            <a:pPr lvl="1" eaLnBrk="1" hangingPunct="1"/>
            <a:r>
              <a:rPr lang="en-US" b="1" dirty="0" smtClean="0"/>
              <a:t>Rain Checks</a:t>
            </a:r>
            <a:r>
              <a:rPr lang="en-US" dirty="0" smtClean="0"/>
              <a:t> – Consumers are entitled to a rain check when businesses advertise goods or services at a certain price, sell out, and the consumer responds to the ad after the product is no longer available. A rain check must be honored within 60 days after it is issued and consumer has 14 days to redeem. Or the seller may sell a similar item at the same price.</a:t>
            </a:r>
          </a:p>
          <a:p>
            <a:pPr lvl="1" eaLnBrk="1" hangingPunct="1"/>
            <a:r>
              <a:rPr lang="en-US" b="1" dirty="0" smtClean="0"/>
              <a:t>Free</a:t>
            </a:r>
            <a:r>
              <a:rPr lang="en-US" dirty="0" smtClean="0"/>
              <a:t> – A seller may not advertise goods or services for “free” when the cost of the “free” offer is passed on to the consumer by raising the regular price of the goods or services.</a:t>
            </a:r>
          </a:p>
          <a:p>
            <a:pPr lvl="1" eaLnBrk="1" hangingPunct="1"/>
            <a:r>
              <a:rPr lang="en-US" b="1" dirty="0" smtClean="0"/>
              <a:t>Prize</a:t>
            </a:r>
            <a:r>
              <a:rPr lang="en-US" dirty="0" smtClean="0"/>
              <a:t> – A seller cannot advertise a consumer won a prize when the consumer must pay a certain charges to receive the prize.</a:t>
            </a:r>
          </a:p>
          <a:p>
            <a:pPr lvl="1" eaLnBrk="1" hangingPunct="1"/>
            <a:r>
              <a:rPr lang="en-US" b="1" dirty="0" smtClean="0"/>
              <a:t>New/Used</a:t>
            </a:r>
            <a:r>
              <a:rPr lang="en-US" dirty="0" smtClean="0"/>
              <a:t> – Used, refurbished or reconditioned products cannot be sold as new; they must be properly labeled.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fld id="{0FB7E5A3-109C-4D6B-99F1-826DFFC808DC}" type="slidenum">
              <a:rPr lang="en-US" smtClean="0"/>
              <a:pPr eaLnBrk="1" hangingPunct="1">
                <a:defRPr/>
              </a:pPr>
              <a:t>5</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lvl="1" eaLnBrk="1" hangingPunct="1"/>
            <a:r>
              <a:rPr lang="en-US" b="1" smtClean="0"/>
              <a:t>Failure to Deliver</a:t>
            </a:r>
            <a:r>
              <a:rPr lang="en-US" smtClean="0"/>
              <a:t> – Business has eight weeks to deliver the product purchased. If not, the consumer is entitled to an explanation, delivery of the goods or service, full refund, or substitution of similar goods or services of equal or lesser value.</a:t>
            </a:r>
          </a:p>
          <a:p>
            <a:pPr lvl="1" eaLnBrk="1" hangingPunct="1"/>
            <a:r>
              <a:rPr lang="en-US" b="1" smtClean="0"/>
              <a:t>Refund Policies</a:t>
            </a:r>
            <a:r>
              <a:rPr lang="en-US" smtClean="0"/>
              <a:t> – Sellers must have refund policies even if their refund policy is that they do not accept refunds.  Each policy must be clearly and conspicuously posted prior to the point of sale (i.e.- not good enough to have it listed on the receipt and no where else because at that point in time, you’ve already made the purchase).</a:t>
            </a:r>
          </a:p>
          <a:p>
            <a:pPr lvl="1" eaLnBrk="1" hangingPunct="1"/>
            <a:r>
              <a:rPr lang="en-US" b="1" smtClean="0"/>
              <a:t>Deposits</a:t>
            </a:r>
            <a:r>
              <a:rPr lang="en-US" smtClean="0"/>
              <a:t>– Requires a seller to provide the consumer with a dated receipt including the amount paid, total price including any additional cost (storage, assembly, or delivery charges), timeframe, and refund terms.  Seller may not offer the goods to any other customer if a deposit is made.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lvl1pPr defTabSz="931863" eaLnBrk="0" hangingPunct="0">
              <a:defRPr sz="3200">
                <a:solidFill>
                  <a:srgbClr val="003366"/>
                </a:solidFill>
                <a:latin typeface="Franklin Gothic Book" pitchFamily="34" charset="0"/>
              </a:defRPr>
            </a:lvl1pPr>
            <a:lvl2pPr marL="742950" indent="-285750" defTabSz="931863" eaLnBrk="0" hangingPunct="0">
              <a:defRPr sz="3200">
                <a:solidFill>
                  <a:srgbClr val="003366"/>
                </a:solidFill>
                <a:latin typeface="Franklin Gothic Book" pitchFamily="34" charset="0"/>
              </a:defRPr>
            </a:lvl2pPr>
            <a:lvl3pPr marL="1143000" indent="-228600" defTabSz="931863" eaLnBrk="0" hangingPunct="0">
              <a:defRPr sz="3200">
                <a:solidFill>
                  <a:srgbClr val="003366"/>
                </a:solidFill>
                <a:latin typeface="Franklin Gothic Book" pitchFamily="34" charset="0"/>
              </a:defRPr>
            </a:lvl3pPr>
            <a:lvl4pPr marL="1600200" indent="-228600" defTabSz="931863" eaLnBrk="0" hangingPunct="0">
              <a:defRPr sz="3200">
                <a:solidFill>
                  <a:srgbClr val="003366"/>
                </a:solidFill>
                <a:latin typeface="Franklin Gothic Book" pitchFamily="34" charset="0"/>
              </a:defRPr>
            </a:lvl4pPr>
            <a:lvl5pPr marL="2057400" indent="-228600" defTabSz="931863" eaLnBrk="0" hangingPunct="0">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defRPr/>
            </a:pPr>
            <a:fld id="{FF6548F2-D486-4FDF-8C22-2D5633F476FE}" type="slidenum">
              <a:rPr lang="en-US" sz="1300" smtClean="0">
                <a:solidFill>
                  <a:schemeClr val="tx1"/>
                </a:solidFill>
                <a:latin typeface="Arial" pitchFamily="34" charset="0"/>
              </a:rPr>
              <a:pPr eaLnBrk="1" hangingPunct="1">
                <a:defRPr/>
              </a:pPr>
              <a:t>6</a:t>
            </a:fld>
            <a:endParaRPr lang="en-US" sz="1300" smtClean="0">
              <a:solidFill>
                <a:schemeClr val="tx1"/>
              </a:solidFill>
              <a:latin typeface="Arial" pitchFamily="34"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en-US" smtClean="0"/>
              <a:t>If you have a problem with a product or service you bought, give the company a chance to correct the problem. Take action by calling or writing to the company to explain the problem. Be polite but assertive and tell the company what would be a reasonable resolution to your problem. </a:t>
            </a:r>
          </a:p>
          <a:p>
            <a:pPr eaLnBrk="1" hangingPunct="1"/>
            <a:endParaRPr lang="en-US" smtClean="0"/>
          </a:p>
          <a:p>
            <a:pPr eaLnBrk="1" hangingPunct="1"/>
            <a:r>
              <a:rPr lang="en-US" smtClean="0"/>
              <a:t>Most reputable companies will work with you, because they want your business. Also, file a complaint with the Attorney General’s Office.  (Complaint information continues in the next slide.)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p:txBody>
          <a:bodyPr/>
          <a:lstStyle>
            <a:lvl1pPr defTabSz="931863" eaLnBrk="0" hangingPunct="0">
              <a:defRPr sz="3200">
                <a:solidFill>
                  <a:srgbClr val="003366"/>
                </a:solidFill>
                <a:latin typeface="Franklin Gothic Book" pitchFamily="34" charset="0"/>
              </a:defRPr>
            </a:lvl1pPr>
            <a:lvl2pPr marL="742950" indent="-285750" defTabSz="931863" eaLnBrk="0" hangingPunct="0">
              <a:defRPr sz="3200">
                <a:solidFill>
                  <a:srgbClr val="003366"/>
                </a:solidFill>
                <a:latin typeface="Franklin Gothic Book" pitchFamily="34" charset="0"/>
              </a:defRPr>
            </a:lvl2pPr>
            <a:lvl3pPr marL="1143000" indent="-228600" defTabSz="931863" eaLnBrk="0" hangingPunct="0">
              <a:defRPr sz="3200">
                <a:solidFill>
                  <a:srgbClr val="003366"/>
                </a:solidFill>
                <a:latin typeface="Franklin Gothic Book" pitchFamily="34" charset="0"/>
              </a:defRPr>
            </a:lvl3pPr>
            <a:lvl4pPr marL="1600200" indent="-228600" defTabSz="931863" eaLnBrk="0" hangingPunct="0">
              <a:defRPr sz="3200">
                <a:solidFill>
                  <a:srgbClr val="003366"/>
                </a:solidFill>
                <a:latin typeface="Franklin Gothic Book" pitchFamily="34" charset="0"/>
              </a:defRPr>
            </a:lvl4pPr>
            <a:lvl5pPr marL="2057400" indent="-228600" defTabSz="931863" eaLnBrk="0" hangingPunct="0">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defRPr/>
            </a:pPr>
            <a:fld id="{7BEE5C78-8961-4E0C-835B-69EEDF545D66}" type="slidenum">
              <a:rPr lang="en-US" sz="1300" smtClean="0">
                <a:solidFill>
                  <a:schemeClr val="tx1"/>
                </a:solidFill>
                <a:latin typeface="Arial" pitchFamily="34" charset="0"/>
              </a:rPr>
              <a:pPr eaLnBrk="1" hangingPunct="1">
                <a:defRPr/>
              </a:pPr>
              <a:t>7</a:t>
            </a:fld>
            <a:endParaRPr lang="en-US" sz="1300" smtClean="0">
              <a:solidFill>
                <a:schemeClr val="tx1"/>
              </a:solidFill>
              <a:latin typeface="Arial"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en-US" b="1" smtClean="0"/>
              <a:t>Telephone: live-intake</a:t>
            </a:r>
          </a:p>
          <a:p>
            <a:pPr eaLnBrk="1" hangingPunct="1"/>
            <a:endParaRPr lang="en-US" b="1" smtClean="0"/>
          </a:p>
          <a:p>
            <a:pPr eaLnBrk="1" hangingPunct="1"/>
            <a:r>
              <a:rPr lang="en-US" smtClean="0"/>
              <a:t>AG complaint resolution process</a:t>
            </a:r>
          </a:p>
          <a:p>
            <a:pPr lvl="1" eaLnBrk="1" hangingPunct="1">
              <a:buFontTx/>
              <a:buChar char="•"/>
            </a:pPr>
            <a:r>
              <a:rPr lang="en-US" smtClean="0"/>
              <a:t>In 2012: 30,500 complaints filed</a:t>
            </a:r>
          </a:p>
          <a:p>
            <a:pPr lvl="1" eaLnBrk="1" hangingPunct="1"/>
            <a:endParaRPr lang="en-US" smtClean="0"/>
          </a:p>
          <a:p>
            <a:pPr eaLnBrk="1" hangingPunct="1"/>
            <a:r>
              <a:rPr lang="en-US" smtClean="0"/>
              <a:t> </a:t>
            </a:r>
            <a:r>
              <a:rPr lang="en-US" b="1" smtClean="0"/>
              <a:t>You may file a complaint one of three ways</a:t>
            </a:r>
            <a:r>
              <a:rPr lang="en-US" smtClean="0"/>
              <a:t>:</a:t>
            </a:r>
          </a:p>
          <a:p>
            <a:pPr eaLnBrk="1" hangingPunct="1">
              <a:buFontTx/>
              <a:buChar char="•"/>
            </a:pPr>
            <a:r>
              <a:rPr lang="en-US" smtClean="0"/>
              <a:t>Online (often the easiest way): www.OhioAttorneyGeneral.gov</a:t>
            </a:r>
          </a:p>
          <a:p>
            <a:pPr eaLnBrk="1" hangingPunct="1">
              <a:buFontTx/>
              <a:buChar char="•"/>
            </a:pPr>
            <a:r>
              <a:rPr lang="en-US" smtClean="0"/>
              <a:t>By phone: 800-282-0515 – Our help center now offers live complaint intake.</a:t>
            </a:r>
          </a:p>
          <a:p>
            <a:pPr eaLnBrk="1" hangingPunct="1">
              <a:buFontTx/>
              <a:buChar char="•"/>
            </a:pPr>
            <a:r>
              <a:rPr lang="en-US" smtClean="0"/>
              <a:t>By mail: Visit our Web site or call our help center to ask for a hard copy of the complaint form. Complete the form and send it to the Ohio Attorney General’s Consumer Protection Section, 30 E. Broad St., 14</a:t>
            </a:r>
            <a:r>
              <a:rPr lang="en-US" baseline="30000" smtClean="0"/>
              <a:t>th</a:t>
            </a:r>
            <a:r>
              <a:rPr lang="en-US" smtClean="0"/>
              <a:t> Floor, Columbus, OH 43215.  </a:t>
            </a:r>
          </a:p>
          <a:p>
            <a:pPr eaLnBrk="1" hangingPunct="1">
              <a:buFontTx/>
              <a:buChar char="•"/>
            </a:pPr>
            <a:endParaRPr lang="en-US" smtClean="0"/>
          </a:p>
          <a:p>
            <a:pPr eaLnBrk="1" hangingPunct="1"/>
            <a:r>
              <a:rPr lang="en-US" smtClean="0"/>
              <a:t>Please provide all the information necessary to help explain your issue with the business and what you have done to resolve it. We will need copies of contracts, receipts, purchase agreements, work orders, etc. Send COPIES only – keep original documents for your files.</a:t>
            </a:r>
          </a:p>
          <a:p>
            <a:pPr eaLnBrk="1" hangingPunct="1"/>
            <a:endParaRPr lang="en-US" smtClean="0"/>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E7124FD-BD3D-443D-A5CB-199DF4D6090E}"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smtClean="0"/>
              <a:t>Your complaint may also be shared with others, so information such as account numbers should be blacked out.</a:t>
            </a:r>
          </a:p>
        </p:txBody>
      </p:sp>
      <p:sp>
        <p:nvSpPr>
          <p:cNvPr id="4" name="Slide Number Placeholder 3"/>
          <p:cNvSpPr>
            <a:spLocks noGrp="1"/>
          </p:cNvSpPr>
          <p:nvPr>
            <p:ph type="sldNum" sz="quarter" idx="5"/>
          </p:nvPr>
        </p:nvSpPr>
        <p:spPr/>
        <p:txBody>
          <a:bodyPr/>
          <a:lstStyle/>
          <a:p>
            <a:pPr>
              <a:defRPr/>
            </a:pPr>
            <a:fld id="{B4D6AC92-E679-4059-ABE4-EBAEE064C677}"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82E650-374D-4B99-9058-A56F3B802EDB}"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372076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2E650-374D-4B99-9058-A56F3B802EDB}"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1920832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2E650-374D-4B99-9058-A56F3B802EDB}"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1481498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2E650-374D-4B99-9058-A56F3B802EDB}"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617989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82E650-374D-4B99-9058-A56F3B802EDB}"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400539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82E650-374D-4B99-9058-A56F3B802EDB}"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3304017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82E650-374D-4B99-9058-A56F3B802EDB}" type="datetimeFigureOut">
              <a:rPr lang="en-US" smtClean="0"/>
              <a:t>12/16/2013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1753796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82E650-374D-4B99-9058-A56F3B802EDB}" type="datetimeFigureOut">
              <a:rPr lang="en-US" smtClean="0"/>
              <a:t>12/16/2013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360760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2E650-374D-4B99-9058-A56F3B802EDB}" type="datetimeFigureOut">
              <a:rPr lang="en-US" smtClean="0"/>
              <a:t>12/16/2013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1134317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2E650-374D-4B99-9058-A56F3B802EDB}"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407555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2E650-374D-4B99-9058-A56F3B802EDB}"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27E5D8-2A98-4115-B5D4-12461A8CDC54}" type="slidenum">
              <a:rPr lang="en-US" smtClean="0"/>
              <a:t>‹#›</a:t>
            </a:fld>
            <a:endParaRPr lang="en-US"/>
          </a:p>
        </p:txBody>
      </p:sp>
    </p:spTree>
    <p:extLst>
      <p:ext uri="{BB962C8B-B14F-4D97-AF65-F5344CB8AC3E}">
        <p14:creationId xmlns:p14="http://schemas.microsoft.com/office/powerpoint/2010/main" val="257272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2E650-374D-4B99-9058-A56F3B802EDB}" type="datetimeFigureOut">
              <a:rPr lang="en-US" smtClean="0"/>
              <a:t>12/16/2013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7E5D8-2A98-4115-B5D4-12461A8CDC54}" type="slidenum">
              <a:rPr lang="en-US" smtClean="0"/>
              <a:t>‹#›</a:t>
            </a:fld>
            <a:endParaRPr lang="en-US"/>
          </a:p>
        </p:txBody>
      </p:sp>
    </p:spTree>
    <p:extLst>
      <p:ext uri="{BB962C8B-B14F-4D97-AF65-F5344CB8AC3E}">
        <p14:creationId xmlns:p14="http://schemas.microsoft.com/office/powerpoint/2010/main" val="3715297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www.ohioattorneygeneral.gov/ConsumerLaw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ohioattorneygeneral.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hangingPunct="1">
              <a:defRPr/>
            </a:pPr>
            <a:r>
              <a:rPr lang="en-US" sz="8000" dirty="0" smtClean="0">
                <a:latin typeface="+mn-lt"/>
              </a:rPr>
              <a:t>Rob resolves his complaint!</a:t>
            </a:r>
            <a:r>
              <a:rPr lang="en-US" sz="4000" dirty="0" smtClean="0">
                <a:solidFill>
                  <a:schemeClr val="tx1"/>
                </a:solidFill>
                <a:latin typeface="+mn-lt"/>
              </a:rPr>
              <a:t/>
            </a:r>
            <a:br>
              <a:rPr lang="en-US" sz="4000" dirty="0" smtClean="0">
                <a:solidFill>
                  <a:schemeClr val="tx1"/>
                </a:solidFill>
                <a:latin typeface="+mn-lt"/>
              </a:rPr>
            </a:br>
            <a:endParaRPr lang="en-US" sz="3200" dirty="0" smtClean="0">
              <a:solidFill>
                <a:srgbClr val="005CBD"/>
              </a:solidFill>
              <a:latin typeface="+mn-lt"/>
            </a:endParaRPr>
          </a:p>
        </p:txBody>
      </p:sp>
      <p:sp>
        <p:nvSpPr>
          <p:cNvPr id="2051" name="Subtitle 1"/>
          <p:cNvSpPr>
            <a:spLocks noGrp="1"/>
          </p:cNvSpPr>
          <p:nvPr>
            <p:ph type="subTitle" idx="1"/>
          </p:nvPr>
        </p:nvSpPr>
        <p:spPr/>
        <p:txBody>
          <a:bodyPr/>
          <a:lstStyle/>
          <a:p>
            <a:pPr eaLnBrk="1" hangingPunct="1"/>
            <a:r>
              <a:rPr lang="en-US" dirty="0" smtClean="0">
                <a:solidFill>
                  <a:schemeClr val="tx1"/>
                </a:solidFill>
              </a:rPr>
              <a:t>Lesson 7: How to Resolve Consumer Problems</a:t>
            </a:r>
          </a:p>
        </p:txBody>
      </p:sp>
    </p:spTree>
    <p:extLst>
      <p:ext uri="{BB962C8B-B14F-4D97-AF65-F5344CB8AC3E}">
        <p14:creationId xmlns:p14="http://schemas.microsoft.com/office/powerpoint/2010/main" val="2115823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After filing his complaint…</a:t>
            </a:r>
          </a:p>
        </p:txBody>
      </p:sp>
      <p:sp>
        <p:nvSpPr>
          <p:cNvPr id="11267" name="Content Placeholder 2"/>
          <p:cNvSpPr>
            <a:spLocks noGrp="1"/>
          </p:cNvSpPr>
          <p:nvPr>
            <p:ph idx="1"/>
          </p:nvPr>
        </p:nvSpPr>
        <p:spPr/>
        <p:txBody>
          <a:bodyPr/>
          <a:lstStyle/>
          <a:p>
            <a:r>
              <a:rPr lang="en-US" smtClean="0"/>
              <a:t>The Attorney General’s Office contacted the supplier (store) and informed the supplier of Eric’s complaint. </a:t>
            </a:r>
          </a:p>
          <a:p>
            <a:r>
              <a:rPr lang="en-US" smtClean="0"/>
              <a:t>The store agreed that the ad did say $19.99, so they offered Eric the shoes for $19.99</a:t>
            </a:r>
          </a:p>
          <a:p>
            <a:r>
              <a:rPr lang="en-US" smtClean="0"/>
              <a:t>Eric’s complaint was closed.  </a:t>
            </a:r>
          </a:p>
        </p:txBody>
      </p:sp>
    </p:spTree>
    <p:extLst>
      <p:ext uri="{BB962C8B-B14F-4D97-AF65-F5344CB8AC3E}">
        <p14:creationId xmlns:p14="http://schemas.microsoft.com/office/powerpoint/2010/main" val="2291365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OR After filing his complaint…</a:t>
            </a:r>
          </a:p>
        </p:txBody>
      </p:sp>
      <p:sp>
        <p:nvSpPr>
          <p:cNvPr id="12291" name="Content Placeholder 2"/>
          <p:cNvSpPr>
            <a:spLocks noGrp="1"/>
          </p:cNvSpPr>
          <p:nvPr>
            <p:ph idx="1"/>
          </p:nvPr>
        </p:nvSpPr>
        <p:spPr/>
        <p:txBody>
          <a:bodyPr/>
          <a:lstStyle/>
          <a:p>
            <a:r>
              <a:rPr lang="en-US" smtClean="0"/>
              <a:t>The store said “too bad, so sad” and refused to honor the price of the ad. </a:t>
            </a:r>
          </a:p>
          <a:p>
            <a:r>
              <a:rPr lang="en-US" smtClean="0"/>
              <a:t>At the same time Eric filed his complaint, 20 other people filed a similar complaint </a:t>
            </a:r>
          </a:p>
          <a:p>
            <a:r>
              <a:rPr lang="en-US" smtClean="0"/>
              <a:t>The Attorney General’s Office took action against the store after realizing there was a pattern of unfair and deceptive acts and practices. </a:t>
            </a:r>
          </a:p>
        </p:txBody>
      </p:sp>
    </p:spTree>
    <p:extLst>
      <p:ext uri="{BB962C8B-B14F-4D97-AF65-F5344CB8AC3E}">
        <p14:creationId xmlns:p14="http://schemas.microsoft.com/office/powerpoint/2010/main" val="3913216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5"/>
          <p:cNvSpPr>
            <a:spLocks noGrp="1" noChangeArrowheads="1"/>
          </p:cNvSpPr>
          <p:nvPr>
            <p:ph type="title"/>
          </p:nvPr>
        </p:nvSpPr>
        <p:spPr/>
        <p:txBody>
          <a:bodyPr/>
          <a:lstStyle/>
          <a:p>
            <a:pPr eaLnBrk="1" hangingPunct="1">
              <a:defRPr/>
            </a:pPr>
            <a:r>
              <a:rPr lang="en-US" dirty="0" smtClean="0">
                <a:latin typeface="+mn-lt"/>
              </a:rPr>
              <a:t>Consumer Rules to Live by</a:t>
            </a:r>
          </a:p>
        </p:txBody>
      </p:sp>
      <p:sp>
        <p:nvSpPr>
          <p:cNvPr id="194566" name="Rectangle 6"/>
          <p:cNvSpPr>
            <a:spLocks noGrp="1" noChangeArrowheads="1"/>
          </p:cNvSpPr>
          <p:nvPr>
            <p:ph idx="1"/>
          </p:nvPr>
        </p:nvSpPr>
        <p:spPr>
          <a:xfrm>
            <a:off x="3444875" y="1600200"/>
            <a:ext cx="5257800" cy="4525963"/>
          </a:xfrm>
        </p:spPr>
        <p:txBody>
          <a:bodyPr/>
          <a:lstStyle/>
          <a:p>
            <a:pPr eaLnBrk="1" hangingPunct="1"/>
            <a:r>
              <a:rPr lang="en-US" b="1" smtClean="0"/>
              <a:t>Research</a:t>
            </a:r>
            <a:r>
              <a:rPr lang="en-US" smtClean="0"/>
              <a:t> companies</a:t>
            </a:r>
          </a:p>
          <a:p>
            <a:pPr eaLnBrk="1" hangingPunct="1"/>
            <a:r>
              <a:rPr lang="en-US" b="1" smtClean="0"/>
              <a:t>Read</a:t>
            </a:r>
            <a:r>
              <a:rPr lang="en-US" smtClean="0"/>
              <a:t> the fine print</a:t>
            </a:r>
          </a:p>
          <a:p>
            <a:pPr eaLnBrk="1" hangingPunct="1"/>
            <a:r>
              <a:rPr lang="en-US" b="1" smtClean="0"/>
              <a:t>Remember</a:t>
            </a:r>
            <a:r>
              <a:rPr lang="en-US" smtClean="0"/>
              <a:t> your rights</a:t>
            </a:r>
          </a:p>
          <a:p>
            <a:pPr eaLnBrk="1" hangingPunct="1"/>
            <a:r>
              <a:rPr lang="en-US" b="1" smtClean="0"/>
              <a:t>Reconsider</a:t>
            </a:r>
            <a:r>
              <a:rPr lang="en-US" smtClean="0"/>
              <a:t> the purchase</a:t>
            </a:r>
          </a:p>
          <a:p>
            <a:pPr eaLnBrk="1" hangingPunct="1"/>
            <a:r>
              <a:rPr lang="en-US" b="1" smtClean="0"/>
              <a:t>Report</a:t>
            </a:r>
            <a:r>
              <a:rPr lang="en-US" smtClean="0"/>
              <a:t> fraud</a:t>
            </a:r>
          </a:p>
          <a:p>
            <a:pPr eaLnBrk="1" hangingPunct="1"/>
            <a:endParaRPr lang="en-US" smtClean="0"/>
          </a:p>
        </p:txBody>
      </p:sp>
      <p:pic>
        <p:nvPicPr>
          <p:cNvPr id="3077" name="Picture 5" descr="C:\Users\Rlippe\AppData\Local\Microsoft\Windows\Temporary Internet Files\Content.IE5\9QMZ51S2\dglxasset[2].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8600" y="1905001"/>
            <a:ext cx="300244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0067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66">
                                            <p:txEl>
                                              <p:pRg st="0" end="0"/>
                                            </p:txEl>
                                          </p:spTgt>
                                        </p:tgtEl>
                                        <p:attrNameLst>
                                          <p:attrName>style.visibility</p:attrName>
                                        </p:attrNameLst>
                                      </p:cBhvr>
                                      <p:to>
                                        <p:strVal val="visible"/>
                                      </p:to>
                                    </p:set>
                                    <p:animEffect transition="in" filter="fade">
                                      <p:cBhvr>
                                        <p:cTn id="7" dur="1000"/>
                                        <p:tgtEl>
                                          <p:spTgt spid="194566">
                                            <p:txEl>
                                              <p:pRg st="0" end="0"/>
                                            </p:txEl>
                                          </p:spTgt>
                                        </p:tgtEl>
                                      </p:cBhvr>
                                    </p:animEffect>
                                    <p:anim calcmode="lin" valueType="num">
                                      <p:cBhvr>
                                        <p:cTn id="8" dur="1000" fill="hold"/>
                                        <p:tgtEl>
                                          <p:spTgt spid="1945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56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4566">
                                            <p:txEl>
                                              <p:pRg st="1" end="1"/>
                                            </p:txEl>
                                          </p:spTgt>
                                        </p:tgtEl>
                                        <p:attrNameLst>
                                          <p:attrName>style.visibility</p:attrName>
                                        </p:attrNameLst>
                                      </p:cBhvr>
                                      <p:to>
                                        <p:strVal val="visible"/>
                                      </p:to>
                                    </p:set>
                                    <p:animEffect transition="in" filter="fade">
                                      <p:cBhvr>
                                        <p:cTn id="14" dur="1000"/>
                                        <p:tgtEl>
                                          <p:spTgt spid="194566">
                                            <p:txEl>
                                              <p:pRg st="1" end="1"/>
                                            </p:txEl>
                                          </p:spTgt>
                                        </p:tgtEl>
                                      </p:cBhvr>
                                    </p:animEffect>
                                    <p:anim calcmode="lin" valueType="num">
                                      <p:cBhvr>
                                        <p:cTn id="15" dur="1000" fill="hold"/>
                                        <p:tgtEl>
                                          <p:spTgt spid="19456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945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4566">
                                            <p:txEl>
                                              <p:pRg st="2" end="2"/>
                                            </p:txEl>
                                          </p:spTgt>
                                        </p:tgtEl>
                                        <p:attrNameLst>
                                          <p:attrName>style.visibility</p:attrName>
                                        </p:attrNameLst>
                                      </p:cBhvr>
                                      <p:to>
                                        <p:strVal val="visible"/>
                                      </p:to>
                                    </p:set>
                                    <p:animEffect transition="in" filter="fade">
                                      <p:cBhvr>
                                        <p:cTn id="21" dur="1000"/>
                                        <p:tgtEl>
                                          <p:spTgt spid="194566">
                                            <p:txEl>
                                              <p:pRg st="2" end="2"/>
                                            </p:txEl>
                                          </p:spTgt>
                                        </p:tgtEl>
                                      </p:cBhvr>
                                    </p:animEffect>
                                    <p:anim calcmode="lin" valueType="num">
                                      <p:cBhvr>
                                        <p:cTn id="22" dur="1000" fill="hold"/>
                                        <p:tgtEl>
                                          <p:spTgt spid="19456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945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94566">
                                            <p:txEl>
                                              <p:pRg st="3" end="3"/>
                                            </p:txEl>
                                          </p:spTgt>
                                        </p:tgtEl>
                                        <p:attrNameLst>
                                          <p:attrName>style.visibility</p:attrName>
                                        </p:attrNameLst>
                                      </p:cBhvr>
                                      <p:to>
                                        <p:strVal val="visible"/>
                                      </p:to>
                                    </p:set>
                                    <p:animEffect transition="in" filter="fade">
                                      <p:cBhvr>
                                        <p:cTn id="28" dur="1000"/>
                                        <p:tgtEl>
                                          <p:spTgt spid="194566">
                                            <p:txEl>
                                              <p:pRg st="3" end="3"/>
                                            </p:txEl>
                                          </p:spTgt>
                                        </p:tgtEl>
                                      </p:cBhvr>
                                    </p:animEffect>
                                    <p:anim calcmode="lin" valueType="num">
                                      <p:cBhvr>
                                        <p:cTn id="29" dur="1000" fill="hold"/>
                                        <p:tgtEl>
                                          <p:spTgt spid="19456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9456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4566">
                                            <p:txEl>
                                              <p:pRg st="4" end="4"/>
                                            </p:txEl>
                                          </p:spTgt>
                                        </p:tgtEl>
                                        <p:attrNameLst>
                                          <p:attrName>style.visibility</p:attrName>
                                        </p:attrNameLst>
                                      </p:cBhvr>
                                      <p:to>
                                        <p:strVal val="visible"/>
                                      </p:to>
                                    </p:set>
                                    <p:animEffect transition="in" filter="fade">
                                      <p:cBhvr>
                                        <p:cTn id="35" dur="1000"/>
                                        <p:tgtEl>
                                          <p:spTgt spid="194566">
                                            <p:txEl>
                                              <p:pRg st="4" end="4"/>
                                            </p:txEl>
                                          </p:spTgt>
                                        </p:tgtEl>
                                      </p:cBhvr>
                                    </p:animEffect>
                                    <p:anim calcmode="lin" valueType="num">
                                      <p:cBhvr>
                                        <p:cTn id="36" dur="1000" fill="hold"/>
                                        <p:tgtEl>
                                          <p:spTgt spid="19456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9456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6"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14339" name="Rectangle 6"/>
          <p:cNvSpPr>
            <a:spLocks noGrp="1" noChangeArrowheads="1"/>
          </p:cNvSpPr>
          <p:nvPr>
            <p:ph idx="1"/>
          </p:nvPr>
        </p:nvSpPr>
        <p:spPr>
          <a:xfrm>
            <a:off x="457200" y="1600200"/>
            <a:ext cx="8153400" cy="4525963"/>
          </a:xfrm>
        </p:spPr>
        <p:txBody>
          <a:bodyPr/>
          <a:lstStyle/>
          <a:p>
            <a:pPr eaLnBrk="1" hangingPunct="1"/>
            <a:r>
              <a:rPr lang="en-US" smtClean="0"/>
              <a:t>Who should consumers contact first to resolve complaints?</a:t>
            </a:r>
          </a:p>
          <a:p>
            <a:pPr eaLnBrk="1" hangingPunct="1"/>
            <a:endParaRPr lang="en-US" smtClean="0"/>
          </a:p>
          <a:p>
            <a:pPr eaLnBrk="1" hangingPunct="1"/>
            <a:r>
              <a:rPr lang="en-US" smtClean="0"/>
              <a:t>Where else can consumers go to file complaints?</a:t>
            </a:r>
          </a:p>
        </p:txBody>
      </p:sp>
    </p:spTree>
    <p:extLst>
      <p:ext uri="{BB962C8B-B14F-4D97-AF65-F5344CB8AC3E}">
        <p14:creationId xmlns:p14="http://schemas.microsoft.com/office/powerpoint/2010/main" val="119600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838200"/>
            <a:ext cx="8229600" cy="1143000"/>
          </a:xfrm>
        </p:spPr>
        <p:txBody>
          <a:bodyPr>
            <a:normAutofit fontScale="90000"/>
          </a:bodyPr>
          <a:lstStyle/>
          <a:p>
            <a:pPr eaLnBrk="1" hangingPunct="1">
              <a:defRPr/>
            </a:pPr>
            <a:r>
              <a:rPr lang="en-US" sz="4000" dirty="0" smtClean="0">
                <a:latin typeface="+mn-lt"/>
              </a:rPr>
              <a:t>Meet Rob!</a:t>
            </a:r>
            <a:r>
              <a:rPr lang="en-US" sz="4000" dirty="0" smtClean="0"/>
              <a:t/>
            </a:r>
            <a:br>
              <a:rPr lang="en-US" sz="4000" dirty="0" smtClean="0"/>
            </a:br>
            <a:r>
              <a:rPr lang="en-US" sz="4000" dirty="0" smtClean="0"/>
              <a:t/>
            </a:r>
            <a:br>
              <a:rPr lang="en-US" sz="4000" dirty="0" smtClean="0"/>
            </a:br>
            <a:endParaRPr lang="en-US" sz="4000" b="0" dirty="0" smtClean="0"/>
          </a:p>
        </p:txBody>
      </p:sp>
      <p:pic>
        <p:nvPicPr>
          <p:cNvPr id="3075" name="Picture 5" descr="C:\Users\Rlippe\AppData\Local\Microsoft\Windows\Temporary Internet Files\Content.IE5\R2A2AROM\MP90044227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788" y="1579563"/>
            <a:ext cx="2057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1"/>
          <p:cNvSpPr>
            <a:spLocks noChangeArrowheads="1"/>
          </p:cNvSpPr>
          <p:nvPr/>
        </p:nvSpPr>
        <p:spPr bwMode="auto">
          <a:xfrm>
            <a:off x="2971800" y="1354138"/>
            <a:ext cx="55626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dirty="0"/>
              <a:t>Rob saw an ad for a shoe store offering a pair of $19.99 shoes but when he went to the store, those same shoes were $49.99. Let’s go through the process Rob learned to help solve his problem.</a:t>
            </a:r>
          </a:p>
        </p:txBody>
      </p:sp>
    </p:spTree>
    <p:extLst>
      <p:ext uri="{BB962C8B-B14F-4D97-AF65-F5344CB8AC3E}">
        <p14:creationId xmlns:p14="http://schemas.microsoft.com/office/powerpoint/2010/main" val="980473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33400"/>
            <a:ext cx="8229600" cy="1154113"/>
          </a:xfrm>
        </p:spPr>
        <p:txBody>
          <a:bodyPr>
            <a:normAutofit fontScale="90000"/>
          </a:bodyPr>
          <a:lstStyle/>
          <a:p>
            <a:pPr eaLnBrk="1" hangingPunct="1">
              <a:defRPr/>
            </a:pPr>
            <a:r>
              <a:rPr lang="en-US" dirty="0" smtClean="0">
                <a:latin typeface="+mn-lt"/>
              </a:rPr>
              <a:t>Rob learned about Ohio’s consumer laws</a:t>
            </a:r>
          </a:p>
        </p:txBody>
      </p:sp>
      <p:sp>
        <p:nvSpPr>
          <p:cNvPr id="4099" name="Rectangle 3"/>
          <p:cNvSpPr>
            <a:spLocks noGrp="1" noChangeArrowheads="1"/>
          </p:cNvSpPr>
          <p:nvPr>
            <p:ph idx="1"/>
          </p:nvPr>
        </p:nvSpPr>
        <p:spPr>
          <a:xfrm>
            <a:off x="381000" y="1905000"/>
            <a:ext cx="8458200" cy="4267200"/>
          </a:xfrm>
        </p:spPr>
        <p:txBody>
          <a:bodyPr/>
          <a:lstStyle/>
          <a:p>
            <a:pPr eaLnBrk="1" hangingPunct="1"/>
            <a:r>
              <a:rPr lang="en-US" smtClean="0"/>
              <a:t>Consumer Sales Practices Act</a:t>
            </a:r>
          </a:p>
          <a:p>
            <a:pPr lvl="1" eaLnBrk="1" hangingPunct="1"/>
            <a:r>
              <a:rPr lang="en-US" smtClean="0"/>
              <a:t>Prohibits unfair, deceptive, unconscionable sales practices</a:t>
            </a:r>
          </a:p>
          <a:p>
            <a:pPr eaLnBrk="1" hangingPunct="1"/>
            <a:r>
              <a:rPr lang="en-US" smtClean="0"/>
              <a:t>About 25 additional laws apply</a:t>
            </a:r>
          </a:p>
          <a:p>
            <a:pPr lvl="1" eaLnBrk="1" hangingPunct="1"/>
            <a:r>
              <a:rPr lang="en-US" smtClean="0">
                <a:hlinkClick r:id="rId3"/>
              </a:rPr>
              <a:t>www.OhioAttorneyGeneral.gov/ConsumerLaws</a:t>
            </a:r>
            <a:endParaRPr lang="en-US" smtClean="0"/>
          </a:p>
        </p:txBody>
      </p:sp>
    </p:spTree>
    <p:extLst>
      <p:ext uri="{BB962C8B-B14F-4D97-AF65-F5344CB8AC3E}">
        <p14:creationId xmlns:p14="http://schemas.microsoft.com/office/powerpoint/2010/main" val="4025607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1154112"/>
          </a:xfrm>
        </p:spPr>
        <p:txBody>
          <a:bodyPr/>
          <a:lstStyle/>
          <a:p>
            <a:pPr eaLnBrk="1" hangingPunct="1">
              <a:defRPr/>
            </a:pPr>
            <a:r>
              <a:rPr lang="en-US" dirty="0" smtClean="0">
                <a:latin typeface="+mn-lt"/>
              </a:rPr>
              <a:t>Advertising</a:t>
            </a:r>
          </a:p>
        </p:txBody>
      </p:sp>
      <p:sp>
        <p:nvSpPr>
          <p:cNvPr id="5123" name="Rectangle 3"/>
          <p:cNvSpPr>
            <a:spLocks noGrp="1" noChangeArrowheads="1"/>
          </p:cNvSpPr>
          <p:nvPr>
            <p:ph idx="1"/>
          </p:nvPr>
        </p:nvSpPr>
        <p:spPr>
          <a:xfrm>
            <a:off x="457200" y="1600200"/>
            <a:ext cx="8229600" cy="4038600"/>
          </a:xfrm>
        </p:spPr>
        <p:txBody>
          <a:bodyPr/>
          <a:lstStyle/>
          <a:p>
            <a:pPr eaLnBrk="1" hangingPunct="1"/>
            <a:r>
              <a:rPr lang="en-US" smtClean="0"/>
              <a:t>Exclusions and limitations must be listed</a:t>
            </a:r>
          </a:p>
          <a:p>
            <a:pPr eaLnBrk="1" hangingPunct="1"/>
            <a:r>
              <a:rPr lang="en-US" smtClean="0"/>
              <a:t>No bait advertising </a:t>
            </a:r>
          </a:p>
          <a:p>
            <a:pPr eaLnBrk="1" hangingPunct="1"/>
            <a:r>
              <a:rPr lang="en-US" smtClean="0"/>
              <a:t>Rain checks</a:t>
            </a:r>
          </a:p>
          <a:p>
            <a:pPr eaLnBrk="1" hangingPunct="1"/>
            <a:r>
              <a:rPr lang="en-US" smtClean="0"/>
              <a:t>Free must really mean free</a:t>
            </a:r>
          </a:p>
          <a:p>
            <a:pPr eaLnBrk="1" hangingPunct="1"/>
            <a:r>
              <a:rPr lang="en-US" smtClean="0"/>
              <a:t>Advertising a “prize”</a:t>
            </a:r>
          </a:p>
          <a:p>
            <a:pPr eaLnBrk="1" hangingPunct="1"/>
            <a:r>
              <a:rPr lang="en-US" smtClean="0"/>
              <a:t>No used for new</a:t>
            </a:r>
          </a:p>
        </p:txBody>
      </p:sp>
      <p:pic>
        <p:nvPicPr>
          <p:cNvPr id="5124" name="Picture 2" descr="C:\Users\Rlippe\AppData\Local\Microsoft\Windows\Temporary Internet Files\Content.IE5\T8FIWCCF\MP900442175[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68938" y="2514600"/>
            <a:ext cx="3675062" cy="279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0171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1154112"/>
          </a:xfrm>
        </p:spPr>
        <p:txBody>
          <a:bodyPr/>
          <a:lstStyle/>
          <a:p>
            <a:pPr eaLnBrk="1" hangingPunct="1">
              <a:defRPr/>
            </a:pPr>
            <a:r>
              <a:rPr lang="en-US" dirty="0" smtClean="0">
                <a:latin typeface="+mn-lt"/>
              </a:rPr>
              <a:t>Additional Requirements</a:t>
            </a:r>
          </a:p>
        </p:txBody>
      </p:sp>
      <p:sp>
        <p:nvSpPr>
          <p:cNvPr id="6147" name="Rectangle 3"/>
          <p:cNvSpPr>
            <a:spLocks noGrp="1" noChangeArrowheads="1"/>
          </p:cNvSpPr>
          <p:nvPr>
            <p:ph idx="1"/>
          </p:nvPr>
        </p:nvSpPr>
        <p:spPr>
          <a:xfrm>
            <a:off x="457200" y="1600200"/>
            <a:ext cx="8229600" cy="4038600"/>
          </a:xfrm>
        </p:spPr>
        <p:txBody>
          <a:bodyPr/>
          <a:lstStyle/>
          <a:p>
            <a:pPr eaLnBrk="1" hangingPunct="1"/>
            <a:r>
              <a:rPr lang="en-US" smtClean="0"/>
              <a:t>No failure to deliver </a:t>
            </a:r>
          </a:p>
          <a:p>
            <a:pPr eaLnBrk="1" hangingPunct="1"/>
            <a:r>
              <a:rPr lang="en-US" smtClean="0"/>
              <a:t>Refund policies must be posted clearly</a:t>
            </a:r>
          </a:p>
          <a:p>
            <a:pPr eaLnBrk="1" hangingPunct="1"/>
            <a:r>
              <a:rPr lang="en-US" smtClean="0"/>
              <a:t>Deposits</a:t>
            </a:r>
          </a:p>
        </p:txBody>
      </p:sp>
      <p:pic>
        <p:nvPicPr>
          <p:cNvPr id="6148" name="Picture 6" descr="C:\Users\Rlippe\AppData\Local\Microsoft\Windows\Temporary Internet Files\Content.IE5\T8FIWCCF\MC900432493[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2895600"/>
            <a:ext cx="37338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2664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1"/>
          <p:cNvSpPr>
            <a:spLocks noGrp="1" noChangeArrowheads="1"/>
          </p:cNvSpPr>
          <p:nvPr>
            <p:ph type="title"/>
          </p:nvPr>
        </p:nvSpPr>
        <p:spPr/>
        <p:txBody>
          <a:bodyPr>
            <a:normAutofit fontScale="90000"/>
          </a:bodyPr>
          <a:lstStyle/>
          <a:p>
            <a:pPr eaLnBrk="1" hangingPunct="1">
              <a:defRPr/>
            </a:pPr>
            <a:r>
              <a:rPr lang="en-US" dirty="0" smtClean="0">
                <a:latin typeface="+mn-lt"/>
              </a:rPr>
              <a:t>Rob found the shoe store didn’t follow the law</a:t>
            </a:r>
          </a:p>
        </p:txBody>
      </p:sp>
      <p:sp>
        <p:nvSpPr>
          <p:cNvPr id="7171" name="Rectangle 22"/>
          <p:cNvSpPr>
            <a:spLocks noGrp="1" noChangeArrowheads="1"/>
          </p:cNvSpPr>
          <p:nvPr>
            <p:ph idx="1"/>
          </p:nvPr>
        </p:nvSpPr>
        <p:spPr>
          <a:xfrm>
            <a:off x="457200" y="1828800"/>
            <a:ext cx="8229600" cy="4525963"/>
          </a:xfrm>
        </p:spPr>
        <p:txBody>
          <a:bodyPr/>
          <a:lstStyle/>
          <a:p>
            <a:pPr eaLnBrk="1" hangingPunct="1"/>
            <a:r>
              <a:rPr lang="en-US" dirty="0" smtClean="0"/>
              <a:t>First, Rob wrote to the company explaining:</a:t>
            </a:r>
          </a:p>
          <a:p>
            <a:pPr lvl="1" eaLnBrk="1" hangingPunct="1"/>
            <a:r>
              <a:rPr lang="en-US" dirty="0" smtClean="0"/>
              <a:t>Purpose of letter</a:t>
            </a:r>
          </a:p>
          <a:p>
            <a:pPr lvl="1" eaLnBrk="1" hangingPunct="1"/>
            <a:r>
              <a:rPr lang="en-US" dirty="0" smtClean="0"/>
              <a:t>Facts of situation</a:t>
            </a:r>
          </a:p>
          <a:p>
            <a:pPr lvl="1" eaLnBrk="1" hangingPunct="1"/>
            <a:r>
              <a:rPr lang="en-US" dirty="0" smtClean="0"/>
              <a:t>What he wants</a:t>
            </a:r>
          </a:p>
          <a:p>
            <a:pPr lvl="1" eaLnBrk="1" hangingPunct="1"/>
            <a:r>
              <a:rPr lang="en-US" dirty="0" smtClean="0"/>
              <a:t>Deadline to resolve</a:t>
            </a:r>
          </a:p>
          <a:p>
            <a:pPr eaLnBrk="1" hangingPunct="1"/>
            <a:r>
              <a:rPr lang="en-US" dirty="0" smtClean="0"/>
              <a:t>He called to follow up</a:t>
            </a:r>
          </a:p>
          <a:p>
            <a:pPr eaLnBrk="1" hangingPunct="1"/>
            <a:r>
              <a:rPr lang="en-US" dirty="0" smtClean="0"/>
              <a:t>When that didn’t work, he filed a complaint</a:t>
            </a:r>
          </a:p>
        </p:txBody>
      </p:sp>
      <p:pic>
        <p:nvPicPr>
          <p:cNvPr id="1026" name="Picture 2" descr="C:\Users\Rlippe\AppData\Local\Microsoft\Windows\Temporary Internet Files\Content.IE5\13RQ738J\MC90007878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2362580"/>
            <a:ext cx="2209800" cy="2615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8265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457200" y="274638"/>
            <a:ext cx="8229600" cy="1477962"/>
          </a:xfrm>
        </p:spPr>
        <p:txBody>
          <a:bodyPr/>
          <a:lstStyle/>
          <a:p>
            <a:pPr eaLnBrk="1" hangingPunct="1">
              <a:defRPr/>
            </a:pPr>
            <a:r>
              <a:rPr lang="en-US" dirty="0" smtClean="0">
                <a:latin typeface="+mn-lt"/>
              </a:rPr>
              <a:t>Filing a Complaint with the AG</a:t>
            </a:r>
          </a:p>
        </p:txBody>
      </p:sp>
      <p:sp>
        <p:nvSpPr>
          <p:cNvPr id="8195" name="Rectangle 5"/>
          <p:cNvSpPr>
            <a:spLocks noGrp="1" noChangeArrowheads="1"/>
          </p:cNvSpPr>
          <p:nvPr>
            <p:ph idx="1"/>
          </p:nvPr>
        </p:nvSpPr>
        <p:spPr>
          <a:xfrm>
            <a:off x="512763" y="1600200"/>
            <a:ext cx="8229600" cy="4525963"/>
          </a:xfrm>
        </p:spPr>
        <p:txBody>
          <a:bodyPr/>
          <a:lstStyle/>
          <a:p>
            <a:pPr eaLnBrk="1" hangingPunct="1"/>
            <a:r>
              <a:rPr lang="en-US" b="1" dirty="0" smtClean="0"/>
              <a:t>Free</a:t>
            </a:r>
            <a:r>
              <a:rPr lang="en-US" dirty="0" smtClean="0"/>
              <a:t> informal dispute resolution </a:t>
            </a:r>
          </a:p>
          <a:p>
            <a:pPr lvl="1" eaLnBrk="1" hangingPunct="1"/>
            <a:r>
              <a:rPr lang="en-US" dirty="0" smtClean="0"/>
              <a:t> 30,500 complaints in 2012</a:t>
            </a:r>
          </a:p>
          <a:p>
            <a:pPr eaLnBrk="1" hangingPunct="1"/>
            <a:r>
              <a:rPr lang="en-US" dirty="0" smtClean="0"/>
              <a:t>Provides critical information</a:t>
            </a:r>
          </a:p>
          <a:p>
            <a:pPr eaLnBrk="1" hangingPunct="1"/>
            <a:r>
              <a:rPr lang="en-US" dirty="0" smtClean="0"/>
              <a:t>Helps protect Ohioans</a:t>
            </a:r>
          </a:p>
          <a:p>
            <a:pPr eaLnBrk="1" hangingPunct="1"/>
            <a:r>
              <a:rPr lang="en-US" b="1" dirty="0" smtClean="0"/>
              <a:t>File a complaint</a:t>
            </a:r>
            <a:r>
              <a:rPr lang="en-US" dirty="0" smtClean="0"/>
              <a:t>:</a:t>
            </a:r>
          </a:p>
          <a:p>
            <a:pPr lvl="1" eaLnBrk="1" hangingPunct="1"/>
            <a:r>
              <a:rPr lang="en-US" dirty="0" smtClean="0"/>
              <a:t>Online: </a:t>
            </a:r>
            <a:r>
              <a:rPr lang="en-US" dirty="0" smtClean="0">
                <a:hlinkClick r:id="rId3"/>
              </a:rPr>
              <a:t>www.OhioAttorneyGeneral.gov</a:t>
            </a:r>
            <a:r>
              <a:rPr lang="en-US" dirty="0" smtClean="0"/>
              <a:t> </a:t>
            </a:r>
          </a:p>
          <a:p>
            <a:pPr lvl="1" eaLnBrk="1" hangingPunct="1"/>
            <a:r>
              <a:rPr lang="en-US" dirty="0" smtClean="0"/>
              <a:t>By phone: 800-282-0515</a:t>
            </a:r>
          </a:p>
          <a:p>
            <a:pPr lvl="1" eaLnBrk="1" hangingPunct="1"/>
            <a:r>
              <a:rPr lang="en-US" dirty="0" smtClean="0"/>
              <a:t>By mail: hard-copy forms available</a:t>
            </a:r>
          </a:p>
        </p:txBody>
      </p:sp>
      <p:pic>
        <p:nvPicPr>
          <p:cNvPr id="2050" name="Picture 2" descr="C:\Users\Rlippe\AppData\Local\Microsoft\Windows\Temporary Internet Files\Content.IE5\6936UFD5\MP900442333[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848469">
            <a:off x="6600833" y="1674658"/>
            <a:ext cx="2225106" cy="29668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91479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8001000" cy="3810000"/>
          </a:xfrm>
        </p:spPr>
        <p:txBody>
          <a:bodyPr/>
          <a:lstStyle/>
          <a:p>
            <a:pPr eaLnBrk="1" hangingPunct="1">
              <a:defRPr/>
            </a:pPr>
            <a:r>
              <a:rPr lang="en-US" dirty="0" smtClean="0"/>
              <a:t>In his complaint, Rob…</a:t>
            </a:r>
          </a:p>
          <a:p>
            <a:pPr lvl="1" eaLnBrk="1" hangingPunct="1">
              <a:defRPr/>
            </a:pPr>
            <a:r>
              <a:rPr lang="en-US" b="1" dirty="0" smtClean="0"/>
              <a:t>Identified</a:t>
            </a:r>
            <a:r>
              <a:rPr lang="en-US" dirty="0" smtClean="0"/>
              <a:t> the business and </a:t>
            </a:r>
          </a:p>
          <a:p>
            <a:pPr lvl="1" eaLnBrk="1" hangingPunct="1">
              <a:defRPr/>
            </a:pPr>
            <a:r>
              <a:rPr lang="en-US" b="1" dirty="0" smtClean="0"/>
              <a:t>Provided</a:t>
            </a:r>
            <a:r>
              <a:rPr lang="en-US" dirty="0" smtClean="0"/>
              <a:t> contact info for himself and the business</a:t>
            </a:r>
          </a:p>
          <a:p>
            <a:pPr lvl="1" eaLnBrk="1" hangingPunct="1">
              <a:defRPr/>
            </a:pPr>
            <a:r>
              <a:rPr lang="en-US" b="1" dirty="0" smtClean="0"/>
              <a:t>Described</a:t>
            </a:r>
            <a:r>
              <a:rPr lang="en-US" dirty="0" smtClean="0"/>
              <a:t> the problem</a:t>
            </a:r>
          </a:p>
          <a:p>
            <a:pPr lvl="1" eaLnBrk="1" hangingPunct="1">
              <a:defRPr/>
            </a:pPr>
            <a:r>
              <a:rPr lang="en-US" dirty="0" smtClean="0"/>
              <a:t>Included </a:t>
            </a:r>
            <a:r>
              <a:rPr lang="en-US" b="1" dirty="0" smtClean="0"/>
              <a:t>photocopies</a:t>
            </a:r>
            <a:r>
              <a:rPr lang="en-US" dirty="0" smtClean="0"/>
              <a:t> of relevant documents</a:t>
            </a:r>
          </a:p>
          <a:p>
            <a:pPr lvl="2" eaLnBrk="1" hangingPunct="1">
              <a:defRPr/>
            </a:pPr>
            <a:endParaRPr lang="en-US" dirty="0" smtClean="0"/>
          </a:p>
          <a:p>
            <a:pPr marL="0" indent="0" eaLnBrk="1" hangingPunct="1">
              <a:buFontTx/>
              <a:buNone/>
              <a:defRPr/>
            </a:pPr>
            <a:endParaRPr lang="en-US" dirty="0"/>
          </a:p>
        </p:txBody>
      </p:sp>
      <p:sp>
        <p:nvSpPr>
          <p:cNvPr id="9219" name="AutoShape 2" descr="data:image/jpeg;base64,/9j/4AAQSkZJRgABAQAAAQABAAD/2wCEAAkGBhQSERQSExQWFRUWGRoaGBgYGB4YHBsZIBsXHBwcGh0bHSYgGxolGRYcHy8gJSgpLCwtGSAxNTAqNSYrLCkBCQoKDgwOGg8PGi4kHyQsLC0rMDQ1LCwsKiwsNCwqNDQsKi8sKi8sLCwsKSw0LzA0LCosLSwsMiwvLCwsLCwsLP/AABEIAMoAyAMBIgACEQEDEQH/xAAcAAABBQEBAQAAAAAAAAAAAAAAAgQFBgcDAQj/xABDEAABAwIDBAcGBAQFAgcAAAABAgMRAAQSITEFBkFRBxMiYXGBkTJCobHB0RRScvAjM2LhJIKSovEWQxVjg6OywtL/xAAaAQACAwEBAAAAAAAAAAAAAAAEBQACAwEG/8QANREAAQMCAgcIAgIBBQEAAAAAAQACAxEhBDEFEkFRYXHwEyIykaGx0eGBwSPxFBUzQkNSJP/aAAwDAQACEQMRAD8A3GiiiooiiiiooiiikuOBIJJAA1JyFRRKpDryUjEohIHEmBWfb09LzTMt2wDy/wA0wkfesx2nt67v1wouOnOEISTA7kp4VrHDJJcCg3nq/txWEmIZHbM7gth210p2bEhKi6rkjTzNUzaPTY+owyyhA5qOI/as86kJXhdxtx7QwSof5VFOfiRV8v8AdO0s721tnG13DdzhhwuFBBUrD2UoAEAkHOcjRQwsbPGSfTrzQv8AkyP8NAPPryUHe9I9+5rcKT+ns/KotzeC5dMF51ZPJRJ+FSm2LROz9plDLkobcQZMEhJgqSrgcsqt+1tnNbYbWtiGb+2KkrQOzjAJGXdIyPDQ1p2cLaHUFDtoswZX1GuajYs5L1ziw4n8UTh7cxzjWO+lNbx3LZgPuJP6j9am2WFq200FzjL7K1TMzCFkHjPCrRvztN+3vHLtL8ttust9QHJBJSpag4gyEyhJAMTnPCulsdQNQXFch8Ko16F2sRQ06uqlZ9I9+3o+pX6+186sezumx9Jh5lCxzScJ+1Vvo6DSr1tl9CXG3gUEKAIxQSk9xkR517tPd5CL65bc/hMMqMqT7qTJbABnEoiBhymDmIqrsPDUt1acreis2aYNDg6uy61bYvSlZvwCstK5L08jVtadChKSCDxBkV8sOASYkjgSIMd4BIB8zUpsPem4tFSy4QOKTmk+VYvwbh4DXnn5/Q5rZmNBs8U5dftfS1FZ5ut0utPQ3cgMr/NMpP2rQUOBQBBBB0IzFBmoNCKFHNcHCrTUJVFFFRdRRRRUURRRRUURRRRUURRRUFvbva1YM415rPsI4qP2qKJ1t/eJmzaLjyo5Dio8gKxDevf24v1YBKGyYS0mSVE6THtHupndXNztS4KjClQTmQlCE95OSRw7zTjY28QsFMrbZ/jIWsXAWJUUiMKUE+wIJ0zkCZGp0WGpd4qd2wc+vlLpcQX2aaN37+utyidpbEWw2lalNmZCkpWFKbVqAsDQkfIirTv7s9Vk3YpYUpCFNYipCikqdGEqUopiTChE6CY40dJG7aBg2jbQbe4zVAyQs8TyCvgR302t9+UO2Ysr1lTqER1bragHEEZDJWRgGJnTKDRNS4NcL7+uCwoGFzTbcet6mtvXaNo7FF25H4i2UEKVxOaQQctFJUFRzqTO8TqNmWF60G1OMyhaXMIxIAwqwk5gyhOnoaze52z/AAPwjKVJaLnWKxHEtxcAAqgAAAAQkepNOtmbk3VxCsBAyGJeWXnnHdWMvZRN/kcAKmld25axuke7+MVNBXnvT3e47PuMNxbOKZW5m6yWyQCdSCMgZnLQ65cYu424W71d1arWklxS0lSQkjEokpICiCnOKsNv0bgOpaedIKhIKAI8M9dKsbXRfaDXGo/qoE6YwrbNJdS2XzREf6fiHXIDdvVKqlN73pO0xtBbRmQrq0qEYgjBqRpxrptDbtncXbly7+JwOLQsshDcFSE4Ugr6ycOZ0Too1aX9ybUXCGg32VCTnnx4+VOHei+0OmNJ/VWTNM4Zx8LhS2z5WrtGzgeIHbt+Fne6baVXjC3XUNJQ4halKOH2VYoHiRHnUt0n7W66+XhILSQMBSQUqJSMSwRkT7s/0xTt3o2xuLbZdPY1KwIPdlp8dKhNqbkXTEkt4k/mRnRsOkcLM/WD+F7ISTCYiJmqW8bXTPd3Yiry5bt0nCVnNUThSMyY45cKtO+FzZWbn4O3tGnSgQ666SpWLLIEEQY1I5wIiqvu5ttVndN3AE4D2k6Sk5KHcY+NWjd7dy3u719115tVsvrHCSsIcBUSoAg5pUJMkSMu+jZLGrsqeqHju2jcyfRVna2zG0ss3DaoS9ihomVIKTC5PFIVEE5me4mpXdLpBfsVYTLjXFtR08ORrjsDdf8AH3fUW63OoTmVuAYkNyeAyxHhpnOWVWHe+yt7i7RatNFnDDKbgggKcSJwqB9tASIxjMEgnI50kDH9x99vEK0Ye3vsts5rVdg7ws3jQcZUCOI4pPIipKvmfYe3nbJ/rGVCQYMGUrAPxHI1vu6m9bV8z1iDCh7aOKT9qXSxOiNDlsPW339AxhmEo47Qpuiiis1siiiiooiiivFrABJMAZk91RRR28O3m7NhTzhyGg4qPACvnvbO23L65Dj6wnEoCcyltJPLWAM/KpTpD3vN9cdk/wAFuQgc+avOK6M9GV06wh+3LbyFpBGFWFXeIVlIOWtHYeNrAJH5nLh9n2/KXYiR0h1GXAz4/XW5Te77VjcJf2StIaVjPUvzJdUmQFnhJGYTphVHCTR9vbBds3lMvCFDQjRSeCk93yr2+3aumCest3kYc8WA4RHHGOzlzmpDeHfd+8aZZWcm0wVQMS1cyeXcNeNFtBDqtNQc0M5wLaOFCMkjZm+b9vaOWjcYVqklQCsIjMIByEnMk+mpPTdzcl677XsN8VqGvhzqe3R6OypPXXGUjsIjTvM/KrfYXqmVBh7Ie4vgRyrz2P0wI3akG3N3Hh85e6bYTRpeA6b8D5+FHf8ARTds1iZBK05lRzKv3rVj2deh1sLHmORpzUN1f4Z6R/KdMHklXDyrzcjnF/aONa5p4xrQ3VaKUySt4W4CHhq2rPwMfUfGpYKnMVzuWAtCkH3gRTfY7hLKZ1T2T4jL6VwCjzxXcwm9yj/GN/oP1qTcWEgk6ATTF5P+KbP/AJavnStsqPVFI1WQkeZ+1QGmsV3Oi4bvMkNlw+04So/T6+td9sbQ6pske0ckjv8A7U7bbCUgDRIjyFRVo317vXK9hOTY5/1fv6VUgtaGNzUzNSo53cVp9kB0EOHPENU93fWfbybkPWvaI6xv8wGniOFbSpUCTkKg3nV3SihHZaHtK/N4UwwukJcHRrLj/wA9ZIPEYOPE1LrHf1mqHsDfIps3bJAat3HNHx2QrgQs+6YyC9O4a1GbypuQ4yh0wtLaW220L6xSUQAB2Sc1zw1qxb5dHmEF62BI1Uj6j7VTrDaxaacQlCQpQhLgELRn2gDyUMuYr1+FxEeIbrx57RtC87iInwnUk/B3q07v7pMqsr9TypW0lCpTBDawHDhB946BXDMVWt3tvu2TyXm8jxB0Un6irnu62hrYFwVuJbFw6QCcyQMKSEj3jCFQKqja3L1TVow0AlJPViMSgDJJWsDQkyToK2oH6wfcKh7mqW2NFv8AsDbrd2wl5s5K1HFJ4g1I1gXR9vWqwuSh2Q2s4XEnIpUDEkcCDM1viVAgEZg5g0skjMbtU/2EzikEjdYfle0UUVRaIrP+lzerqGBbNn+I8DiPJA19avzjgSCo5ACSe4V88bY2h/4jtBTilYWyTKvyMpzJ8YGXMkc61hZ2j6HIXPXH2qsJ5CxlszYKuVZt0dpufykKdxoxOMobWpPWKiVNEA9pJICoiZSqPaNRO1bNCYcZQ8GFzhLgSeOmJHZJHEZEV4/aPWq215pKhjbcTooHLEhXn4im7qOFEobVjqqT2zvrePMm1uHCQFkr0BMRCThGgMmOfhU1ubuStSPxKoCsurSofGoDdLd1Vy4YTKWxJGgJ4CtUtNvBMIdQWyMhkY9OHxrzWmMc2P8A+Vlq+I5fj58k70bhS/8Anffd8pVttspOC4TgVwV7pqSubZDqcKgCD+5BoIQ6n3VpPnTFNgtnNk4k8W1H/wCJ4V5q4F7jrzT2x4Ly3fUwQ26ZQckOcu5X3qRubcLSUKzBrizcIeSUkfqQoQR4j610tbfAnDJIGk8BynjXWjZmFwpNglYQErzKcp5jgfSurbITMcTJ8aXRVwKLlUUlSAYkTGY7jSqK6uJvfW5WnADAJ7R44eMd/CuqUhCYEBIHkBS65XFuFiFZiZjn48xXKbV1R60quTxSyPIr+yakCpDaOCUjyFcn7yDgQnGrkNB+o8K4J2TjOJ5WM8EjJI8uNZ5ZXKtzTVzaTrxwsJhPFZ+lUvffccto/EN9qP5gA/3CtGub1todpQTyHHyFRb203XwUtNdk5FShqPl862w+JdhZRIDU7t43UWM8DZ2FjhZZdu1YC9eatXny0kSG8gQJMqSBlClc+7jlV9Z3htLa3eb2aptoN4Qq5dBV1hOKQgjNxwATERHCqJvbu8qzeTGQV2kFPBQ5HhBzFLctjfYTbWjinj/NKFS2F8VBIEN4omVKAMGBka90x7MQxsgPdPpzXlqOgcWEd4dWXHeBaXGmX1OJVcOYw6BqUg9hxUZBSk5EHPIVqXRLvT+ItzbrP8RmI70HT0qq2PRq1agPbSuW2k5w0kglWWknXXgDVd3f2irZ1+lRMpSrCo6Ym1QQrXKUkK7pqs7WyM7ty2/yOuCvE50bwXWBsfnrivoqikoWCARmCJB7qKXpkqp0nba/D2C4MKc7A89fh86x7dLeX8CtThYS9jThhZgYJ7WEwcyY4R2Y45W3pu2jLzDPBCSo+JgD4CuGwNs2C0s2FzZlSkJw9ZlMwVrJzCkgZ6E6Ubh20jLiK1PoPuqAndrShoNKe5+lJ2ruz79rqLR9VitaioskJCXFkJTmDkrJIgJI10JrPd4bkKcSy2rG2wnqmyPeg9pQH9SpjuirNtLZOyupcurS4dxtjEllR96QEntJx5KM6nSoPcbZPX3jaSJSjtHy0rVz2wxulvQb96yLXSvbHa+7ctD3MDNtbpaKgFnNZOUq8e6rKpCVjMBQ9RTd/ZDS9UDyy+VNRu6EmW3Fo85FeBe+Vzi596r1jWsaA1tqJa9hJBxNKU0ruzHmDSk3DyP5iA4PzI1808fKvEt3KPeQ4O/sn1Fdk36h7bS0+Axj/bn8KoABlbryVr811ZcQ5ChBI9R3HiK70lCgRI40qtQqpDroSCpRgDU1V7/eJazCOwn4nx5U73quj2Gxoe0fp9artBTymuqFtGwUqV2/Fr1xq/1H71I2G8S0GF9tPxHgaiKKHa9zTUFaFoKv7ToUkKSZB0NLqv7q3R7bZ0HaHyP0qwUzjfrtBQzhQ0XJ10I0SSTwSNfoPOmq2nnNVBpPJPaV66Cnri4EwT3DWmarp1XsISnvWr6J+9RygXtvsdpBnDiV+ZXaNd37tCB2lJT4n6VH3NuqJeuQhP8ATCB6k15bbJtjmCHDzK8XyyrgDgO61c1m1oSobfB1q7YLSZKxmhUZA/3rPN294Li1WtNuSFvAN8JxT2YnKQTGfOtlubpi3TiWUNjhoCe4DUnwrF952EC4WpuQhcqTIg655a616LQcrquhkuDcc9vXBJNKBtQ9h7wz30691ft42tnsKtrW/wCtedQhS3HkqUTiUQcKoMlJIMAeyAI1qjb4bZburpTjKOrbCUoQNOykQCRw/wCKeXluzdrU6bhYcLQddKkYgCAAoApMkjlFJvtwrhq3/FEo6mJBUS2qOHZWAc+A1NeijDW0qbpXIXPBoLLXujTbX4iwbJMqb7CvLT4UVSuhHaMOvsHRSUrHiJB+Br2lT2aji3cfTMeiZxv12B29VzpFvEu7TdxSpCVJSQNYGSgO/Wp5rpQt3T/i7BOKCMbcTBEHJQBGRjU1C7Nc63bRViCZcdOM6JIQuFGcoCoNTDnRK48SsXzLqjqdSfRRo6PUEbA/cDt2oF3aF7ized2xQW9qdnBptVgFguKUFhRV2QgJMAKzzLgMyfZpvuvtZy1BcaSlSnDhhQJ7KY5EHMq58K472bqqsHG21rStSk4jh0HaIHwFNlmG2h/ST6kmssaNeAMbep9qn9BDOe+MueLEDZxp+qq5XXSC+BGJoH+hBJ88SyKjm95nV9pVwsHOO0BHlABqs4xRiFJf8JwHhPkhHYyd2bj5lXy23qugkfxULHMtz8QoU6t99X0n+IhtY44ZQfiSD4ZVQWbkCO0seByp01f8RJI/M4B8MpoZ+FeDcelFs3HztyefdXnanSOhsQ20sqI9/spHpr5etV9veu4WoOF5eLghCeyB4EQR41EDaGPJxKcJzyMfM0s3aowtpEf0kT8CaqIw0Upddl0hPKal3lZS+09uuOwp4pRAjsjM+pMeVRZvkRkVk9ylTFNXVBXt4yeA08sxXgaCc0peHfp9KjYWC9FjJippD3nE/lSVvcGcg4nxM/Mmku7TgE9YoxyAHxiKYhGpPWg8cvnkKbkJPvKA7x9jU/x4yakei6MXO0aoefMqUsdrhBCkrWhf9KlH1505VvhcGcLjmWsqA+EVAqto99Pr/aj8Io5gT3jOtezZmshiJmigcRyJUk1vVcgFKnl4TrJz9dfQ02N0mScCFTplB75mmv4VXL1I+poRbE8U+ahV9VizdI93iJPNdl7QzlKEjymnDdwhR7YQMuCZz7zTQWfNaB50kMo4r+Brha05KoqnSb1CTkEz+YJ+Q4U02o8XEBR1QqPJQ+hT/upSWEme3l4GhaE9U6AScgdI0INbYctZM1wzqPW3sURhydem8H2r7hTu420rK2acun0lb7asDbYOSgoEgkRrKVAk5AAZTrCbzb2P3zmN5QgewhOSU+A4nvNPty3LRKbld40XW0pbUANQrEU5QR+epz/rLZCfY2Zi/UlHzKia9IbPJDSSjxdgBcAFD9GV31W0mpyxSkjx0+NFcLTaKFbWQ+2IQp5KwOUwY8iY8qKU4+VsUve2gFMsEwujIGwlMWtpdRduuFCXBicSUqJAIVIOYzBzqJcQkkwmBwBIJHnAn0FTp2QlzaK7day2kuLlUSQAFK046R51wt9hda268262lpuCetWAsAmEylIOZOXLvpvC4CNp4BK5GuLiOJUa4+pQSCSQkQmeAmY9avOxt0UXFu04pa0nCBAAIynnVEKDAVGRmDziJ+Y9a1Xcd/FZN/0kj9/v1pXpp7mRNcw0736KM0dFHM9zJBUUUavo7Rwcc/0T8qg9tbpOsScKlpOYWlJwjmFTmnzrScPpXpk/vL9/vKvOx6RxDCDrFMptEYd7aMGqd6z5ncYuN9Y28lfdBBConCeRzpq1uTcnVAT+pafvWmoy1GWfd+/3pXq2+IMDv4eprYaWxQJ7yodDQGlajll6191kt9u8+0rCtBH9QEpPgRlTNdqse6r0NbMhShpoe77GuhAPCDwkfKfpW7dNzCmsAUO7QTa91/osUcxjIk+tJD6uZrZLmzQuQtCYOsDPzUNKjrndG1cwyjq4/J2J8ZGflW0emWf84whpNCSjwOB9PlZcq5XxUfWgXa/zGtAutxEqV2HxHuhaQqPMRlULfbiXIACUtrzyKDCo5mYEUTFpHCOIDowOuSBk0diY82E8r+yq/XGInKuhu+SEj1z8c6ll7m3MfyVA6HtJ/wD1p36Uh3dd1AlbTsadkA9rvAnLkeNEOxWAcK08vooY4aYXLD5FRSbkiMgY5ilqvlHlpGg+1eu7McTIUhaSnWUkR4yMqGrGTBUBlM5+h760P+n529ViQRmkLvFEQc/n60fi1d2kaV4i2kkSMuP2pRtO1GIAczIq9MCLW9VxJTdqAwg5cq6sOlSXATo2qPhSPwoGElQg6xmR5UvqcCXTyTHqQK46TCOswCtqW21puRGH/wBwdbEjY+1ks9albQeQ6jCpJUU6EKBBAMEEUxcIk4QQOAJxHzIAn0FSu7ewk3K1F15DDLYBccVwxE4UpB1UYMDuNWw9Htg+kpstoBx6Oy2tSO0eQACVDxzo4va03RbY3vbZUXZR/jtfrT8xRTnd+1JvGWyCFdYAQciCDmD3giKK83pxjnyt1d37TnRR1Y3V3qb3oQLfbKlK9kPoWr9BUCoeGGRU030hWLUptNmA4soOFJVBkTAUTmJzrj00bPwXbboGTiPik/Y1x2LvSzsu0bLTSXbp9ONS1eyhMkJTlmfAEcc6dRAOhbauzytfyS95LJXXoM9+aiN9N6lXpaC7cW6mscJE5pXh1kDMFH+41Y+i67lpxvIlKgf8pmfjUWvee42rjZfaaVhQtaVoQUlopBVM4j2DEEHWRTLo82h1d0EEwHRh89RQ+kotfCOaBdt+vxVa4OTVxLXVqDbr80WrcsxPH4fvzrzGMzIjh4Z8aTjSNATn8+Xp8a9WsjQT3AaeZ+VeKXp0ufHx0puq/QlaEFYlZwAa9sJKimZyVhExHA0XdmVIUkKEqSR2hiEkcRxHAjlVRdsyltTcYXYTniJJdbgtnETJOiCTJUlSCdFVqxgdmqucQp6y3pYePYJUk9UQopJH8TEAO4gtqBB0NSDe021EhLiSZUIkCCFYD/v7PiKzrd5BbuiQ5/NU04rs4QsFS4Mc5XJ71GppfVqUqMIOJRxaBMLcWFn/ADOKX/6NavhaDZZteSLq5k58I/eVeJWOQEa1Dbt9b20n+QkAN4icYgAYT3iJUrUqWRlhzmVLnKD85/ffQ7hQ0WoNV6oDMkUdUOXplXiyAOGmU+VKKtPv++dVXUh1SQCVECOZgDz4U0c2hbp1dQO4KBMeAzqm7YvFLecDh9lRCRwEHKPLjTVV1llVTXYFyoV4O1bciOtTnrJ4cjw8q7tllWQLSp/Sf+azw3B8q5GrCu1VJC0G/wBgtuAS2ns5DCSgxykDTupk3uwykyW5j8yyoei5E99R26l68pzBJUiDJOeHlB7yNKtiHIPAjURyy4fWr6zhtWfYQuOsWCvIKFuN3LdWSmBl+UQfVuPjVY6QWmWmmm2W0oKicUASQI1OuvOtDKgeAJ7/AIeFZP0gbQDl2Up9lsYfPjTLRbXS4loJsL+X3RBY9kUULnNaATbLrZVK3P2U1eJdtFuhl0qQ4yo6KIC0qQfJQIjPWpJ/omuWf4jr7DTSO0XcapSBnIGEdrlnrXbZW7WzLpllr8X1VyEwrTCpRlRjEM47jwptvTuFeMNF124DzCBIUXFHPQAJUTmSYEGvXF/eoDTmPZIxHRlS2vEH3Tbc7/FbYS5BGJ5bsHUdoqz786Kl+hXZ+K6ddIybQB5qPzgV7S/E0Mp4UH7/AGjsLaIHfU9eStnS/sbrrIOgdplWL/Kcj9KzDd3bVqlIavrfrm0kltSFFK0SZIOFQxInODoZ1nL6DvrNLra21eytJSfOvmba+zFW7zjKxmhRHiOB9K2whBLoztuPY/pYYwEUeOR91b94N/mBbqtdn24YQ5k4sgAkchGcniT/AHFHZeKFBScikgjxFJFT9s1+MaW23bNocYSXEqZSvtJ99LhUpRUqACkk8CONHajWNpSxzQWs6R1a32LT9lbUQ8wh6QAqCZMQrl609U7lnyGQ759KzTo83h6tZYWRgXmmeCv7itJbATqok9/E/wDHyrweMwxw0xjOWzkvW4WcTxh/nzXqEE889c9PCKi9s7P65JWkZ4eAzUngO9QkkeJHvVJpkkE655ZRrl5x8q9a4evL98KFBINQiSKrG7S8W3dYFkDACcRylAV1jakREyRrAzJyBECc3JU5dZ5jTtDQRqoSOenDETE9sBv0r7PSw+28AEi5Stpa1SQ3oSoAZkmQeQwHLtVdtz7Jtuza6vNK0JOIaKyMAd0fM99MpXjsg8DNCMadfV3KYbASAhIwpSIE93Azn3zSmyCRoeOXpNC1akR4zpz10pUGDBz7xPw5UsRaR1gPanhkMUDPSR30pzQZkDnl8ZoKQTBnKNRl3eciaS1mkyE5HTUVFFHbW3fbfMzhX+YZjX3u/OqW9YlK1NkjEkxWjIc7gNDPAk/v41Vt64DjenWYTiPPMYfr61CSBZVICri24p7sjYq7gkJgBMYie/l35Gm7yfD9xVm3Sw9SREnGcWfMJjLiI+RqNdUKtL0UxZbKQwIbTrqowSfE5ZU5yUNSJ7+7gfKaSh4ERxjIa/vMfCuihqO6f+OFRaJltnaot2Vuq4D48B31iTrpUoqVmSZPiatvSHvF1rgYSew37Xer6xXLZOzNnNEIv3Hw4QCQ2ISiQCAowSTBBMaV6/RGH7CLtXC7vb7+F5vSM3bSdm02b79ftQ2xtvuWpKm0tqkEELQFZEQQDkoSORFOr91LVollt8OB1eNSEKUUtJR7KYUB2lKWSTH/AG01Kb6bkItmm7q1d662cMYpBKSdJKRBBzGgg5carmxtlKuX22EarUB4DifSm5ezV7TYM/wl2q8Hs9uz8rZ+iPY3U2XWEQp44vIZD60VcrO1S02htOSUAAeAopNc3O2/mnQAAoNi7VlPTLuwexeoH9Lsf7VfStWpvf2KHm1tLEpWCCK61xaQ4ZhcewPaWnasA3M2Da3JcNy+WUtJxqGQxo/pJ0I4iDqIqb2r0lNsN/h9ltJYbGrqkyo94B4/1Kk1V95tgOWNwtlUxnhV+ZB/edSPRzu6Lu8TjjqmYccnQweyk+JHoDTXuPb2hNRu62pSNdp7MCh2lcd6d03bRLDyoHXICyBALa9SIGgzy8xlVw3N3oFw31ayEuoGcicSeYqF3z2g1eXJdddQ1gXgSkK60qZB1KWycCpnIlJhQ0Iqt3VophX4hjreoxENOqQUz3HhOccjQmLwgxcQDrOGR/SJgxBw0pLfDtH7WxMIOQJCYnJOQ4fvzrpiKe0SAgAkzwGRknwk1Xt197m7sBDmFLo1B97vT51UukzpIShabVgtutkHroUCCZyRImBI7QjMZZa15AYWTtOycKEZr0fbsLNdpqFD793atoTcwQ2k4LcK7PZJILigcxjwKI0IDY/MKsvRztfqUN263JadSlbJVqhWIpW3PcsRHAkaz2apt/fS1etHEN4gvDCUrGZBW2nUZT1bZV4uGmlhvZb/AIZCXFKDiceGEzBOsxqFFKP/AHOdMTEXRalLVQweA/WqtzWiThIJgCctRn9qW9AEDESnSNSc6p/Rdvo7ftuh1EFopAWNFAzAJ4rEZkDiNJzt7WFWIp1Ep1zn6cKUSMMbi1yNa4OFQvEpgamDGSiJEanjnnXRpWeERAH/ABp4GkKEwcM8j456acqGFieyQZ1MRJ1+p9aorJrd3SG09YvEcBTKSZgnSP3FUy+vC66pw+8cu5I0qf3utycMKCRn2c5WokfHlPfFVkoI1BAyGfrr31wqpN0l1Uz++NSG7O0uqdgmEudmTwPun1PxqNUY15fHWnDVgpfWZRgzKTkZzyjy+VdbYUVTnVaAAVAkEz6RxHpNVvfPev8ADN9Ugy6oHjOEczHGkbe3vTaoKEnE92kgcAAYCld8etU3drYytoXaUvOhAUe0tSgCrXsoB1UYOQ0g060do/tT2so7g9fr+kvxuM1P4o/EfT7UWdjurt13GBXVBQQVwYKjPHujM8yBqa0TaW6rG10fjLN1CHyB1zSjAxxGfFJy1gggUjYm0brZq3be/SlVmlMEESmDISGcu2VQZSeRJiM4ffHc1q3Qm9s30m2c9kFZxAn3U8VDuOYjPnXqC7WcBWm45jkkYZqtNq7xkeajtoodsrZ2ydWgqdWhRbSsLDYQSZJGQUolOXJMnhV06Gt2CAu8cGvZanl7yvpWf7q7trvbhLKNNVq/KnifGvo2xskstpaQISgAAdwobFSf9Y5nrr1W+FZX+Q8gu9FFFBo9FFFFRRVnfvc5N+xAydRJbV/9T3GsAuWXGitpYUkzC0mRmJiRxiT619S1R+kPo+F4nrmhD6R5LHI99bQT9kb+E58OPz1UbEQdqKjP3WJMWK1ocWlPYbAKzwEmEjxJyAq/bt7r3LzjKS+HGoP4pOMONtpGGGVJBhLpTnwImeFUy0vnLYuNLScC4DrSssUHLPVKgcwoaHnVo21viyzs9q02fKEuJJeWr+ZOQKTHE8TpEAdzJ5c6mrt2pfHqtqXbNigNtbObRcrFgtx9CSYKUklPmB2k8lcYpbG02Xkqbu0f9tSApIAMkg5mCUmUgeHKrburZKc2VeWrJU1eNLxrCTClAZgSDySURORGetUra96061bqAl8pPXLByMGEZaYsOp8KHlgZiO64XGR2/wBLZkr4O8057Nn9qtK3QDaUKeKhLeNRSMaZK8KUlSJCZkCc8zT/AHa6PvximgMaEKAxLAOHJJUqMQ9rtNxwVKoPZNOLa/W37KsuRzHPQ5VcNjdJGDJ1lOgGJAjITEjkOFLMThMVGCY+9y+PsphBi4H2fbrf/SvGz9hs2yFIt20tBeZgRnECf3zruZMRmJOLgeX39KgGN+bV0/zAiCDCwRkI48c59ak29pMkSl1JGafaGmZSfI15qSORp/kBB41TlkjHDuEHknjYRgBSoxIjMniNJr0GcgMhwyBPKPPjTVN41PujDEQoQSTJj0HrSbrazSMB6xuPe7QMRAGc/uKzF1ond4lPVklKTA97PTPOM+FVJiySELLhEKSlxKDkAteNKfSRUjd79WbYw48caBIn+wqjbV3pDiypKSczhxZADgIGuXhRkOBxEvhYfzYeqDlxcMebh7+yndsNwIxYglboKieADQknhULf70kOLUyZW4VSdQJJySD7RzgGoK5vlue0qRy0HoKtHR7sTr03y0CXmmR1PMLVjkjvARH+anuH0OyEdpOands/O/0/KUy6QdKdSK3HaoJ7Zj6T19ww8UEypRCk4vFRBjxq6bwbAZvrNu+2enCplIS4wk5pCc8uOIaz7wz1pj0c76LbuE29wtTrD5CCHCV4VqySe1ORJgjv7q5tbU/8I2s+lonqEqhSNcSMOIJ8UlUAnz405drVoMxluIQDdXVqcjnvB3p/sbfRm9tV2u0+0G0423x7WXD9ecA+9oe+kALfWhloLUkEhpBzIxHMmBqTmf7V12jdKvLgqbZSgrUcLbSeZ+JzzPyrZOj3o/TZJ650BT6h5IHId9ZSyiGzfEdmwces/NXjjdOb5DbtKkdxt0E2DGHV1cFxXfyHcKstFFLk0ApYIoooqKIoooqKIoooqKKo77dHrV8Maew+BkoaK7lfesS2lsl+zeCXUltaSCk6iRoQdDnX03UftrYDN231b6AocDxHgeFaxTOiyuN3x18rCaBst8jv+ViOxd90W7rt0G1m5cSUmFANFRiVkRMkiY0medVBIgRWg709EjzErtpeb5e8PvVCdaUklKgUkcCINMoZY311c923r0SyZkjLPy9EiiiiiUOiiKK72bqEq/iIxp8SCPCCPjVHuLWkgV4DP1orNAcaE0S2bZSm1uAmERz4/amsVe7Swa6rChMIWJIJOcgczIyqqbVW0FFDTeGCQVEqme4E5Ul0fpX/ACpXxhhseFhxvnWu9MsXgOwja8uGXG54W3U3KPooop6laKl92N5nbF8PNQcoWg6KTyPI8jwqIpbLKlkJSConQASaq6lO9krNJB7uas+2d5LRb4umLZbb2ILIUsdX1gMheEZntCYyB48ZiNm7KuL54hCVOOLJUpR5nMlR0FW7dbokeehdzLLf5feP2rXNjbCZtWw2ygIHHmfE8aXPxQA1Yr8fjf7c0wZhnPOtLbh1l7qC3K6P2rFOM9t4jNZ4dyfvVsoooLiUeAAKBFFFFRdRRRRUURRRRUURRRRUURRRRUURUNtzdC1ux/GaBP5h2VeoqZorhFVFk22ehQiTbOz/AEr+hqmbR3Cvmfbt1Ec0wofCvoyit2YiVmRrzv8Afqh34aJ2ynLqi+WHbZafaSpMcwRXNJHHTjHKvqG7sW1iFtoV+pIPzFU3eHZDImGWx4IT9qkmkjEKubXkfr9rNujg4913p9rIXd4XSsKScIGiRpHI86aXtyHFlYGHFmR38YrQBs1rF/Kb/wBA+1Wrd7ZDJiWWz4oT9qBw+kcO1w7KKhpTPZxtdEy4GZwPaSVGaxNq1WqAlClTyBNTeztwb572LdQHNcJHxr6DtbFtAhKEJ8EgfIU5pkcZI4WoPXryQwwUYzJPosn2N0KHI3Lv+VH1NaBsTdG1tBDLQB/Me0r1NTFFDOLn+M163ZIpjGs8IoiiiiuKyKKKKiiKKKKiiKKKKii//9k="/>
          <p:cNvSpPr>
            <a:spLocks noChangeAspect="1" noChangeArrowheads="1"/>
          </p:cNvSpPr>
          <p:nvPr/>
        </p:nvSpPr>
        <p:spPr bwMode="auto">
          <a:xfrm>
            <a:off x="101600" y="-257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20" name="AutoShape 4" descr="data:image/jpeg;base64,/9j/4AAQSkZJRgABAQAAAQABAAD/2wCEAAkGBhQSERQSExQWFRUWGRoaGBgYGB4YHBsZIBsXHBwcGh0bHSYgGxolGRYcHy8gJSgpLCwtGSAxNTAqNSYrLCkBCQoKDgwOGg8PGi4kHyQsLC0rMDQ1LCwsKiwsNCwqNDQsKi8sKi8sLCwsKSw0LzA0LCosLSwsMiwvLCwsLCwsLP/AABEIAMoAyAMBIgACEQEDEQH/xAAcAAABBQEBAQAAAAAAAAAAAAAAAgQFBgcDAQj/xABDEAABAwIDBAcGBAQFAgcAAAABAgMRAAQSITEFBkFRBxMiYXGBkTJCobHB0RRScvAjM2LhJIKSovEWQxVjg6OywtL/xAAaAQACAwEBAAAAAAAAAAAAAAAEBQACAwEG/8QANREAAQMCAgcIAgIBBQEAAAAAAQACAxEhBDEFEkFRYXHwEyIykaGx0eGBwSPxFBUzQkNSJP/aAAwDAQACEQMRAD8A3GiiiooiiiiooiiikuOBIJJAA1JyFRRKpDryUjEohIHEmBWfb09LzTMt2wDy/wA0wkfesx2nt67v1wouOnOEISTA7kp4VrHDJJcCg3nq/txWEmIZHbM7gth210p2bEhKi6rkjTzNUzaPTY+owyyhA5qOI/as86kJXhdxtx7QwSof5VFOfiRV8v8AdO0s721tnG13DdzhhwuFBBUrD2UoAEAkHOcjRQwsbPGSfTrzQv8AkyP8NAPPryUHe9I9+5rcKT+ns/KotzeC5dMF51ZPJRJ+FSm2LROz9plDLkobcQZMEhJgqSrgcsqt+1tnNbYbWtiGb+2KkrQOzjAJGXdIyPDQ1p2cLaHUFDtoswZX1GuajYs5L1ziw4n8UTh7cxzjWO+lNbx3LZgPuJP6j9am2WFq200FzjL7K1TMzCFkHjPCrRvztN+3vHLtL8ttust9QHJBJSpag4gyEyhJAMTnPCulsdQNQXFch8Ko16F2sRQ06uqlZ9I9+3o+pX6+186sezumx9Jh5lCxzScJ+1Vvo6DSr1tl9CXG3gUEKAIxQSk9xkR517tPd5CL65bc/hMMqMqT7qTJbABnEoiBhymDmIqrsPDUt1acreis2aYNDg6uy61bYvSlZvwCstK5L08jVtadChKSCDxBkV8sOASYkjgSIMd4BIB8zUpsPem4tFSy4QOKTmk+VYvwbh4DXnn5/Q5rZmNBs8U5dftfS1FZ5ut0utPQ3cgMr/NMpP2rQUOBQBBBB0IzFBmoNCKFHNcHCrTUJVFFFRdRRRRUURRRRUURRRRUURRRUFvbva1YM415rPsI4qP2qKJ1t/eJmzaLjyo5Dio8gKxDevf24v1YBKGyYS0mSVE6THtHupndXNztS4KjClQTmQlCE95OSRw7zTjY28QsFMrbZ/jIWsXAWJUUiMKUE+wIJ0zkCZGp0WGpd4qd2wc+vlLpcQX2aaN37+utyidpbEWw2lalNmZCkpWFKbVqAsDQkfIirTv7s9Vk3YpYUpCFNYipCikqdGEqUopiTChE6CY40dJG7aBg2jbQbe4zVAyQs8TyCvgR302t9+UO2Ysr1lTqER1bragHEEZDJWRgGJnTKDRNS4NcL7+uCwoGFzTbcet6mtvXaNo7FF25H4i2UEKVxOaQQctFJUFRzqTO8TqNmWF60G1OMyhaXMIxIAwqwk5gyhOnoaze52z/AAPwjKVJaLnWKxHEtxcAAqgAAAAQkepNOtmbk3VxCsBAyGJeWXnnHdWMvZRN/kcAKmld25axuke7+MVNBXnvT3e47PuMNxbOKZW5m6yWyQCdSCMgZnLQ65cYu424W71d1arWklxS0lSQkjEokpICiCnOKsNv0bgOpaedIKhIKAI8M9dKsbXRfaDXGo/qoE6YwrbNJdS2XzREf6fiHXIDdvVKqlN73pO0xtBbRmQrq0qEYgjBqRpxrptDbtncXbly7+JwOLQsshDcFSE4Ugr6ycOZ0Too1aX9ybUXCGg32VCTnnx4+VOHei+0OmNJ/VWTNM4Zx8LhS2z5WrtGzgeIHbt+Fne6baVXjC3XUNJQ4halKOH2VYoHiRHnUt0n7W66+XhILSQMBSQUqJSMSwRkT7s/0xTt3o2xuLbZdPY1KwIPdlp8dKhNqbkXTEkt4k/mRnRsOkcLM/WD+F7ISTCYiJmqW8bXTPd3Yiry5bt0nCVnNUThSMyY45cKtO+FzZWbn4O3tGnSgQ666SpWLLIEEQY1I5wIiqvu5ttVndN3AE4D2k6Sk5KHcY+NWjd7dy3u719115tVsvrHCSsIcBUSoAg5pUJMkSMu+jZLGrsqeqHju2jcyfRVna2zG0ss3DaoS9ihomVIKTC5PFIVEE5me4mpXdLpBfsVYTLjXFtR08ORrjsDdf8AH3fUW63OoTmVuAYkNyeAyxHhpnOWVWHe+yt7i7RatNFnDDKbgggKcSJwqB9tASIxjMEgnI50kDH9x99vEK0Ye3vsts5rVdg7ws3jQcZUCOI4pPIipKvmfYe3nbJ/rGVCQYMGUrAPxHI1vu6m9bV8z1iDCh7aOKT9qXSxOiNDlsPW339AxhmEo47Qpuiiis1siiiiooiiivFrABJMAZk91RRR28O3m7NhTzhyGg4qPACvnvbO23L65Dj6wnEoCcyltJPLWAM/KpTpD3vN9cdk/wAFuQgc+avOK6M9GV06wh+3LbyFpBGFWFXeIVlIOWtHYeNrAJH5nLh9n2/KXYiR0h1GXAz4/XW5Te77VjcJf2StIaVjPUvzJdUmQFnhJGYTphVHCTR9vbBds3lMvCFDQjRSeCk93yr2+3aumCest3kYc8WA4RHHGOzlzmpDeHfd+8aZZWcm0wVQMS1cyeXcNeNFtBDqtNQc0M5wLaOFCMkjZm+b9vaOWjcYVqklQCsIjMIByEnMk+mpPTdzcl677XsN8VqGvhzqe3R6OypPXXGUjsIjTvM/KrfYXqmVBh7Ie4vgRyrz2P0wI3akG3N3Hh85e6bYTRpeA6b8D5+FHf8ARTds1iZBK05lRzKv3rVj2deh1sLHmORpzUN1f4Z6R/KdMHklXDyrzcjnF/aONa5p4xrQ3VaKUySt4W4CHhq2rPwMfUfGpYKnMVzuWAtCkH3gRTfY7hLKZ1T2T4jL6VwCjzxXcwm9yj/GN/oP1qTcWEgk6ATTF5P+KbP/AJavnStsqPVFI1WQkeZ+1QGmsV3Oi4bvMkNlw+04So/T6+td9sbQ6pske0ckjv8A7U7bbCUgDRIjyFRVo317vXK9hOTY5/1fv6VUgtaGNzUzNSo53cVp9kB0EOHPENU93fWfbybkPWvaI6xv8wGniOFbSpUCTkKg3nV3SihHZaHtK/N4UwwukJcHRrLj/wA9ZIPEYOPE1LrHf1mqHsDfIps3bJAat3HNHx2QrgQs+6YyC9O4a1GbypuQ4yh0wtLaW220L6xSUQAB2Sc1zw1qxb5dHmEF62BI1Uj6j7VTrDaxaacQlCQpQhLgELRn2gDyUMuYr1+FxEeIbrx57RtC87iInwnUk/B3q07v7pMqsr9TypW0lCpTBDawHDhB946BXDMVWt3tvu2TyXm8jxB0Un6irnu62hrYFwVuJbFw6QCcyQMKSEj3jCFQKqja3L1TVow0AlJPViMSgDJJWsDQkyToK2oH6wfcKh7mqW2NFv8AsDbrd2wl5s5K1HFJ4g1I1gXR9vWqwuSh2Q2s4XEnIpUDEkcCDM1viVAgEZg5g0skjMbtU/2EzikEjdYfle0UUVRaIrP+lzerqGBbNn+I8DiPJA19avzjgSCo5ACSe4V88bY2h/4jtBTilYWyTKvyMpzJ8YGXMkc61hZ2j6HIXPXH2qsJ5CxlszYKuVZt0dpufykKdxoxOMobWpPWKiVNEA9pJICoiZSqPaNRO1bNCYcZQ8GFzhLgSeOmJHZJHEZEV4/aPWq215pKhjbcTooHLEhXn4im7qOFEobVjqqT2zvrePMm1uHCQFkr0BMRCThGgMmOfhU1ubuStSPxKoCsurSofGoDdLd1Vy4YTKWxJGgJ4CtUtNvBMIdQWyMhkY9OHxrzWmMc2P8A+Vlq+I5fj58k70bhS/8Anffd8pVttspOC4TgVwV7pqSubZDqcKgCD+5BoIQ6n3VpPnTFNgtnNk4k8W1H/wCJ4V5q4F7jrzT2x4Ly3fUwQ26ZQckOcu5X3qRubcLSUKzBrizcIeSUkfqQoQR4j610tbfAnDJIGk8BynjXWjZmFwpNglYQErzKcp5jgfSurbITMcTJ8aXRVwKLlUUlSAYkTGY7jSqK6uJvfW5WnADAJ7R44eMd/CuqUhCYEBIHkBS65XFuFiFZiZjn48xXKbV1R60quTxSyPIr+yakCpDaOCUjyFcn7yDgQnGrkNB+o8K4J2TjOJ5WM8EjJI8uNZ5ZXKtzTVzaTrxwsJhPFZ+lUvffccto/EN9qP5gA/3CtGub1todpQTyHHyFRb203XwUtNdk5FShqPl862w+JdhZRIDU7t43UWM8DZ2FjhZZdu1YC9eatXny0kSG8gQJMqSBlClc+7jlV9Z3htLa3eb2aptoN4Qq5dBV1hOKQgjNxwATERHCqJvbu8qzeTGQV2kFPBQ5HhBzFLctjfYTbWjinj/NKFS2F8VBIEN4omVKAMGBka90x7MQxsgPdPpzXlqOgcWEd4dWXHeBaXGmX1OJVcOYw6BqUg9hxUZBSk5EHPIVqXRLvT+ItzbrP8RmI70HT0qq2PRq1agPbSuW2k5w0kglWWknXXgDVd3f2irZ1+lRMpSrCo6Ym1QQrXKUkK7pqs7WyM7ty2/yOuCvE50bwXWBsfnrivoqikoWCARmCJB7qKXpkqp0nba/D2C4MKc7A89fh86x7dLeX8CtThYS9jThhZgYJ7WEwcyY4R2Y45W3pu2jLzDPBCSo+JgD4CuGwNs2C0s2FzZlSkJw9ZlMwVrJzCkgZ6E6Ubh20jLiK1PoPuqAndrShoNKe5+lJ2ruz79rqLR9VitaioskJCXFkJTmDkrJIgJI10JrPd4bkKcSy2rG2wnqmyPeg9pQH9SpjuirNtLZOyupcurS4dxtjEllR96QEntJx5KM6nSoPcbZPX3jaSJSjtHy0rVz2wxulvQb96yLXSvbHa+7ctD3MDNtbpaKgFnNZOUq8e6rKpCVjMBQ9RTd/ZDS9UDyy+VNRu6EmW3Fo85FeBe+Vzi596r1jWsaA1tqJa9hJBxNKU0ruzHmDSk3DyP5iA4PzI1808fKvEt3KPeQ4O/sn1Fdk36h7bS0+Axj/bn8KoABlbryVr811ZcQ5ChBI9R3HiK70lCgRI40qtQqpDroSCpRgDU1V7/eJazCOwn4nx5U73quj2Gxoe0fp9artBTymuqFtGwUqV2/Fr1xq/1H71I2G8S0GF9tPxHgaiKKHa9zTUFaFoKv7ToUkKSZB0NLqv7q3R7bZ0HaHyP0qwUzjfrtBQzhQ0XJ10I0SSTwSNfoPOmq2nnNVBpPJPaV66Cnri4EwT3DWmarp1XsISnvWr6J+9RygXtvsdpBnDiV+ZXaNd37tCB2lJT4n6VH3NuqJeuQhP8ATCB6k15bbJtjmCHDzK8XyyrgDgO61c1m1oSobfB1q7YLSZKxmhUZA/3rPN294Li1WtNuSFvAN8JxT2YnKQTGfOtlubpi3TiWUNjhoCe4DUnwrF952EC4WpuQhcqTIg655a616LQcrquhkuDcc9vXBJNKBtQ9h7wz30691ft42tnsKtrW/wCtedQhS3HkqUTiUQcKoMlJIMAeyAI1qjb4bZburpTjKOrbCUoQNOykQCRw/wCKeXluzdrU6bhYcLQddKkYgCAAoApMkjlFJvtwrhq3/FEo6mJBUS2qOHZWAc+A1NeijDW0qbpXIXPBoLLXujTbX4iwbJMqb7CvLT4UVSuhHaMOvsHRSUrHiJB+Br2lT2aji3cfTMeiZxv12B29VzpFvEu7TdxSpCVJSQNYGSgO/Wp5rpQt3T/i7BOKCMbcTBEHJQBGRjU1C7Nc63bRViCZcdOM6JIQuFGcoCoNTDnRK48SsXzLqjqdSfRRo6PUEbA/cDt2oF3aF7ized2xQW9qdnBptVgFguKUFhRV2QgJMAKzzLgMyfZpvuvtZy1BcaSlSnDhhQJ7KY5EHMq58K472bqqsHG21rStSk4jh0HaIHwFNlmG2h/ST6kmssaNeAMbep9qn9BDOe+MueLEDZxp+qq5XXSC+BGJoH+hBJ88SyKjm95nV9pVwsHOO0BHlABqs4xRiFJf8JwHhPkhHYyd2bj5lXy23qugkfxULHMtz8QoU6t99X0n+IhtY44ZQfiSD4ZVQWbkCO0seByp01f8RJI/M4B8MpoZ+FeDcelFs3HztyefdXnanSOhsQ20sqI9/spHpr5etV9veu4WoOF5eLghCeyB4EQR41EDaGPJxKcJzyMfM0s3aowtpEf0kT8CaqIw0Upddl0hPKal3lZS+09uuOwp4pRAjsjM+pMeVRZvkRkVk9ylTFNXVBXt4yeA08sxXgaCc0peHfp9KjYWC9FjJippD3nE/lSVvcGcg4nxM/Mmku7TgE9YoxyAHxiKYhGpPWg8cvnkKbkJPvKA7x9jU/x4yakei6MXO0aoefMqUsdrhBCkrWhf9KlH1505VvhcGcLjmWsqA+EVAqto99Pr/aj8Io5gT3jOtezZmshiJmigcRyJUk1vVcgFKnl4TrJz9dfQ02N0mScCFTplB75mmv4VXL1I+poRbE8U+ahV9VizdI93iJPNdl7QzlKEjymnDdwhR7YQMuCZz7zTQWfNaB50kMo4r+Brha05KoqnSb1CTkEz+YJ+Q4U02o8XEBR1QqPJQ+hT/upSWEme3l4GhaE9U6AScgdI0INbYctZM1wzqPW3sURhydem8H2r7hTu420rK2acun0lb7asDbYOSgoEgkRrKVAk5AAZTrCbzb2P3zmN5QgewhOSU+A4nvNPty3LRKbld40XW0pbUANQrEU5QR+epz/rLZCfY2Zi/UlHzKia9IbPJDSSjxdgBcAFD9GV31W0mpyxSkjx0+NFcLTaKFbWQ+2IQp5KwOUwY8iY8qKU4+VsUve2gFMsEwujIGwlMWtpdRduuFCXBicSUqJAIVIOYzBzqJcQkkwmBwBIJHnAn0FTp2QlzaK7day2kuLlUSQAFK046R51wt9hda268262lpuCetWAsAmEylIOZOXLvpvC4CNp4BK5GuLiOJUa4+pQSCSQkQmeAmY9avOxt0UXFu04pa0nCBAAIynnVEKDAVGRmDziJ+Y9a1Xcd/FZN/0kj9/v1pXpp7mRNcw0736KM0dFHM9zJBUUUavo7Rwcc/0T8qg9tbpOsScKlpOYWlJwjmFTmnzrScPpXpk/vL9/vKvOx6RxDCDrFMptEYd7aMGqd6z5ncYuN9Y28lfdBBConCeRzpq1uTcnVAT+pafvWmoy1GWfd+/3pXq2+IMDv4eprYaWxQJ7yodDQGlajll6191kt9u8+0rCtBH9QEpPgRlTNdqse6r0NbMhShpoe77GuhAPCDwkfKfpW7dNzCmsAUO7QTa91/osUcxjIk+tJD6uZrZLmzQuQtCYOsDPzUNKjrndG1cwyjq4/J2J8ZGflW0emWf84whpNCSjwOB9PlZcq5XxUfWgXa/zGtAutxEqV2HxHuhaQqPMRlULfbiXIACUtrzyKDCo5mYEUTFpHCOIDowOuSBk0diY82E8r+yq/XGInKuhu+SEj1z8c6ll7m3MfyVA6HtJ/wD1p36Uh3dd1AlbTsadkA9rvAnLkeNEOxWAcK08vooY4aYXLD5FRSbkiMgY5ilqvlHlpGg+1eu7McTIUhaSnWUkR4yMqGrGTBUBlM5+h760P+n529ViQRmkLvFEQc/n60fi1d2kaV4i2kkSMuP2pRtO1GIAczIq9MCLW9VxJTdqAwg5cq6sOlSXATo2qPhSPwoGElQg6xmR5UvqcCXTyTHqQK46TCOswCtqW21puRGH/wBwdbEjY+1ks9albQeQ6jCpJUU6EKBBAMEEUxcIk4QQOAJxHzIAn0FSu7ewk3K1F15DDLYBccVwxE4UpB1UYMDuNWw9Htg+kpstoBx6Oy2tSO0eQACVDxzo4va03RbY3vbZUXZR/jtfrT8xRTnd+1JvGWyCFdYAQciCDmD3giKK83pxjnyt1d37TnRR1Y3V3qb3oQLfbKlK9kPoWr9BUCoeGGRU030hWLUptNmA4soOFJVBkTAUTmJzrj00bPwXbboGTiPik/Y1x2LvSzsu0bLTSXbp9ONS1eyhMkJTlmfAEcc6dRAOhbauzytfyS95LJXXoM9+aiN9N6lXpaC7cW6mscJE5pXh1kDMFH+41Y+i67lpxvIlKgf8pmfjUWvee42rjZfaaVhQtaVoQUlopBVM4j2DEEHWRTLo82h1d0EEwHRh89RQ+kotfCOaBdt+vxVa4OTVxLXVqDbr80WrcsxPH4fvzrzGMzIjh4Z8aTjSNATn8+Xp8a9WsjQT3AaeZ+VeKXp0ufHx0puq/QlaEFYlZwAa9sJKimZyVhExHA0XdmVIUkKEqSR2hiEkcRxHAjlVRdsyltTcYXYTniJJdbgtnETJOiCTJUlSCdFVqxgdmqucQp6y3pYePYJUk9UQopJH8TEAO4gtqBB0NSDe021EhLiSZUIkCCFYD/v7PiKzrd5BbuiQ5/NU04rs4QsFS4Mc5XJ71GppfVqUqMIOJRxaBMLcWFn/ADOKX/6NavhaDZZteSLq5k58I/eVeJWOQEa1Dbt9b20n+QkAN4icYgAYT3iJUrUqWRlhzmVLnKD85/ffQ7hQ0WoNV6oDMkUdUOXplXiyAOGmU+VKKtPv++dVXUh1SQCVECOZgDz4U0c2hbp1dQO4KBMeAzqm7YvFLecDh9lRCRwEHKPLjTVV1llVTXYFyoV4O1bciOtTnrJ4cjw8q7tllWQLSp/Sf+azw3B8q5GrCu1VJC0G/wBgtuAS2ns5DCSgxykDTupk3uwykyW5j8yyoei5E99R26l68pzBJUiDJOeHlB7yNKtiHIPAjURyy4fWr6zhtWfYQuOsWCvIKFuN3LdWSmBl+UQfVuPjVY6QWmWmmm2W0oKicUASQI1OuvOtDKgeAJ7/AIeFZP0gbQDl2Up9lsYfPjTLRbXS4loJsL+X3RBY9kUULnNaATbLrZVK3P2U1eJdtFuhl0qQ4yo6KIC0qQfJQIjPWpJ/omuWf4jr7DTSO0XcapSBnIGEdrlnrXbZW7WzLpllr8X1VyEwrTCpRlRjEM47jwptvTuFeMNF124DzCBIUXFHPQAJUTmSYEGvXF/eoDTmPZIxHRlS2vEH3Tbc7/FbYS5BGJ5bsHUdoqz786Kl+hXZ+K6ddIybQB5qPzgV7S/E0Mp4UH7/AGjsLaIHfU9eStnS/sbrrIOgdplWL/Kcj9KzDd3bVqlIavrfrm0kltSFFK0SZIOFQxInODoZ1nL6DvrNLra21eytJSfOvmba+zFW7zjKxmhRHiOB9K2whBLoztuPY/pYYwEUeOR91b94N/mBbqtdn24YQ5k4sgAkchGcniT/AHFHZeKFBScikgjxFJFT9s1+MaW23bNocYSXEqZSvtJ99LhUpRUqACkk8CONHajWNpSxzQWs6R1a32LT9lbUQ8wh6QAqCZMQrl609U7lnyGQ759KzTo83h6tZYWRgXmmeCv7itJbATqok9/E/wDHyrweMwxw0xjOWzkvW4WcTxh/nzXqEE889c9PCKi9s7P65JWkZ4eAzUngO9QkkeJHvVJpkkE655ZRrl5x8q9a4evL98KFBINQiSKrG7S8W3dYFkDACcRylAV1jakREyRrAzJyBECc3JU5dZ5jTtDQRqoSOenDETE9sBv0r7PSw+28AEi5Stpa1SQ3oSoAZkmQeQwHLtVdtz7Jtuza6vNK0JOIaKyMAd0fM99MpXjsg8DNCMadfV3KYbASAhIwpSIE93Azn3zSmyCRoeOXpNC1akR4zpz10pUGDBz7xPw5UsRaR1gPanhkMUDPSR30pzQZkDnl8ZoKQTBnKNRl3eciaS1mkyE5HTUVFFHbW3fbfMzhX+YZjX3u/OqW9YlK1NkjEkxWjIc7gNDPAk/v41Vt64DjenWYTiPPMYfr61CSBZVICri24p7sjYq7gkJgBMYie/l35Gm7yfD9xVm3Sw9SREnGcWfMJjLiI+RqNdUKtL0UxZbKQwIbTrqowSfE5ZU5yUNSJ7+7gfKaSh4ERxjIa/vMfCuihqO6f+OFRaJltnaot2Vuq4D48B31iTrpUoqVmSZPiatvSHvF1rgYSew37Xer6xXLZOzNnNEIv3Hw4QCQ2ISiQCAowSTBBMaV6/RGH7CLtXC7vb7+F5vSM3bSdm02b79ftQ2xtvuWpKm0tqkEELQFZEQQDkoSORFOr91LVollt8OB1eNSEKUUtJR7KYUB2lKWSTH/AG01Kb6bkItmm7q1d662cMYpBKSdJKRBBzGgg5carmxtlKuX22EarUB4DifSm5ezV7TYM/wl2q8Hs9uz8rZ+iPY3U2XWEQp44vIZD60VcrO1S02htOSUAAeAopNc3O2/mnQAAoNi7VlPTLuwexeoH9Lsf7VfStWpvf2KHm1tLEpWCCK61xaQ4ZhcewPaWnasA3M2Da3JcNy+WUtJxqGQxo/pJ0I4iDqIqb2r0lNsN/h9ltJYbGrqkyo94B4/1Kk1V95tgOWNwtlUxnhV+ZB/edSPRzu6Lu8TjjqmYccnQweyk+JHoDTXuPb2hNRu62pSNdp7MCh2lcd6d03bRLDyoHXICyBALa9SIGgzy8xlVw3N3oFw31ayEuoGcicSeYqF3z2g1eXJdddQ1gXgSkK60qZB1KWycCpnIlJhQ0Iqt3VophX4hjreoxENOqQUz3HhOccjQmLwgxcQDrOGR/SJgxBw0pLfDtH7WxMIOQJCYnJOQ4fvzrpiKe0SAgAkzwGRknwk1Xt197m7sBDmFLo1B97vT51UukzpIShabVgtutkHroUCCZyRImBI7QjMZZa15AYWTtOycKEZr0fbsLNdpqFD793atoTcwQ2k4LcK7PZJILigcxjwKI0IDY/MKsvRztfqUN263JadSlbJVqhWIpW3PcsRHAkaz2apt/fS1etHEN4gvDCUrGZBW2nUZT1bZV4uGmlhvZb/AIZCXFKDiceGEzBOsxqFFKP/AHOdMTEXRalLVQweA/WqtzWiThIJgCctRn9qW9AEDESnSNSc6p/Rdvo7ftuh1EFopAWNFAzAJ4rEZkDiNJzt7WFWIp1Ep1zn6cKUSMMbi1yNa4OFQvEpgamDGSiJEanjnnXRpWeERAH/ABp4GkKEwcM8j456acqGFieyQZ1MRJ1+p9aorJrd3SG09YvEcBTKSZgnSP3FUy+vC66pw+8cu5I0qf3utycMKCRn2c5WokfHlPfFVkoI1BAyGfrr31wqpN0l1Uz++NSG7O0uqdgmEudmTwPun1PxqNUY15fHWnDVgpfWZRgzKTkZzyjy+VdbYUVTnVaAAVAkEz6RxHpNVvfPev8ADN9Ugy6oHjOEczHGkbe3vTaoKEnE92kgcAAYCld8etU3drYytoXaUvOhAUe0tSgCrXsoB1UYOQ0g060do/tT2so7g9fr+kvxuM1P4o/EfT7UWdjurt13GBXVBQQVwYKjPHujM8yBqa0TaW6rG10fjLN1CHyB1zSjAxxGfFJy1gggUjYm0brZq3be/SlVmlMEESmDISGcu2VQZSeRJiM4ffHc1q3Qm9s30m2c9kFZxAn3U8VDuOYjPnXqC7WcBWm45jkkYZqtNq7xkeajtoodsrZ2ydWgqdWhRbSsLDYQSZJGQUolOXJMnhV06Gt2CAu8cGvZanl7yvpWf7q7trvbhLKNNVq/KnifGvo2xskstpaQISgAAdwobFSf9Y5nrr1W+FZX+Q8gu9FFFBo9FFFFRRVnfvc5N+xAydRJbV/9T3GsAuWXGitpYUkzC0mRmJiRxiT619S1R+kPo+F4nrmhD6R5LHI99bQT9kb+E58OPz1UbEQdqKjP3WJMWK1ocWlPYbAKzwEmEjxJyAq/bt7r3LzjKS+HGoP4pOMONtpGGGVJBhLpTnwImeFUy0vnLYuNLScC4DrSssUHLPVKgcwoaHnVo21viyzs9q02fKEuJJeWr+ZOQKTHE8TpEAdzJ5c6mrt2pfHqtqXbNigNtbObRcrFgtx9CSYKUklPmB2k8lcYpbG02Xkqbu0f9tSApIAMkg5mCUmUgeHKrburZKc2VeWrJU1eNLxrCTClAZgSDySURORGetUra96061bqAl8pPXLByMGEZaYsOp8KHlgZiO64XGR2/wBLZkr4O8057Nn9qtK3QDaUKeKhLeNRSMaZK8KUlSJCZkCc8zT/AHa6PvximgMaEKAxLAOHJJUqMQ9rtNxwVKoPZNOLa/W37KsuRzHPQ5VcNjdJGDJ1lOgGJAjITEjkOFLMThMVGCY+9y+PsphBi4H2fbrf/SvGz9hs2yFIt20tBeZgRnECf3zruZMRmJOLgeX39KgGN+bV0/zAiCDCwRkI48c59ak29pMkSl1JGafaGmZSfI15qSORp/kBB41TlkjHDuEHknjYRgBSoxIjMniNJr0GcgMhwyBPKPPjTVN41PujDEQoQSTJj0HrSbrazSMB6xuPe7QMRAGc/uKzF1ond4lPVklKTA97PTPOM+FVJiySELLhEKSlxKDkAteNKfSRUjd79WbYw48caBIn+wqjbV3pDiypKSczhxZADgIGuXhRkOBxEvhYfzYeqDlxcMebh7+yndsNwIxYglboKieADQknhULf70kOLUyZW4VSdQJJySD7RzgGoK5vlue0qRy0HoKtHR7sTr03y0CXmmR1PMLVjkjvARH+anuH0OyEdpOands/O/0/KUy6QdKdSK3HaoJ7Zj6T19ww8UEypRCk4vFRBjxq6bwbAZvrNu+2enCplIS4wk5pCc8uOIaz7wz1pj0c76LbuE29wtTrD5CCHCV4VqySe1ORJgjv7q5tbU/8I2s+lonqEqhSNcSMOIJ8UlUAnz405drVoMxluIQDdXVqcjnvB3p/sbfRm9tV2u0+0G0423x7WXD9ecA+9oe+kALfWhloLUkEhpBzIxHMmBqTmf7V12jdKvLgqbZSgrUcLbSeZ+JzzPyrZOj3o/TZJ650BT6h5IHId9ZSyiGzfEdmwces/NXjjdOb5DbtKkdxt0E2DGHV1cFxXfyHcKstFFLk0ApYIoooqKIoooqKIoooqKKo77dHrV8Maew+BkoaK7lfesS2lsl+zeCXUltaSCk6iRoQdDnX03UftrYDN231b6AocDxHgeFaxTOiyuN3x18rCaBst8jv+ViOxd90W7rt0G1m5cSUmFANFRiVkRMkiY0medVBIgRWg709EjzErtpeb5e8PvVCdaUklKgUkcCINMoZY311c923r0SyZkjLPy9EiiiiiUOiiKK72bqEq/iIxp8SCPCCPjVHuLWkgV4DP1orNAcaE0S2bZSm1uAmERz4/amsVe7Swa6rChMIWJIJOcgczIyqqbVW0FFDTeGCQVEqme4E5Ul0fpX/ACpXxhhseFhxvnWu9MsXgOwja8uGXG54W3U3KPooop6laKl92N5nbF8PNQcoWg6KTyPI8jwqIpbLKlkJSConQASaq6lO9krNJB7uas+2d5LRb4umLZbb2ILIUsdX1gMheEZntCYyB48ZiNm7KuL54hCVOOLJUpR5nMlR0FW7dbokeehdzLLf5feP2rXNjbCZtWw2ygIHHmfE8aXPxQA1Yr8fjf7c0wZhnPOtLbh1l7qC3K6P2rFOM9t4jNZ4dyfvVsoooLiUeAAKBFFFFRdRRRRUURRRRUURRRRUURRRRUURUNtzdC1ux/GaBP5h2VeoqZorhFVFk22ehQiTbOz/AEr+hqmbR3Cvmfbt1Ec0wofCvoyit2YiVmRrzv8Afqh34aJ2ynLqi+WHbZafaSpMcwRXNJHHTjHKvqG7sW1iFtoV+pIPzFU3eHZDImGWx4IT9qkmkjEKubXkfr9rNujg4913p9rIXd4XSsKScIGiRpHI86aXtyHFlYGHFmR38YrQBs1rF/Kb/wBA+1Wrd7ZDJiWWz4oT9qBw+kcO1w7KKhpTPZxtdEy4GZwPaSVGaxNq1WqAlClTyBNTeztwb572LdQHNcJHxr6DtbFtAhKEJ8EgfIU5pkcZI4WoPXryQwwUYzJPosn2N0KHI3Lv+VH1NaBsTdG1tBDLQB/Me0r1NTFFDOLn+M163ZIpjGs8IoiiiiuKyKKKKiiKKKKiiKKKKii//9k="/>
          <p:cNvSpPr>
            <a:spLocks noChangeAspect="1" noChangeArrowheads="1"/>
          </p:cNvSpPr>
          <p:nvPr/>
        </p:nvSpPr>
        <p:spPr bwMode="auto">
          <a:xfrm>
            <a:off x="254000" y="-1047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23" name="Rectangle 4"/>
          <p:cNvSpPr>
            <a:spLocks noGrp="1" noChangeArrowheads="1"/>
          </p:cNvSpPr>
          <p:nvPr>
            <p:ph type="title"/>
          </p:nvPr>
        </p:nvSpPr>
        <p:spPr>
          <a:xfrm>
            <a:off x="457200" y="274638"/>
            <a:ext cx="8229600" cy="1477962"/>
          </a:xfrm>
        </p:spPr>
        <p:txBody>
          <a:bodyPr/>
          <a:lstStyle/>
          <a:p>
            <a:pPr eaLnBrk="1" hangingPunct="1">
              <a:defRPr/>
            </a:pPr>
            <a:r>
              <a:rPr lang="en-US" dirty="0" smtClean="0">
                <a:latin typeface="+mn-lt"/>
              </a:rPr>
              <a:t>Rob’s complaint</a:t>
            </a:r>
          </a:p>
        </p:txBody>
      </p:sp>
    </p:spTree>
    <p:extLst>
      <p:ext uri="{BB962C8B-B14F-4D97-AF65-F5344CB8AC3E}">
        <p14:creationId xmlns:p14="http://schemas.microsoft.com/office/powerpoint/2010/main" val="3512411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406400" y="990600"/>
            <a:ext cx="8051800" cy="3911600"/>
          </a:xfrm>
        </p:spPr>
        <p:txBody>
          <a:bodyPr>
            <a:normAutofit fontScale="92500"/>
          </a:bodyPr>
          <a:lstStyle/>
          <a:p>
            <a:pPr lvl="1" eaLnBrk="1" hangingPunct="1"/>
            <a:r>
              <a:rPr lang="en-US" smtClean="0"/>
              <a:t>Any info sent to the Ohio Attorney General’s Office will be considered </a:t>
            </a:r>
            <a:r>
              <a:rPr lang="en-US" b="1" smtClean="0"/>
              <a:t>public record </a:t>
            </a:r>
            <a:r>
              <a:rPr lang="en-US" smtClean="0"/>
              <a:t>and will be shared with the business against which you’re complaining. </a:t>
            </a:r>
          </a:p>
          <a:p>
            <a:pPr lvl="1" eaLnBrk="1" hangingPunct="1"/>
            <a:r>
              <a:rPr lang="en-US" b="1" smtClean="0"/>
              <a:t>Remove</a:t>
            </a:r>
            <a:r>
              <a:rPr lang="en-US" smtClean="0"/>
              <a:t> financial info and personal info (SSN) before submitting</a:t>
            </a:r>
          </a:p>
          <a:p>
            <a:pPr lvl="1" eaLnBrk="1" hangingPunct="1"/>
            <a:r>
              <a:rPr lang="en-US" smtClean="0"/>
              <a:t>Send only </a:t>
            </a:r>
            <a:r>
              <a:rPr lang="en-US" b="1" smtClean="0"/>
              <a:t>copies</a:t>
            </a:r>
          </a:p>
          <a:p>
            <a:pPr lvl="1" eaLnBrk="1" hangingPunct="1"/>
            <a:r>
              <a:rPr lang="en-US" smtClean="0"/>
              <a:t>File a complaint even if you haven’t lost money, but </a:t>
            </a:r>
            <a:r>
              <a:rPr lang="en-US" b="1" smtClean="0"/>
              <a:t>suspect</a:t>
            </a:r>
            <a:r>
              <a:rPr lang="en-US" smtClean="0"/>
              <a:t> a scam, or to report a business for unfair or deceptive acts</a:t>
            </a:r>
          </a:p>
          <a:p>
            <a:pPr lvl="2" eaLnBrk="1" hangingPunct="1"/>
            <a:endParaRPr lang="en-US" smtClean="0"/>
          </a:p>
          <a:p>
            <a:pPr marL="0" indent="0" eaLnBrk="1" hangingPunct="1">
              <a:buFontTx/>
              <a:buNone/>
            </a:pPr>
            <a:endParaRPr lang="en-US" smtClean="0"/>
          </a:p>
        </p:txBody>
      </p:sp>
      <p:sp>
        <p:nvSpPr>
          <p:cNvPr id="10243" name="AutoShape 2" descr="data:image/jpeg;base64,/9j/4AAQSkZJRgABAQAAAQABAAD/2wCEAAkGBhQSERQSExQWFRUWGRoaGBgYGB4YHBsZIBsXHBwcGh0bHSYgGxolGRYcHy8gJSgpLCwtGSAxNTAqNSYrLCkBCQoKDgwOGg8PGi4kHyQsLC0rMDQ1LCwsKiwsNCwqNDQsKi8sKi8sLCwsKSw0LzA0LCosLSwsMiwvLCwsLCwsLP/AABEIAMoAyAMBIgACEQEDEQH/xAAcAAABBQEBAQAAAAAAAAAAAAAAAgQFBgcDAQj/xABDEAABAwIDBAcGBAQFAgcAAAABAgMRAAQSITEFBkFRBxMiYXGBkTJCobHB0RRScvAjM2LhJIKSovEWQxVjg6OywtL/xAAaAQACAwEBAAAAAAAAAAAAAAAEBQACAwEG/8QANREAAQMCAgcIAgIBBQEAAAAAAQACAxEhBDEFEkFRYXHwEyIykaGx0eGBwSPxFBUzQkNSJP/aAAwDAQACEQMRAD8A3GiiiooiiiiooiiikuOBIJJAA1JyFRRKpDryUjEohIHEmBWfb09LzTMt2wDy/wA0wkfesx2nt67v1wouOnOEISTA7kp4VrHDJJcCg3nq/txWEmIZHbM7gth210p2bEhKi6rkjTzNUzaPTY+owyyhA5qOI/as86kJXhdxtx7QwSof5VFOfiRV8v8AdO0s721tnG13DdzhhwuFBBUrD2UoAEAkHOcjRQwsbPGSfTrzQv8AkyP8NAPPryUHe9I9+5rcKT+ns/KotzeC5dMF51ZPJRJ+FSm2LROz9plDLkobcQZMEhJgqSrgcsqt+1tnNbYbWtiGb+2KkrQOzjAJGXdIyPDQ1p2cLaHUFDtoswZX1GuajYs5L1ziw4n8UTh7cxzjWO+lNbx3LZgPuJP6j9am2WFq200FzjL7K1TMzCFkHjPCrRvztN+3vHLtL8ttust9QHJBJSpag4gyEyhJAMTnPCulsdQNQXFch8Ko16F2sRQ06uqlZ9I9+3o+pX6+186sezumx9Jh5lCxzScJ+1Vvo6DSr1tl9CXG3gUEKAIxQSk9xkR517tPd5CL65bc/hMMqMqT7qTJbABnEoiBhymDmIqrsPDUt1acreis2aYNDg6uy61bYvSlZvwCstK5L08jVtadChKSCDxBkV8sOASYkjgSIMd4BIB8zUpsPem4tFSy4QOKTmk+VYvwbh4DXnn5/Q5rZmNBs8U5dftfS1FZ5ut0utPQ3cgMr/NMpP2rQUOBQBBBB0IzFBmoNCKFHNcHCrTUJVFFFRdRRRRUURRRRUURRRRUURRRUFvbva1YM415rPsI4qP2qKJ1t/eJmzaLjyo5Dio8gKxDevf24v1YBKGyYS0mSVE6THtHupndXNztS4KjClQTmQlCE95OSRw7zTjY28QsFMrbZ/jIWsXAWJUUiMKUE+wIJ0zkCZGp0WGpd4qd2wc+vlLpcQX2aaN37+utyidpbEWw2lalNmZCkpWFKbVqAsDQkfIirTv7s9Vk3YpYUpCFNYipCikqdGEqUopiTChE6CY40dJG7aBg2jbQbe4zVAyQs8TyCvgR302t9+UO2Ysr1lTqER1bragHEEZDJWRgGJnTKDRNS4NcL7+uCwoGFzTbcet6mtvXaNo7FF25H4i2UEKVxOaQQctFJUFRzqTO8TqNmWF60G1OMyhaXMIxIAwqwk5gyhOnoaze52z/AAPwjKVJaLnWKxHEtxcAAqgAAAAQkepNOtmbk3VxCsBAyGJeWXnnHdWMvZRN/kcAKmld25axuke7+MVNBXnvT3e47PuMNxbOKZW5m6yWyQCdSCMgZnLQ65cYu424W71d1arWklxS0lSQkjEokpICiCnOKsNv0bgOpaedIKhIKAI8M9dKsbXRfaDXGo/qoE6YwrbNJdS2XzREf6fiHXIDdvVKqlN73pO0xtBbRmQrq0qEYgjBqRpxrptDbtncXbly7+JwOLQsshDcFSE4Ugr6ycOZ0Too1aX9ybUXCGg32VCTnnx4+VOHei+0OmNJ/VWTNM4Zx8LhS2z5WrtGzgeIHbt+Fne6baVXjC3XUNJQ4halKOH2VYoHiRHnUt0n7W66+XhILSQMBSQUqJSMSwRkT7s/0xTt3o2xuLbZdPY1KwIPdlp8dKhNqbkXTEkt4k/mRnRsOkcLM/WD+F7ISTCYiJmqW8bXTPd3Yiry5bt0nCVnNUThSMyY45cKtO+FzZWbn4O3tGnSgQ666SpWLLIEEQY1I5wIiqvu5ttVndN3AE4D2k6Sk5KHcY+NWjd7dy3u719115tVsvrHCSsIcBUSoAg5pUJMkSMu+jZLGrsqeqHju2jcyfRVna2zG0ss3DaoS9ihomVIKTC5PFIVEE5me4mpXdLpBfsVYTLjXFtR08ORrjsDdf8AH3fUW63OoTmVuAYkNyeAyxHhpnOWVWHe+yt7i7RatNFnDDKbgggKcSJwqB9tASIxjMEgnI50kDH9x99vEK0Ye3vsts5rVdg7ws3jQcZUCOI4pPIipKvmfYe3nbJ/rGVCQYMGUrAPxHI1vu6m9bV8z1iDCh7aOKT9qXSxOiNDlsPW339AxhmEo47Qpuiiis1siiiiooiiivFrABJMAZk91RRR28O3m7NhTzhyGg4qPACvnvbO23L65Dj6wnEoCcyltJPLWAM/KpTpD3vN9cdk/wAFuQgc+avOK6M9GV06wh+3LbyFpBGFWFXeIVlIOWtHYeNrAJH5nLh9n2/KXYiR0h1GXAz4/XW5Te77VjcJf2StIaVjPUvzJdUmQFnhJGYTphVHCTR9vbBds3lMvCFDQjRSeCk93yr2+3aumCest3kYc8WA4RHHGOzlzmpDeHfd+8aZZWcm0wVQMS1cyeXcNeNFtBDqtNQc0M5wLaOFCMkjZm+b9vaOWjcYVqklQCsIjMIByEnMk+mpPTdzcl677XsN8VqGvhzqe3R6OypPXXGUjsIjTvM/KrfYXqmVBh7Ie4vgRyrz2P0wI3akG3N3Hh85e6bYTRpeA6b8D5+FHf8ARTds1iZBK05lRzKv3rVj2deh1sLHmORpzUN1f4Z6R/KdMHklXDyrzcjnF/aONa5p4xrQ3VaKUySt4W4CHhq2rPwMfUfGpYKnMVzuWAtCkH3gRTfY7hLKZ1T2T4jL6VwCjzxXcwm9yj/GN/oP1qTcWEgk6ATTF5P+KbP/AJavnStsqPVFI1WQkeZ+1QGmsV3Oi4bvMkNlw+04So/T6+td9sbQ6pske0ckjv8A7U7bbCUgDRIjyFRVo317vXK9hOTY5/1fv6VUgtaGNzUzNSo53cVp9kB0EOHPENU93fWfbybkPWvaI6xv8wGniOFbSpUCTkKg3nV3SihHZaHtK/N4UwwukJcHRrLj/wA9ZIPEYOPE1LrHf1mqHsDfIps3bJAat3HNHx2QrgQs+6YyC9O4a1GbypuQ4yh0wtLaW220L6xSUQAB2Sc1zw1qxb5dHmEF62BI1Uj6j7VTrDaxaacQlCQpQhLgELRn2gDyUMuYr1+FxEeIbrx57RtC87iInwnUk/B3q07v7pMqsr9TypW0lCpTBDawHDhB946BXDMVWt3tvu2TyXm8jxB0Un6irnu62hrYFwVuJbFw6QCcyQMKSEj3jCFQKqja3L1TVow0AlJPViMSgDJJWsDQkyToK2oH6wfcKh7mqW2NFv8AsDbrd2wl5s5K1HFJ4g1I1gXR9vWqwuSh2Q2s4XEnIpUDEkcCDM1viVAgEZg5g0skjMbtU/2EzikEjdYfle0UUVRaIrP+lzerqGBbNn+I8DiPJA19avzjgSCo5ACSe4V88bY2h/4jtBTilYWyTKvyMpzJ8YGXMkc61hZ2j6HIXPXH2qsJ5CxlszYKuVZt0dpufykKdxoxOMobWpPWKiVNEA9pJICoiZSqPaNRO1bNCYcZQ8GFzhLgSeOmJHZJHEZEV4/aPWq215pKhjbcTooHLEhXn4im7qOFEobVjqqT2zvrePMm1uHCQFkr0BMRCThGgMmOfhU1ubuStSPxKoCsurSofGoDdLd1Vy4YTKWxJGgJ4CtUtNvBMIdQWyMhkY9OHxrzWmMc2P8A+Vlq+I5fj58k70bhS/8Anffd8pVttspOC4TgVwV7pqSubZDqcKgCD+5BoIQ6n3VpPnTFNgtnNk4k8W1H/wCJ4V5q4F7jrzT2x4Ly3fUwQ26ZQckOcu5X3qRubcLSUKzBrizcIeSUkfqQoQR4j610tbfAnDJIGk8BynjXWjZmFwpNglYQErzKcp5jgfSurbITMcTJ8aXRVwKLlUUlSAYkTGY7jSqK6uJvfW5WnADAJ7R44eMd/CuqUhCYEBIHkBS65XFuFiFZiZjn48xXKbV1R60quTxSyPIr+yakCpDaOCUjyFcn7yDgQnGrkNB+o8K4J2TjOJ5WM8EjJI8uNZ5ZXKtzTVzaTrxwsJhPFZ+lUvffccto/EN9qP5gA/3CtGub1todpQTyHHyFRb203XwUtNdk5FShqPl862w+JdhZRIDU7t43UWM8DZ2FjhZZdu1YC9eatXny0kSG8gQJMqSBlClc+7jlV9Z3htLa3eb2aptoN4Qq5dBV1hOKQgjNxwATERHCqJvbu8qzeTGQV2kFPBQ5HhBzFLctjfYTbWjinj/NKFS2F8VBIEN4omVKAMGBka90x7MQxsgPdPpzXlqOgcWEd4dWXHeBaXGmX1OJVcOYw6BqUg9hxUZBSk5EHPIVqXRLvT+ItzbrP8RmI70HT0qq2PRq1agPbSuW2k5w0kglWWknXXgDVd3f2irZ1+lRMpSrCo6Ym1QQrXKUkK7pqs7WyM7ty2/yOuCvE50bwXWBsfnrivoqikoWCARmCJB7qKXpkqp0nba/D2C4MKc7A89fh86x7dLeX8CtThYS9jThhZgYJ7WEwcyY4R2Y45W3pu2jLzDPBCSo+JgD4CuGwNs2C0s2FzZlSkJw9ZlMwVrJzCkgZ6E6Ubh20jLiK1PoPuqAndrShoNKe5+lJ2ruz79rqLR9VitaioskJCXFkJTmDkrJIgJI10JrPd4bkKcSy2rG2wnqmyPeg9pQH9SpjuirNtLZOyupcurS4dxtjEllR96QEntJx5KM6nSoPcbZPX3jaSJSjtHy0rVz2wxulvQb96yLXSvbHa+7ctD3MDNtbpaKgFnNZOUq8e6rKpCVjMBQ9RTd/ZDS9UDyy+VNRu6EmW3Fo85FeBe+Vzi596r1jWsaA1tqJa9hJBxNKU0ruzHmDSk3DyP5iA4PzI1808fKvEt3KPeQ4O/sn1Fdk36h7bS0+Axj/bn8KoABlbryVr811ZcQ5ChBI9R3HiK70lCgRI40qtQqpDroSCpRgDU1V7/eJazCOwn4nx5U73quj2Gxoe0fp9artBTymuqFtGwUqV2/Fr1xq/1H71I2G8S0GF9tPxHgaiKKHa9zTUFaFoKv7ToUkKSZB0NLqv7q3R7bZ0HaHyP0qwUzjfrtBQzhQ0XJ10I0SSTwSNfoPOmq2nnNVBpPJPaV66Cnri4EwT3DWmarp1XsISnvWr6J+9RygXtvsdpBnDiV+ZXaNd37tCB2lJT4n6VH3NuqJeuQhP8ATCB6k15bbJtjmCHDzK8XyyrgDgO61c1m1oSobfB1q7YLSZKxmhUZA/3rPN294Li1WtNuSFvAN8JxT2YnKQTGfOtlubpi3TiWUNjhoCe4DUnwrF952EC4WpuQhcqTIg655a616LQcrquhkuDcc9vXBJNKBtQ9h7wz30691ft42tnsKtrW/wCtedQhS3HkqUTiUQcKoMlJIMAeyAI1qjb4bZburpTjKOrbCUoQNOykQCRw/wCKeXluzdrU6bhYcLQddKkYgCAAoApMkjlFJvtwrhq3/FEo6mJBUS2qOHZWAc+A1NeijDW0qbpXIXPBoLLXujTbX4iwbJMqb7CvLT4UVSuhHaMOvsHRSUrHiJB+Br2lT2aji3cfTMeiZxv12B29VzpFvEu7TdxSpCVJSQNYGSgO/Wp5rpQt3T/i7BOKCMbcTBEHJQBGRjU1C7Nc63bRViCZcdOM6JIQuFGcoCoNTDnRK48SsXzLqjqdSfRRo6PUEbA/cDt2oF3aF7ized2xQW9qdnBptVgFguKUFhRV2QgJMAKzzLgMyfZpvuvtZy1BcaSlSnDhhQJ7KY5EHMq58K472bqqsHG21rStSk4jh0HaIHwFNlmG2h/ST6kmssaNeAMbep9qn9BDOe+MueLEDZxp+qq5XXSC+BGJoH+hBJ88SyKjm95nV9pVwsHOO0BHlABqs4xRiFJf8JwHhPkhHYyd2bj5lXy23qugkfxULHMtz8QoU6t99X0n+IhtY44ZQfiSD4ZVQWbkCO0seByp01f8RJI/M4B8MpoZ+FeDcelFs3HztyefdXnanSOhsQ20sqI9/spHpr5etV9veu4WoOF5eLghCeyB4EQR41EDaGPJxKcJzyMfM0s3aowtpEf0kT8CaqIw0Upddl0hPKal3lZS+09uuOwp4pRAjsjM+pMeVRZvkRkVk9ylTFNXVBXt4yeA08sxXgaCc0peHfp9KjYWC9FjJippD3nE/lSVvcGcg4nxM/Mmku7TgE9YoxyAHxiKYhGpPWg8cvnkKbkJPvKA7x9jU/x4yakei6MXO0aoefMqUsdrhBCkrWhf9KlH1505VvhcGcLjmWsqA+EVAqto99Pr/aj8Io5gT3jOtezZmshiJmigcRyJUk1vVcgFKnl4TrJz9dfQ02N0mScCFTplB75mmv4VXL1I+poRbE8U+ahV9VizdI93iJPNdl7QzlKEjymnDdwhR7YQMuCZz7zTQWfNaB50kMo4r+Brha05KoqnSb1CTkEz+YJ+Q4U02o8XEBR1QqPJQ+hT/upSWEme3l4GhaE9U6AScgdI0INbYctZM1wzqPW3sURhydem8H2r7hTu420rK2acun0lb7asDbYOSgoEgkRrKVAk5AAZTrCbzb2P3zmN5QgewhOSU+A4nvNPty3LRKbld40XW0pbUANQrEU5QR+epz/rLZCfY2Zi/UlHzKia9IbPJDSSjxdgBcAFD9GV31W0mpyxSkjx0+NFcLTaKFbWQ+2IQp5KwOUwY8iY8qKU4+VsUve2gFMsEwujIGwlMWtpdRduuFCXBicSUqJAIVIOYzBzqJcQkkwmBwBIJHnAn0FTp2QlzaK7day2kuLlUSQAFK046R51wt9hda268262lpuCetWAsAmEylIOZOXLvpvC4CNp4BK5GuLiOJUa4+pQSCSQkQmeAmY9avOxt0UXFu04pa0nCBAAIynnVEKDAVGRmDziJ+Y9a1Xcd/FZN/0kj9/v1pXpp7mRNcw0736KM0dFHM9zJBUUUavo7Rwcc/0T8qg9tbpOsScKlpOYWlJwjmFTmnzrScPpXpk/vL9/vKvOx6RxDCDrFMptEYd7aMGqd6z5ncYuN9Y28lfdBBConCeRzpq1uTcnVAT+pafvWmoy1GWfd+/3pXq2+IMDv4eprYaWxQJ7yodDQGlajll6191kt9u8+0rCtBH9QEpPgRlTNdqse6r0NbMhShpoe77GuhAPCDwkfKfpW7dNzCmsAUO7QTa91/osUcxjIk+tJD6uZrZLmzQuQtCYOsDPzUNKjrndG1cwyjq4/J2J8ZGflW0emWf84whpNCSjwOB9PlZcq5XxUfWgXa/zGtAutxEqV2HxHuhaQqPMRlULfbiXIACUtrzyKDCo5mYEUTFpHCOIDowOuSBk0diY82E8r+yq/XGInKuhu+SEj1z8c6ll7m3MfyVA6HtJ/wD1p36Uh3dd1AlbTsadkA9rvAnLkeNEOxWAcK08vooY4aYXLD5FRSbkiMgY5ilqvlHlpGg+1eu7McTIUhaSnWUkR4yMqGrGTBUBlM5+h760P+n529ViQRmkLvFEQc/n60fi1d2kaV4i2kkSMuP2pRtO1GIAczIq9MCLW9VxJTdqAwg5cq6sOlSXATo2qPhSPwoGElQg6xmR5UvqcCXTyTHqQK46TCOswCtqW21puRGH/wBwdbEjY+1ks9albQeQ6jCpJUU6EKBBAMEEUxcIk4QQOAJxHzIAn0FSu7ewk3K1F15DDLYBccVwxE4UpB1UYMDuNWw9Htg+kpstoBx6Oy2tSO0eQACVDxzo4va03RbY3vbZUXZR/jtfrT8xRTnd+1JvGWyCFdYAQciCDmD3giKK83pxjnyt1d37TnRR1Y3V3qb3oQLfbKlK9kPoWr9BUCoeGGRU030hWLUptNmA4soOFJVBkTAUTmJzrj00bPwXbboGTiPik/Y1x2LvSzsu0bLTSXbp9ONS1eyhMkJTlmfAEcc6dRAOhbauzytfyS95LJXXoM9+aiN9N6lXpaC7cW6mscJE5pXh1kDMFH+41Y+i67lpxvIlKgf8pmfjUWvee42rjZfaaVhQtaVoQUlopBVM4j2DEEHWRTLo82h1d0EEwHRh89RQ+kotfCOaBdt+vxVa4OTVxLXVqDbr80WrcsxPH4fvzrzGMzIjh4Z8aTjSNATn8+Xp8a9WsjQT3AaeZ+VeKXp0ufHx0puq/QlaEFYlZwAa9sJKimZyVhExHA0XdmVIUkKEqSR2hiEkcRxHAjlVRdsyltTcYXYTniJJdbgtnETJOiCTJUlSCdFVqxgdmqucQp6y3pYePYJUk9UQopJH8TEAO4gtqBB0NSDe021EhLiSZUIkCCFYD/v7PiKzrd5BbuiQ5/NU04rs4QsFS4Mc5XJ71GppfVqUqMIOJRxaBMLcWFn/ADOKX/6NavhaDZZteSLq5k58I/eVeJWOQEa1Dbt9b20n+QkAN4icYgAYT3iJUrUqWRlhzmVLnKD85/ffQ7hQ0WoNV6oDMkUdUOXplXiyAOGmU+VKKtPv++dVXUh1SQCVECOZgDz4U0c2hbp1dQO4KBMeAzqm7YvFLecDh9lRCRwEHKPLjTVV1llVTXYFyoV4O1bciOtTnrJ4cjw8q7tllWQLSp/Sf+azw3B8q5GrCu1VJC0G/wBgtuAS2ns5DCSgxykDTupk3uwykyW5j8yyoei5E99R26l68pzBJUiDJOeHlB7yNKtiHIPAjURyy4fWr6zhtWfYQuOsWCvIKFuN3LdWSmBl+UQfVuPjVY6QWmWmmm2W0oKicUASQI1OuvOtDKgeAJ7/AIeFZP0gbQDl2Up9lsYfPjTLRbXS4loJsL+X3RBY9kUULnNaATbLrZVK3P2U1eJdtFuhl0qQ4yo6KIC0qQfJQIjPWpJ/omuWf4jr7DTSO0XcapSBnIGEdrlnrXbZW7WzLpllr8X1VyEwrTCpRlRjEM47jwptvTuFeMNF124DzCBIUXFHPQAJUTmSYEGvXF/eoDTmPZIxHRlS2vEH3Tbc7/FbYS5BGJ5bsHUdoqz786Kl+hXZ+K6ddIybQB5qPzgV7S/E0Mp4UH7/AGjsLaIHfU9eStnS/sbrrIOgdplWL/Kcj9KzDd3bVqlIavrfrm0kltSFFK0SZIOFQxInODoZ1nL6DvrNLra21eytJSfOvmba+zFW7zjKxmhRHiOB9K2whBLoztuPY/pYYwEUeOR91b94N/mBbqtdn24YQ5k4sgAkchGcniT/AHFHZeKFBScikgjxFJFT9s1+MaW23bNocYSXEqZSvtJ99LhUpRUqACkk8CONHajWNpSxzQWs6R1a32LT9lbUQ8wh6QAqCZMQrl609U7lnyGQ759KzTo83h6tZYWRgXmmeCv7itJbATqok9/E/wDHyrweMwxw0xjOWzkvW4WcTxh/nzXqEE889c9PCKi9s7P65JWkZ4eAzUngO9QkkeJHvVJpkkE655ZRrl5x8q9a4evL98KFBINQiSKrG7S8W3dYFkDACcRylAV1jakREyRrAzJyBECc3JU5dZ5jTtDQRqoSOenDETE9sBv0r7PSw+28AEi5Stpa1SQ3oSoAZkmQeQwHLtVdtz7Jtuza6vNK0JOIaKyMAd0fM99MpXjsg8DNCMadfV3KYbASAhIwpSIE93Azn3zSmyCRoeOXpNC1akR4zpz10pUGDBz7xPw5UsRaR1gPanhkMUDPSR30pzQZkDnl8ZoKQTBnKNRl3eciaS1mkyE5HTUVFFHbW3fbfMzhX+YZjX3u/OqW9YlK1NkjEkxWjIc7gNDPAk/v41Vt64DjenWYTiPPMYfr61CSBZVICri24p7sjYq7gkJgBMYie/l35Gm7yfD9xVm3Sw9SREnGcWfMJjLiI+RqNdUKtL0UxZbKQwIbTrqowSfE5ZU5yUNSJ7+7gfKaSh4ERxjIa/vMfCuihqO6f+OFRaJltnaot2Vuq4D48B31iTrpUoqVmSZPiatvSHvF1rgYSew37Xer6xXLZOzNnNEIv3Hw4QCQ2ISiQCAowSTBBMaV6/RGH7CLtXC7vb7+F5vSM3bSdm02b79ftQ2xtvuWpKm0tqkEELQFZEQQDkoSORFOr91LVollt8OB1eNSEKUUtJR7KYUB2lKWSTH/AG01Kb6bkItmm7q1d662cMYpBKSdJKRBBzGgg5carmxtlKuX22EarUB4DifSm5ezV7TYM/wl2q8Hs9uz8rZ+iPY3U2XWEQp44vIZD60VcrO1S02htOSUAAeAopNc3O2/mnQAAoNi7VlPTLuwexeoH9Lsf7VfStWpvf2KHm1tLEpWCCK61xaQ4ZhcewPaWnasA3M2Da3JcNy+WUtJxqGQxo/pJ0I4iDqIqb2r0lNsN/h9ltJYbGrqkyo94B4/1Kk1V95tgOWNwtlUxnhV+ZB/edSPRzu6Lu8TjjqmYccnQweyk+JHoDTXuPb2hNRu62pSNdp7MCh2lcd6d03bRLDyoHXICyBALa9SIGgzy8xlVw3N3oFw31ayEuoGcicSeYqF3z2g1eXJdddQ1gXgSkK60qZB1KWycCpnIlJhQ0Iqt3VophX4hjreoxENOqQUz3HhOccjQmLwgxcQDrOGR/SJgxBw0pLfDtH7WxMIOQJCYnJOQ4fvzrpiKe0SAgAkzwGRknwk1Xt197m7sBDmFLo1B97vT51UukzpIShabVgtutkHroUCCZyRImBI7QjMZZa15AYWTtOycKEZr0fbsLNdpqFD793atoTcwQ2k4LcK7PZJILigcxjwKI0IDY/MKsvRztfqUN263JadSlbJVqhWIpW3PcsRHAkaz2apt/fS1etHEN4gvDCUrGZBW2nUZT1bZV4uGmlhvZb/AIZCXFKDiceGEzBOsxqFFKP/AHOdMTEXRalLVQweA/WqtzWiThIJgCctRn9qW9AEDESnSNSc6p/Rdvo7ftuh1EFopAWNFAzAJ4rEZkDiNJzt7WFWIp1Ep1zn6cKUSMMbi1yNa4OFQvEpgamDGSiJEanjnnXRpWeERAH/ABp4GkKEwcM8j456acqGFieyQZ1MRJ1+p9aorJrd3SG09YvEcBTKSZgnSP3FUy+vC66pw+8cu5I0qf3utycMKCRn2c5WokfHlPfFVkoI1BAyGfrr31wqpN0l1Uz++NSG7O0uqdgmEudmTwPun1PxqNUY15fHWnDVgpfWZRgzKTkZzyjy+VdbYUVTnVaAAVAkEz6RxHpNVvfPev8ADN9Ugy6oHjOEczHGkbe3vTaoKEnE92kgcAAYCld8etU3drYytoXaUvOhAUe0tSgCrXsoB1UYOQ0g060do/tT2so7g9fr+kvxuM1P4o/EfT7UWdjurt13GBXVBQQVwYKjPHujM8yBqa0TaW6rG10fjLN1CHyB1zSjAxxGfFJy1gggUjYm0brZq3be/SlVmlMEESmDISGcu2VQZSeRJiM4ffHc1q3Qm9s30m2c9kFZxAn3U8VDuOYjPnXqC7WcBWm45jkkYZqtNq7xkeajtoodsrZ2ydWgqdWhRbSsLDYQSZJGQUolOXJMnhV06Gt2CAu8cGvZanl7yvpWf7q7trvbhLKNNVq/KnifGvo2xskstpaQISgAAdwobFSf9Y5nrr1W+FZX+Q8gu9FFFBo9FFFFRRVnfvc5N+xAydRJbV/9T3GsAuWXGitpYUkzC0mRmJiRxiT619S1R+kPo+F4nrmhD6R5LHI99bQT9kb+E58OPz1UbEQdqKjP3WJMWK1ocWlPYbAKzwEmEjxJyAq/bt7r3LzjKS+HGoP4pOMONtpGGGVJBhLpTnwImeFUy0vnLYuNLScC4DrSssUHLPVKgcwoaHnVo21viyzs9q02fKEuJJeWr+ZOQKTHE8TpEAdzJ5c6mrt2pfHqtqXbNigNtbObRcrFgtx9CSYKUklPmB2k8lcYpbG02Xkqbu0f9tSApIAMkg5mCUmUgeHKrburZKc2VeWrJU1eNLxrCTClAZgSDySURORGetUra96061bqAl8pPXLByMGEZaYsOp8KHlgZiO64XGR2/wBLZkr4O8057Nn9qtK3QDaUKeKhLeNRSMaZK8KUlSJCZkCc8zT/AHa6PvximgMaEKAxLAOHJJUqMQ9rtNxwVKoPZNOLa/W37KsuRzHPQ5VcNjdJGDJ1lOgGJAjITEjkOFLMThMVGCY+9y+PsphBi4H2fbrf/SvGz9hs2yFIt20tBeZgRnECf3zruZMRmJOLgeX39KgGN+bV0/zAiCDCwRkI48c59ak29pMkSl1JGafaGmZSfI15qSORp/kBB41TlkjHDuEHknjYRgBSoxIjMniNJr0GcgMhwyBPKPPjTVN41PujDEQoQSTJj0HrSbrazSMB6xuPe7QMRAGc/uKzF1ond4lPVklKTA97PTPOM+FVJiySELLhEKSlxKDkAteNKfSRUjd79WbYw48caBIn+wqjbV3pDiypKSczhxZADgIGuXhRkOBxEvhYfzYeqDlxcMebh7+yndsNwIxYglboKieADQknhULf70kOLUyZW4VSdQJJySD7RzgGoK5vlue0qRy0HoKtHR7sTr03y0CXmmR1PMLVjkjvARH+anuH0OyEdpOands/O/0/KUy6QdKdSK3HaoJ7Zj6T19ww8UEypRCk4vFRBjxq6bwbAZvrNu+2enCplIS4wk5pCc8uOIaz7wz1pj0c76LbuE29wtTrD5CCHCV4VqySe1ORJgjv7q5tbU/8I2s+lonqEqhSNcSMOIJ8UlUAnz405drVoMxluIQDdXVqcjnvB3p/sbfRm9tV2u0+0G0423x7WXD9ecA+9oe+kALfWhloLUkEhpBzIxHMmBqTmf7V12jdKvLgqbZSgrUcLbSeZ+JzzPyrZOj3o/TZJ650BT6h5IHId9ZSyiGzfEdmwces/NXjjdOb5DbtKkdxt0E2DGHV1cFxXfyHcKstFFLk0ApYIoooqKIoooqKIoooqKKo77dHrV8Maew+BkoaK7lfesS2lsl+zeCXUltaSCk6iRoQdDnX03UftrYDN231b6AocDxHgeFaxTOiyuN3x18rCaBst8jv+ViOxd90W7rt0G1m5cSUmFANFRiVkRMkiY0medVBIgRWg709EjzErtpeb5e8PvVCdaUklKgUkcCINMoZY311c923r0SyZkjLPy9EiiiiiUOiiKK72bqEq/iIxp8SCPCCPjVHuLWkgV4DP1orNAcaE0S2bZSm1uAmERz4/amsVe7Swa6rChMIWJIJOcgczIyqqbVW0FFDTeGCQVEqme4E5Ul0fpX/ACpXxhhseFhxvnWu9MsXgOwja8uGXG54W3U3KPooop6laKl92N5nbF8PNQcoWg6KTyPI8jwqIpbLKlkJSConQASaq6lO9krNJB7uas+2d5LRb4umLZbb2ILIUsdX1gMheEZntCYyB48ZiNm7KuL54hCVOOLJUpR5nMlR0FW7dbokeehdzLLf5feP2rXNjbCZtWw2ygIHHmfE8aXPxQA1Yr8fjf7c0wZhnPOtLbh1l7qC3K6P2rFOM9t4jNZ4dyfvVsoooLiUeAAKBFFFFRdRRRRUURRRRUURRRRUURRRRUURUNtzdC1ux/GaBP5h2VeoqZorhFVFk22ehQiTbOz/AEr+hqmbR3Cvmfbt1Ec0wofCvoyit2YiVmRrzv8Afqh34aJ2ynLqi+WHbZafaSpMcwRXNJHHTjHKvqG7sW1iFtoV+pIPzFU3eHZDImGWx4IT9qkmkjEKubXkfr9rNujg4913p9rIXd4XSsKScIGiRpHI86aXtyHFlYGHFmR38YrQBs1rF/Kb/wBA+1Wrd7ZDJiWWz4oT9qBw+kcO1w7KKhpTPZxtdEy4GZwPaSVGaxNq1WqAlClTyBNTeztwb572LdQHNcJHxr6DtbFtAhKEJ8EgfIU5pkcZI4WoPXryQwwUYzJPosn2N0KHI3Lv+VH1NaBsTdG1tBDLQB/Me0r1NTFFDOLn+M163ZIpjGs8IoiiiiuKyKKKKiiKKKKiiKKKKii//9k="/>
          <p:cNvSpPr>
            <a:spLocks noChangeAspect="1" noChangeArrowheads="1"/>
          </p:cNvSpPr>
          <p:nvPr/>
        </p:nvSpPr>
        <p:spPr bwMode="auto">
          <a:xfrm>
            <a:off x="101600" y="-257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44" name="AutoShape 4" descr="data:image/jpeg;base64,/9j/4AAQSkZJRgABAQAAAQABAAD/2wCEAAkGBhQSERQSExQWFRUWGRoaGBgYGB4YHBsZIBsXHBwcGh0bHSYgGxolGRYcHy8gJSgpLCwtGSAxNTAqNSYrLCkBCQoKDgwOGg8PGi4kHyQsLC0rMDQ1LCwsKiwsNCwqNDQsKi8sKi8sLCwsKSw0LzA0LCosLSwsMiwvLCwsLCwsLP/AABEIAMoAyAMBIgACEQEDEQH/xAAcAAABBQEBAQAAAAAAAAAAAAAAAgQFBgcDAQj/xABDEAABAwIDBAcGBAQFAgcAAAABAgMRAAQSITEFBkFRBxMiYXGBkTJCobHB0RRScvAjM2LhJIKSovEWQxVjg6OywtL/xAAaAQACAwEBAAAAAAAAAAAAAAAEBQACAwEG/8QANREAAQMCAgcIAgIBBQEAAAAAAQACAxEhBDEFEkFRYXHwEyIykaGx0eGBwSPxFBUzQkNSJP/aAAwDAQACEQMRAD8A3GiiiooiiiiooiiikuOBIJJAA1JyFRRKpDryUjEohIHEmBWfb09LzTMt2wDy/wA0wkfesx2nt67v1wouOnOEISTA7kp4VrHDJJcCg3nq/txWEmIZHbM7gth210p2bEhKi6rkjTzNUzaPTY+owyyhA5qOI/as86kJXhdxtx7QwSof5VFOfiRV8v8AdO0s721tnG13DdzhhwuFBBUrD2UoAEAkHOcjRQwsbPGSfTrzQv8AkyP8NAPPryUHe9I9+5rcKT+ns/KotzeC5dMF51ZPJRJ+FSm2LROz9plDLkobcQZMEhJgqSrgcsqt+1tnNbYbWtiGb+2KkrQOzjAJGXdIyPDQ1p2cLaHUFDtoswZX1GuajYs5L1ziw4n8UTh7cxzjWO+lNbx3LZgPuJP6j9am2WFq200FzjL7K1TMzCFkHjPCrRvztN+3vHLtL8ttust9QHJBJSpag4gyEyhJAMTnPCulsdQNQXFch8Ko16F2sRQ06uqlZ9I9+3o+pX6+186sezumx9Jh5lCxzScJ+1Vvo6DSr1tl9CXG3gUEKAIxQSk9xkR517tPd5CL65bc/hMMqMqT7qTJbABnEoiBhymDmIqrsPDUt1acreis2aYNDg6uy61bYvSlZvwCstK5L08jVtadChKSCDxBkV8sOASYkjgSIMd4BIB8zUpsPem4tFSy4QOKTmk+VYvwbh4DXnn5/Q5rZmNBs8U5dftfS1FZ5ut0utPQ3cgMr/NMpP2rQUOBQBBBB0IzFBmoNCKFHNcHCrTUJVFFFRdRRRRUURRRRUURRRRUURRRUFvbva1YM415rPsI4qP2qKJ1t/eJmzaLjyo5Dio8gKxDevf24v1YBKGyYS0mSVE6THtHupndXNztS4KjClQTmQlCE95OSRw7zTjY28QsFMrbZ/jIWsXAWJUUiMKUE+wIJ0zkCZGp0WGpd4qd2wc+vlLpcQX2aaN37+utyidpbEWw2lalNmZCkpWFKbVqAsDQkfIirTv7s9Vk3YpYUpCFNYipCikqdGEqUopiTChE6CY40dJG7aBg2jbQbe4zVAyQs8TyCvgR302t9+UO2Ysr1lTqER1bragHEEZDJWRgGJnTKDRNS4NcL7+uCwoGFzTbcet6mtvXaNo7FF25H4i2UEKVxOaQQctFJUFRzqTO8TqNmWF60G1OMyhaXMIxIAwqwk5gyhOnoaze52z/AAPwjKVJaLnWKxHEtxcAAqgAAAAQkepNOtmbk3VxCsBAyGJeWXnnHdWMvZRN/kcAKmld25axuke7+MVNBXnvT3e47PuMNxbOKZW5m6yWyQCdSCMgZnLQ65cYu424W71d1arWklxS0lSQkjEokpICiCnOKsNv0bgOpaedIKhIKAI8M9dKsbXRfaDXGo/qoE6YwrbNJdS2XzREf6fiHXIDdvVKqlN73pO0xtBbRmQrq0qEYgjBqRpxrptDbtncXbly7+JwOLQsshDcFSE4Ugr6ycOZ0Too1aX9ybUXCGg32VCTnnx4+VOHei+0OmNJ/VWTNM4Zx8LhS2z5WrtGzgeIHbt+Fne6baVXjC3XUNJQ4halKOH2VYoHiRHnUt0n7W66+XhILSQMBSQUqJSMSwRkT7s/0xTt3o2xuLbZdPY1KwIPdlp8dKhNqbkXTEkt4k/mRnRsOkcLM/WD+F7ISTCYiJmqW8bXTPd3Yiry5bt0nCVnNUThSMyY45cKtO+FzZWbn4O3tGnSgQ666SpWLLIEEQY1I5wIiqvu5ttVndN3AE4D2k6Sk5KHcY+NWjd7dy3u719115tVsvrHCSsIcBUSoAg5pUJMkSMu+jZLGrsqeqHju2jcyfRVna2zG0ss3DaoS9ihomVIKTC5PFIVEE5me4mpXdLpBfsVYTLjXFtR08ORrjsDdf8AH3fUW63OoTmVuAYkNyeAyxHhpnOWVWHe+yt7i7RatNFnDDKbgggKcSJwqB9tASIxjMEgnI50kDH9x99vEK0Ye3vsts5rVdg7ws3jQcZUCOI4pPIipKvmfYe3nbJ/rGVCQYMGUrAPxHI1vu6m9bV8z1iDCh7aOKT9qXSxOiNDlsPW339AxhmEo47Qpuiiis1siiiiooiiivFrABJMAZk91RRR28O3m7NhTzhyGg4qPACvnvbO23L65Dj6wnEoCcyltJPLWAM/KpTpD3vN9cdk/wAFuQgc+avOK6M9GV06wh+3LbyFpBGFWFXeIVlIOWtHYeNrAJH5nLh9n2/KXYiR0h1GXAz4/XW5Te77VjcJf2StIaVjPUvzJdUmQFnhJGYTphVHCTR9vbBds3lMvCFDQjRSeCk93yr2+3aumCest3kYc8WA4RHHGOzlzmpDeHfd+8aZZWcm0wVQMS1cyeXcNeNFtBDqtNQc0M5wLaOFCMkjZm+b9vaOWjcYVqklQCsIjMIByEnMk+mpPTdzcl677XsN8VqGvhzqe3R6OypPXXGUjsIjTvM/KrfYXqmVBh7Ie4vgRyrz2P0wI3akG3N3Hh85e6bYTRpeA6b8D5+FHf8ARTds1iZBK05lRzKv3rVj2deh1sLHmORpzUN1f4Z6R/KdMHklXDyrzcjnF/aONa5p4xrQ3VaKUySt4W4CHhq2rPwMfUfGpYKnMVzuWAtCkH3gRTfY7hLKZ1T2T4jL6VwCjzxXcwm9yj/GN/oP1qTcWEgk6ATTF5P+KbP/AJavnStsqPVFI1WQkeZ+1QGmsV3Oi4bvMkNlw+04So/T6+td9sbQ6pske0ckjv8A7U7bbCUgDRIjyFRVo317vXK9hOTY5/1fv6VUgtaGNzUzNSo53cVp9kB0EOHPENU93fWfbybkPWvaI6xv8wGniOFbSpUCTkKg3nV3SihHZaHtK/N4UwwukJcHRrLj/wA9ZIPEYOPE1LrHf1mqHsDfIps3bJAat3HNHx2QrgQs+6YyC9O4a1GbypuQ4yh0wtLaW220L6xSUQAB2Sc1zw1qxb5dHmEF62BI1Uj6j7VTrDaxaacQlCQpQhLgELRn2gDyUMuYr1+FxEeIbrx57RtC87iInwnUk/B3q07v7pMqsr9TypW0lCpTBDawHDhB946BXDMVWt3tvu2TyXm8jxB0Un6irnu62hrYFwVuJbFw6QCcyQMKSEj3jCFQKqja3L1TVow0AlJPViMSgDJJWsDQkyToK2oH6wfcKh7mqW2NFv8AsDbrd2wl5s5K1HFJ4g1I1gXR9vWqwuSh2Q2s4XEnIpUDEkcCDM1viVAgEZg5g0skjMbtU/2EzikEjdYfle0UUVRaIrP+lzerqGBbNn+I8DiPJA19avzjgSCo5ACSe4V88bY2h/4jtBTilYWyTKvyMpzJ8YGXMkc61hZ2j6HIXPXH2qsJ5CxlszYKuVZt0dpufykKdxoxOMobWpPWKiVNEA9pJICoiZSqPaNRO1bNCYcZQ8GFzhLgSeOmJHZJHEZEV4/aPWq215pKhjbcTooHLEhXn4im7qOFEobVjqqT2zvrePMm1uHCQFkr0BMRCThGgMmOfhU1ubuStSPxKoCsurSofGoDdLd1Vy4YTKWxJGgJ4CtUtNvBMIdQWyMhkY9OHxrzWmMc2P8A+Vlq+I5fj58k70bhS/8Anffd8pVttspOC4TgVwV7pqSubZDqcKgCD+5BoIQ6n3VpPnTFNgtnNk4k8W1H/wCJ4V5q4F7jrzT2x4Ly3fUwQ26ZQckOcu5X3qRubcLSUKzBrizcIeSUkfqQoQR4j610tbfAnDJIGk8BynjXWjZmFwpNglYQErzKcp5jgfSurbITMcTJ8aXRVwKLlUUlSAYkTGY7jSqK6uJvfW5WnADAJ7R44eMd/CuqUhCYEBIHkBS65XFuFiFZiZjn48xXKbV1R60quTxSyPIr+yakCpDaOCUjyFcn7yDgQnGrkNB+o8K4J2TjOJ5WM8EjJI8uNZ5ZXKtzTVzaTrxwsJhPFZ+lUvffccto/EN9qP5gA/3CtGub1todpQTyHHyFRb203XwUtNdk5FShqPl862w+JdhZRIDU7t43UWM8DZ2FjhZZdu1YC9eatXny0kSG8gQJMqSBlClc+7jlV9Z3htLa3eb2aptoN4Qq5dBV1hOKQgjNxwATERHCqJvbu8qzeTGQV2kFPBQ5HhBzFLctjfYTbWjinj/NKFS2F8VBIEN4omVKAMGBka90x7MQxsgPdPpzXlqOgcWEd4dWXHeBaXGmX1OJVcOYw6BqUg9hxUZBSk5EHPIVqXRLvT+ItzbrP8RmI70HT0qq2PRq1agPbSuW2k5w0kglWWknXXgDVd3f2irZ1+lRMpSrCo6Ym1QQrXKUkK7pqs7WyM7ty2/yOuCvE50bwXWBsfnrivoqikoWCARmCJB7qKXpkqp0nba/D2C4MKc7A89fh86x7dLeX8CtThYS9jThhZgYJ7WEwcyY4R2Y45W3pu2jLzDPBCSo+JgD4CuGwNs2C0s2FzZlSkJw9ZlMwVrJzCkgZ6E6Ubh20jLiK1PoPuqAndrShoNKe5+lJ2ruz79rqLR9VitaioskJCXFkJTmDkrJIgJI10JrPd4bkKcSy2rG2wnqmyPeg9pQH9SpjuirNtLZOyupcurS4dxtjEllR96QEntJx5KM6nSoPcbZPX3jaSJSjtHy0rVz2wxulvQb96yLXSvbHa+7ctD3MDNtbpaKgFnNZOUq8e6rKpCVjMBQ9RTd/ZDS9UDyy+VNRu6EmW3Fo85FeBe+Vzi596r1jWsaA1tqJa9hJBxNKU0ruzHmDSk3DyP5iA4PzI1808fKvEt3KPeQ4O/sn1Fdk36h7bS0+Axj/bn8KoABlbryVr811ZcQ5ChBI9R3HiK70lCgRI40qtQqpDroSCpRgDU1V7/eJazCOwn4nx5U73quj2Gxoe0fp9artBTymuqFtGwUqV2/Fr1xq/1H71I2G8S0GF9tPxHgaiKKHa9zTUFaFoKv7ToUkKSZB0NLqv7q3R7bZ0HaHyP0qwUzjfrtBQzhQ0XJ10I0SSTwSNfoPOmq2nnNVBpPJPaV66Cnri4EwT3DWmarp1XsISnvWr6J+9RygXtvsdpBnDiV+ZXaNd37tCB2lJT4n6VH3NuqJeuQhP8ATCB6k15bbJtjmCHDzK8XyyrgDgO61c1m1oSobfB1q7YLSZKxmhUZA/3rPN294Li1WtNuSFvAN8JxT2YnKQTGfOtlubpi3TiWUNjhoCe4DUnwrF952EC4WpuQhcqTIg655a616LQcrquhkuDcc9vXBJNKBtQ9h7wz30691ft42tnsKtrW/wCtedQhS3HkqUTiUQcKoMlJIMAeyAI1qjb4bZburpTjKOrbCUoQNOykQCRw/wCKeXluzdrU6bhYcLQddKkYgCAAoApMkjlFJvtwrhq3/FEo6mJBUS2qOHZWAc+A1NeijDW0qbpXIXPBoLLXujTbX4iwbJMqb7CvLT4UVSuhHaMOvsHRSUrHiJB+Br2lT2aji3cfTMeiZxv12B29VzpFvEu7TdxSpCVJSQNYGSgO/Wp5rpQt3T/i7BOKCMbcTBEHJQBGRjU1C7Nc63bRViCZcdOM6JIQuFGcoCoNTDnRK48SsXzLqjqdSfRRo6PUEbA/cDt2oF3aF7ized2xQW9qdnBptVgFguKUFhRV2QgJMAKzzLgMyfZpvuvtZy1BcaSlSnDhhQJ7KY5EHMq58K472bqqsHG21rStSk4jh0HaIHwFNlmG2h/ST6kmssaNeAMbep9qn9BDOe+MueLEDZxp+qq5XXSC+BGJoH+hBJ88SyKjm95nV9pVwsHOO0BHlABqs4xRiFJf8JwHhPkhHYyd2bj5lXy23qugkfxULHMtz8QoU6t99X0n+IhtY44ZQfiSD4ZVQWbkCO0seByp01f8RJI/M4B8MpoZ+FeDcelFs3HztyefdXnanSOhsQ20sqI9/spHpr5etV9veu4WoOF5eLghCeyB4EQR41EDaGPJxKcJzyMfM0s3aowtpEf0kT8CaqIw0Upddl0hPKal3lZS+09uuOwp4pRAjsjM+pMeVRZvkRkVk9ylTFNXVBXt4yeA08sxXgaCc0peHfp9KjYWC9FjJippD3nE/lSVvcGcg4nxM/Mmku7TgE9YoxyAHxiKYhGpPWg8cvnkKbkJPvKA7x9jU/x4yakei6MXO0aoefMqUsdrhBCkrWhf9KlH1505VvhcGcLjmWsqA+EVAqto99Pr/aj8Io5gT3jOtezZmshiJmigcRyJUk1vVcgFKnl4TrJz9dfQ02N0mScCFTplB75mmv4VXL1I+poRbE8U+ahV9VizdI93iJPNdl7QzlKEjymnDdwhR7YQMuCZz7zTQWfNaB50kMo4r+Brha05KoqnSb1CTkEz+YJ+Q4U02o8XEBR1QqPJQ+hT/upSWEme3l4GhaE9U6AScgdI0INbYctZM1wzqPW3sURhydem8H2r7hTu420rK2acun0lb7asDbYOSgoEgkRrKVAk5AAZTrCbzb2P3zmN5QgewhOSU+A4nvNPty3LRKbld40XW0pbUANQrEU5QR+epz/rLZCfY2Zi/UlHzKia9IbPJDSSjxdgBcAFD9GV31W0mpyxSkjx0+NFcLTaKFbWQ+2IQp5KwOUwY8iY8qKU4+VsUve2gFMsEwujIGwlMWtpdRduuFCXBicSUqJAIVIOYzBzqJcQkkwmBwBIJHnAn0FTp2QlzaK7day2kuLlUSQAFK046R51wt9hda268262lpuCetWAsAmEylIOZOXLvpvC4CNp4BK5GuLiOJUa4+pQSCSQkQmeAmY9avOxt0UXFu04pa0nCBAAIynnVEKDAVGRmDziJ+Y9a1Xcd/FZN/0kj9/v1pXpp7mRNcw0736KM0dFHM9zJBUUUavo7Rwcc/0T8qg9tbpOsScKlpOYWlJwjmFTmnzrScPpXpk/vL9/vKvOx6RxDCDrFMptEYd7aMGqd6z5ncYuN9Y28lfdBBConCeRzpq1uTcnVAT+pafvWmoy1GWfd+/3pXq2+IMDv4eprYaWxQJ7yodDQGlajll6191kt9u8+0rCtBH9QEpPgRlTNdqse6r0NbMhShpoe77GuhAPCDwkfKfpW7dNzCmsAUO7QTa91/osUcxjIk+tJD6uZrZLmzQuQtCYOsDPzUNKjrndG1cwyjq4/J2J8ZGflW0emWf84whpNCSjwOB9PlZcq5XxUfWgXa/zGtAutxEqV2HxHuhaQqPMRlULfbiXIACUtrzyKDCo5mYEUTFpHCOIDowOuSBk0diY82E8r+yq/XGInKuhu+SEj1z8c6ll7m3MfyVA6HtJ/wD1p36Uh3dd1AlbTsadkA9rvAnLkeNEOxWAcK08vooY4aYXLD5FRSbkiMgY5ilqvlHlpGg+1eu7McTIUhaSnWUkR4yMqGrGTBUBlM5+h760P+n529ViQRmkLvFEQc/n60fi1d2kaV4i2kkSMuP2pRtO1GIAczIq9MCLW9VxJTdqAwg5cq6sOlSXATo2qPhSPwoGElQg6xmR5UvqcCXTyTHqQK46TCOswCtqW21puRGH/wBwdbEjY+1ks9albQeQ6jCpJUU6EKBBAMEEUxcIk4QQOAJxHzIAn0FSu7ewk3K1F15DDLYBccVwxE4UpB1UYMDuNWw9Htg+kpstoBx6Oy2tSO0eQACVDxzo4va03RbY3vbZUXZR/jtfrT8xRTnd+1JvGWyCFdYAQciCDmD3giKK83pxjnyt1d37TnRR1Y3V3qb3oQLfbKlK9kPoWr9BUCoeGGRU030hWLUptNmA4soOFJVBkTAUTmJzrj00bPwXbboGTiPik/Y1x2LvSzsu0bLTSXbp9ONS1eyhMkJTlmfAEcc6dRAOhbauzytfyS95LJXXoM9+aiN9N6lXpaC7cW6mscJE5pXh1kDMFH+41Y+i67lpxvIlKgf8pmfjUWvee42rjZfaaVhQtaVoQUlopBVM4j2DEEHWRTLo82h1d0EEwHRh89RQ+kotfCOaBdt+vxVa4OTVxLXVqDbr80WrcsxPH4fvzrzGMzIjh4Z8aTjSNATn8+Xp8a9WsjQT3AaeZ+VeKXp0ufHx0puq/QlaEFYlZwAa9sJKimZyVhExHA0XdmVIUkKEqSR2hiEkcRxHAjlVRdsyltTcYXYTniJJdbgtnETJOiCTJUlSCdFVqxgdmqucQp6y3pYePYJUk9UQopJH8TEAO4gtqBB0NSDe021EhLiSZUIkCCFYD/v7PiKzrd5BbuiQ5/NU04rs4QsFS4Mc5XJ71GppfVqUqMIOJRxaBMLcWFn/ADOKX/6NavhaDZZteSLq5k58I/eVeJWOQEa1Dbt9b20n+QkAN4icYgAYT3iJUrUqWRlhzmVLnKD85/ffQ7hQ0WoNV6oDMkUdUOXplXiyAOGmU+VKKtPv++dVXUh1SQCVECOZgDz4U0c2hbp1dQO4KBMeAzqm7YvFLecDh9lRCRwEHKPLjTVV1llVTXYFyoV4O1bciOtTnrJ4cjw8q7tllWQLSp/Sf+azw3B8q5GrCu1VJC0G/wBgtuAS2ns5DCSgxykDTupk3uwykyW5j8yyoei5E99R26l68pzBJUiDJOeHlB7yNKtiHIPAjURyy4fWr6zhtWfYQuOsWCvIKFuN3LdWSmBl+UQfVuPjVY6QWmWmmm2W0oKicUASQI1OuvOtDKgeAJ7/AIeFZP0gbQDl2Up9lsYfPjTLRbXS4loJsL+X3RBY9kUULnNaATbLrZVK3P2U1eJdtFuhl0qQ4yo6KIC0qQfJQIjPWpJ/omuWf4jr7DTSO0XcapSBnIGEdrlnrXbZW7WzLpllr8X1VyEwrTCpRlRjEM47jwptvTuFeMNF124DzCBIUXFHPQAJUTmSYEGvXF/eoDTmPZIxHRlS2vEH3Tbc7/FbYS5BGJ5bsHUdoqz786Kl+hXZ+K6ddIybQB5qPzgV7S/E0Mp4UH7/AGjsLaIHfU9eStnS/sbrrIOgdplWL/Kcj9KzDd3bVqlIavrfrm0kltSFFK0SZIOFQxInODoZ1nL6DvrNLra21eytJSfOvmba+zFW7zjKxmhRHiOB9K2whBLoztuPY/pYYwEUeOR91b94N/mBbqtdn24YQ5k4sgAkchGcniT/AHFHZeKFBScikgjxFJFT9s1+MaW23bNocYSXEqZSvtJ99LhUpRUqACkk8CONHajWNpSxzQWs6R1a32LT9lbUQ8wh6QAqCZMQrl609U7lnyGQ759KzTo83h6tZYWRgXmmeCv7itJbATqok9/E/wDHyrweMwxw0xjOWzkvW4WcTxh/nzXqEE889c9PCKi9s7P65JWkZ4eAzUngO9QkkeJHvVJpkkE655ZRrl5x8q9a4evL98KFBINQiSKrG7S8W3dYFkDACcRylAV1jakREyRrAzJyBECc3JU5dZ5jTtDQRqoSOenDETE9sBv0r7PSw+28AEi5Stpa1SQ3oSoAZkmQeQwHLtVdtz7Jtuza6vNK0JOIaKyMAd0fM99MpXjsg8DNCMadfV3KYbASAhIwpSIE93Azn3zSmyCRoeOXpNC1akR4zpz10pUGDBz7xPw5UsRaR1gPanhkMUDPSR30pzQZkDnl8ZoKQTBnKNRl3eciaS1mkyE5HTUVFFHbW3fbfMzhX+YZjX3u/OqW9YlK1NkjEkxWjIc7gNDPAk/v41Vt64DjenWYTiPPMYfr61CSBZVICri24p7sjYq7gkJgBMYie/l35Gm7yfD9xVm3Sw9SREnGcWfMJjLiI+RqNdUKtL0UxZbKQwIbTrqowSfE5ZU5yUNSJ7+7gfKaSh4ERxjIa/vMfCuihqO6f+OFRaJltnaot2Vuq4D48B31iTrpUoqVmSZPiatvSHvF1rgYSew37Xer6xXLZOzNnNEIv3Hw4QCQ2ISiQCAowSTBBMaV6/RGH7CLtXC7vb7+F5vSM3bSdm02b79ftQ2xtvuWpKm0tqkEELQFZEQQDkoSORFOr91LVollt8OB1eNSEKUUtJR7KYUB2lKWSTH/AG01Kb6bkItmm7q1d662cMYpBKSdJKRBBzGgg5carmxtlKuX22EarUB4DifSm5ezV7TYM/wl2q8Hs9uz8rZ+iPY3U2XWEQp44vIZD60VcrO1S02htOSUAAeAopNc3O2/mnQAAoNi7VlPTLuwexeoH9Lsf7VfStWpvf2KHm1tLEpWCCK61xaQ4ZhcewPaWnasA3M2Da3JcNy+WUtJxqGQxo/pJ0I4iDqIqb2r0lNsN/h9ltJYbGrqkyo94B4/1Kk1V95tgOWNwtlUxnhV+ZB/edSPRzu6Lu8TjjqmYccnQweyk+JHoDTXuPb2hNRu62pSNdp7MCh2lcd6d03bRLDyoHXICyBALa9SIGgzy8xlVw3N3oFw31ayEuoGcicSeYqF3z2g1eXJdddQ1gXgSkK60qZB1KWycCpnIlJhQ0Iqt3VophX4hjreoxENOqQUz3HhOccjQmLwgxcQDrOGR/SJgxBw0pLfDtH7WxMIOQJCYnJOQ4fvzrpiKe0SAgAkzwGRknwk1Xt197m7sBDmFLo1B97vT51UukzpIShabVgtutkHroUCCZyRImBI7QjMZZa15AYWTtOycKEZr0fbsLNdpqFD793atoTcwQ2k4LcK7PZJILigcxjwKI0IDY/MKsvRztfqUN263JadSlbJVqhWIpW3PcsRHAkaz2apt/fS1etHEN4gvDCUrGZBW2nUZT1bZV4uGmlhvZb/AIZCXFKDiceGEzBOsxqFFKP/AHOdMTEXRalLVQweA/WqtzWiThIJgCctRn9qW9AEDESnSNSc6p/Rdvo7ftuh1EFopAWNFAzAJ4rEZkDiNJzt7WFWIp1Ep1zn6cKUSMMbi1yNa4OFQvEpgamDGSiJEanjnnXRpWeERAH/ABp4GkKEwcM8j456acqGFieyQZ1MRJ1+p9aorJrd3SG09YvEcBTKSZgnSP3FUy+vC66pw+8cu5I0qf3utycMKCRn2c5WokfHlPfFVkoI1BAyGfrr31wqpN0l1Uz++NSG7O0uqdgmEudmTwPun1PxqNUY15fHWnDVgpfWZRgzKTkZzyjy+VdbYUVTnVaAAVAkEz6RxHpNVvfPev8ADN9Ugy6oHjOEczHGkbe3vTaoKEnE92kgcAAYCld8etU3drYytoXaUvOhAUe0tSgCrXsoB1UYOQ0g060do/tT2so7g9fr+kvxuM1P4o/EfT7UWdjurt13GBXVBQQVwYKjPHujM8yBqa0TaW6rG10fjLN1CHyB1zSjAxxGfFJy1gggUjYm0brZq3be/SlVmlMEESmDISGcu2VQZSeRJiM4ffHc1q3Qm9s30m2c9kFZxAn3U8VDuOYjPnXqC7WcBWm45jkkYZqtNq7xkeajtoodsrZ2ydWgqdWhRbSsLDYQSZJGQUolOXJMnhV06Gt2CAu8cGvZanl7yvpWf7q7trvbhLKNNVq/KnifGvo2xskstpaQISgAAdwobFSf9Y5nrr1W+FZX+Q8gu9FFFBo9FFFFRRVnfvc5N+xAydRJbV/9T3GsAuWXGitpYUkzC0mRmJiRxiT619S1R+kPo+F4nrmhD6R5LHI99bQT9kb+E58OPz1UbEQdqKjP3WJMWK1ocWlPYbAKzwEmEjxJyAq/bt7r3LzjKS+HGoP4pOMONtpGGGVJBhLpTnwImeFUy0vnLYuNLScC4DrSssUHLPVKgcwoaHnVo21viyzs9q02fKEuJJeWr+ZOQKTHE8TpEAdzJ5c6mrt2pfHqtqXbNigNtbObRcrFgtx9CSYKUklPmB2k8lcYpbG02Xkqbu0f9tSApIAMkg5mCUmUgeHKrburZKc2VeWrJU1eNLxrCTClAZgSDySURORGetUra96061bqAl8pPXLByMGEZaYsOp8KHlgZiO64XGR2/wBLZkr4O8057Nn9qtK3QDaUKeKhLeNRSMaZK8KUlSJCZkCc8zT/AHa6PvximgMaEKAxLAOHJJUqMQ9rtNxwVKoPZNOLa/W37KsuRzHPQ5VcNjdJGDJ1lOgGJAjITEjkOFLMThMVGCY+9y+PsphBi4H2fbrf/SvGz9hs2yFIt20tBeZgRnECf3zruZMRmJOLgeX39KgGN+bV0/zAiCDCwRkI48c59ak29pMkSl1JGafaGmZSfI15qSORp/kBB41TlkjHDuEHknjYRgBSoxIjMniNJr0GcgMhwyBPKPPjTVN41PujDEQoQSTJj0HrSbrazSMB6xuPe7QMRAGc/uKzF1ond4lPVklKTA97PTPOM+FVJiySELLhEKSlxKDkAteNKfSRUjd79WbYw48caBIn+wqjbV3pDiypKSczhxZADgIGuXhRkOBxEvhYfzYeqDlxcMebh7+yndsNwIxYglboKieADQknhULf70kOLUyZW4VSdQJJySD7RzgGoK5vlue0qRy0HoKtHR7sTr03y0CXmmR1PMLVjkjvARH+anuH0OyEdpOands/O/0/KUy6QdKdSK3HaoJ7Zj6T19ww8UEypRCk4vFRBjxq6bwbAZvrNu+2enCplIS4wk5pCc8uOIaz7wz1pj0c76LbuE29wtTrD5CCHCV4VqySe1ORJgjv7q5tbU/8I2s+lonqEqhSNcSMOIJ8UlUAnz405drVoMxluIQDdXVqcjnvB3p/sbfRm9tV2u0+0G0423x7WXD9ecA+9oe+kALfWhloLUkEhpBzIxHMmBqTmf7V12jdKvLgqbZSgrUcLbSeZ+JzzPyrZOj3o/TZJ650BT6h5IHId9ZSyiGzfEdmwces/NXjjdOb5DbtKkdxt0E2DGHV1cFxXfyHcKstFFLk0ApYIoooqKIoooqKIoooqKKo77dHrV8Maew+BkoaK7lfesS2lsl+zeCXUltaSCk6iRoQdDnX03UftrYDN231b6AocDxHgeFaxTOiyuN3x18rCaBst8jv+ViOxd90W7rt0G1m5cSUmFANFRiVkRMkiY0medVBIgRWg709EjzErtpeb5e8PvVCdaUklKgUkcCINMoZY311c923r0SyZkjLPy9EiiiiiUOiiKK72bqEq/iIxp8SCPCCPjVHuLWkgV4DP1orNAcaE0S2bZSm1uAmERz4/amsVe7Swa6rChMIWJIJOcgczIyqqbVW0FFDTeGCQVEqme4E5Ul0fpX/ACpXxhhseFhxvnWu9MsXgOwja8uGXG54W3U3KPooop6laKl92N5nbF8PNQcoWg6KTyPI8jwqIpbLKlkJSConQASaq6lO9krNJB7uas+2d5LRb4umLZbb2ILIUsdX1gMheEZntCYyB48ZiNm7KuL54hCVOOLJUpR5nMlR0FW7dbokeehdzLLf5feP2rXNjbCZtWw2ygIHHmfE8aXPxQA1Yr8fjf7c0wZhnPOtLbh1l7qC3K6P2rFOM9t4jNZ4dyfvVsoooLiUeAAKBFFFFRdRRRRUURRRRUURRRRUURRRRUURUNtzdC1ux/GaBP5h2VeoqZorhFVFk22ehQiTbOz/AEr+hqmbR3Cvmfbt1Ec0wofCvoyit2YiVmRrzv8Afqh34aJ2ynLqi+WHbZafaSpMcwRXNJHHTjHKvqG7sW1iFtoV+pIPzFU3eHZDImGWx4IT9qkmkjEKubXkfr9rNujg4913p9rIXd4XSsKScIGiRpHI86aXtyHFlYGHFmR38YrQBs1rF/Kb/wBA+1Wrd7ZDJiWWz4oT9qBw+kcO1w7KKhpTPZxtdEy4GZwPaSVGaxNq1WqAlClTyBNTeztwb572LdQHNcJHxr6DtbFtAhKEJ8EgfIU5pkcZI4WoPXryQwwUYzJPosn2N0KHI3Lv+VH1NaBsTdG1tBDLQB/Me0r1NTFFDOLn+M163ZIpjGs8IoiiiiuKyKKKKiiKKKKiiKKKKii//9k="/>
          <p:cNvSpPr>
            <a:spLocks noChangeAspect="1" noChangeArrowheads="1"/>
          </p:cNvSpPr>
          <p:nvPr/>
        </p:nvSpPr>
        <p:spPr bwMode="auto">
          <a:xfrm>
            <a:off x="254000" y="-1047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extLst>
      <p:ext uri="{BB962C8B-B14F-4D97-AF65-F5344CB8AC3E}">
        <p14:creationId xmlns:p14="http://schemas.microsoft.com/office/powerpoint/2010/main" val="1736610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1532</Words>
  <Application>Microsoft Office PowerPoint</Application>
  <PresentationFormat>On-screen Show (4:3)</PresentationFormat>
  <Paragraphs>119</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Rob resolves his complaint! </vt:lpstr>
      <vt:lpstr>Meet Rob!  </vt:lpstr>
      <vt:lpstr>Rob learned about Ohio’s consumer laws</vt:lpstr>
      <vt:lpstr>Advertising</vt:lpstr>
      <vt:lpstr>Additional Requirements</vt:lpstr>
      <vt:lpstr>Rob found the shoe store didn’t follow the law</vt:lpstr>
      <vt:lpstr>Filing a Complaint with the AG</vt:lpstr>
      <vt:lpstr>Rob’s complaint</vt:lpstr>
      <vt:lpstr>PowerPoint Presentation</vt:lpstr>
      <vt:lpstr>After filing his complaint…</vt:lpstr>
      <vt:lpstr>OR After filing his complaint…</vt:lpstr>
      <vt:lpstr>Consumer Rules to Live by</vt:lpstr>
      <vt:lpstr>Review 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2013-12-04T18:23:49Z</dcterms:created>
  <dcterms:modified xsi:type="dcterms:W3CDTF">2013-12-16T15:15:28Z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