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5E675378-C5B7-449A-A5B5-726189607888}" type="datetimeFigureOut">
              <a:rPr lang="en-US" smtClean="0"/>
              <a:t>12/16/2013</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C5413D8-1402-4BF1-960A-734C7D030EB6}" type="slidenum">
              <a:rPr lang="en-US" smtClean="0"/>
              <a:t>‹#›</a:t>
            </a:fld>
            <a:endParaRPr lang="en-US"/>
          </a:p>
        </p:txBody>
      </p:sp>
    </p:spTree>
    <p:extLst>
      <p:ext uri="{BB962C8B-B14F-4D97-AF65-F5344CB8AC3E}">
        <p14:creationId xmlns:p14="http://schemas.microsoft.com/office/powerpoint/2010/main" val="2646849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p:txBody>
          <a:bodyPr/>
          <a:lstStyle>
            <a:lvl1pPr defTabSz="974335" eaLnBrk="0" hangingPunct="0">
              <a:spcBef>
                <a:spcPct val="20000"/>
              </a:spcBef>
              <a:buChar char="•"/>
              <a:defRPr sz="3400">
                <a:solidFill>
                  <a:srgbClr val="003366"/>
                </a:solidFill>
                <a:latin typeface="Franklin Gothic Book" pitchFamily="34" charset="0"/>
              </a:defRPr>
            </a:lvl1pPr>
            <a:lvl2pPr marL="776812" indent="-298773" defTabSz="974335" eaLnBrk="0" hangingPunct="0">
              <a:spcBef>
                <a:spcPct val="20000"/>
              </a:spcBef>
              <a:buChar char="•"/>
              <a:defRPr sz="3400">
                <a:solidFill>
                  <a:srgbClr val="003366"/>
                </a:solidFill>
                <a:latin typeface="Franklin Gothic Book" pitchFamily="34" charset="0"/>
              </a:defRPr>
            </a:lvl2pPr>
            <a:lvl3pPr marL="1195095" indent="-239019" defTabSz="974335" eaLnBrk="0" hangingPunct="0">
              <a:spcBef>
                <a:spcPct val="20000"/>
              </a:spcBef>
              <a:buChar char="•"/>
              <a:defRPr sz="3400">
                <a:solidFill>
                  <a:srgbClr val="003366"/>
                </a:solidFill>
                <a:latin typeface="Franklin Gothic Book" pitchFamily="34" charset="0"/>
              </a:defRPr>
            </a:lvl3pPr>
            <a:lvl4pPr marL="1673133" indent="-239019" defTabSz="974335" eaLnBrk="0" hangingPunct="0">
              <a:spcBef>
                <a:spcPct val="20000"/>
              </a:spcBef>
              <a:buChar char="•"/>
              <a:defRPr sz="3400">
                <a:solidFill>
                  <a:srgbClr val="003366"/>
                </a:solidFill>
                <a:latin typeface="Franklin Gothic Book" pitchFamily="34" charset="0"/>
              </a:defRPr>
            </a:lvl4pPr>
            <a:lvl5pPr marL="2151171" indent="-239019" defTabSz="974335" eaLnBrk="0" hangingPunct="0">
              <a:spcBef>
                <a:spcPct val="20000"/>
              </a:spcBef>
              <a:buChar char="•"/>
              <a:defRPr sz="3400">
                <a:solidFill>
                  <a:srgbClr val="003366"/>
                </a:solidFill>
                <a:latin typeface="Franklin Gothic Book" pitchFamily="34" charset="0"/>
              </a:defRPr>
            </a:lvl5pPr>
            <a:lvl6pPr marL="2629210" indent="-239019" defTabSz="974335" eaLnBrk="0" fontAlgn="base" hangingPunct="0">
              <a:spcBef>
                <a:spcPct val="20000"/>
              </a:spcBef>
              <a:spcAft>
                <a:spcPct val="0"/>
              </a:spcAft>
              <a:buChar char="•"/>
              <a:defRPr sz="3400">
                <a:solidFill>
                  <a:srgbClr val="003366"/>
                </a:solidFill>
                <a:latin typeface="Franklin Gothic Book" pitchFamily="34" charset="0"/>
              </a:defRPr>
            </a:lvl6pPr>
            <a:lvl7pPr marL="3107247" indent="-239019" defTabSz="974335" eaLnBrk="0" fontAlgn="base" hangingPunct="0">
              <a:spcBef>
                <a:spcPct val="20000"/>
              </a:spcBef>
              <a:spcAft>
                <a:spcPct val="0"/>
              </a:spcAft>
              <a:buChar char="•"/>
              <a:defRPr sz="3400">
                <a:solidFill>
                  <a:srgbClr val="003366"/>
                </a:solidFill>
                <a:latin typeface="Franklin Gothic Book" pitchFamily="34" charset="0"/>
              </a:defRPr>
            </a:lvl7pPr>
            <a:lvl8pPr marL="3585286" indent="-239019" defTabSz="974335" eaLnBrk="0" fontAlgn="base" hangingPunct="0">
              <a:spcBef>
                <a:spcPct val="20000"/>
              </a:spcBef>
              <a:spcAft>
                <a:spcPct val="0"/>
              </a:spcAft>
              <a:buChar char="•"/>
              <a:defRPr sz="3400">
                <a:solidFill>
                  <a:srgbClr val="003366"/>
                </a:solidFill>
                <a:latin typeface="Franklin Gothic Book" pitchFamily="34" charset="0"/>
              </a:defRPr>
            </a:lvl8pPr>
            <a:lvl9pPr marL="4063323" indent="-239019" defTabSz="974335" eaLnBrk="0" fontAlgn="base" hangingPunct="0">
              <a:spcBef>
                <a:spcPct val="20000"/>
              </a:spcBef>
              <a:spcAft>
                <a:spcPct val="0"/>
              </a:spcAft>
              <a:buChar char="•"/>
              <a:defRPr sz="3400">
                <a:solidFill>
                  <a:srgbClr val="003366"/>
                </a:solidFill>
                <a:latin typeface="Franklin Gothic Book" pitchFamily="34" charset="0"/>
              </a:defRPr>
            </a:lvl9pPr>
          </a:lstStyle>
          <a:p>
            <a:pPr eaLnBrk="1" hangingPunct="1">
              <a:spcBef>
                <a:spcPct val="0"/>
              </a:spcBef>
              <a:buFontTx/>
              <a:buNone/>
              <a:defRPr/>
            </a:pPr>
            <a:fld id="{8B6DA07A-C32A-4E7A-B604-587932B1C76B}" type="slidenum">
              <a:rPr lang="en-US" sz="1400">
                <a:solidFill>
                  <a:schemeClr val="tx1"/>
                </a:solidFill>
                <a:latin typeface="Arial" pitchFamily="34" charset="0"/>
              </a:rPr>
              <a:pPr eaLnBrk="1" hangingPunct="1">
                <a:spcBef>
                  <a:spcPct val="0"/>
                </a:spcBef>
                <a:buFontTx/>
                <a:buNone/>
                <a:defRPr/>
              </a:pPr>
              <a:t>1</a:t>
            </a:fld>
            <a:endParaRPr lang="en-US" sz="1400">
              <a:solidFill>
                <a:schemeClr val="tx1"/>
              </a:solidFill>
              <a:latin typeface="Arial"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r>
              <a:rPr lang="en-US" smtClean="0"/>
              <a:t>Overpayment scam- sometimes scammers will send you a check for more than you agreed to sell an item for.  Their hope is that you will send them the additional money back right away.  When you go cash the scammers check, it bounces.  This means that you have now sent the scammer some of your real money that they “overpaid” for, when, in fact, you don’t even have the money they were suppose to pay you. </a:t>
            </a:r>
          </a:p>
        </p:txBody>
      </p:sp>
      <p:sp>
        <p:nvSpPr>
          <p:cNvPr id="4" name="Slide Number Placeholder 3"/>
          <p:cNvSpPr>
            <a:spLocks noGrp="1"/>
          </p:cNvSpPr>
          <p:nvPr>
            <p:ph type="sldNum" sz="quarter" idx="5"/>
          </p:nvPr>
        </p:nvSpPr>
        <p:spPr/>
        <p:txBody>
          <a:bodyPr/>
          <a:lstStyle/>
          <a:p>
            <a:pPr>
              <a:defRPr/>
            </a:pPr>
            <a:fld id="{78EF0BB6-4507-4DE6-9680-D2069EC3908C}" type="slidenum">
              <a:rPr lang="en-US" smtClean="0"/>
              <a:pPr>
                <a:defRPr/>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lvl1pPr defTabSz="974335" eaLnBrk="0" hangingPunct="0">
              <a:defRPr sz="3400">
                <a:solidFill>
                  <a:srgbClr val="003366"/>
                </a:solidFill>
                <a:latin typeface="Franklin Gothic Book" pitchFamily="34" charset="0"/>
              </a:defRPr>
            </a:lvl1pPr>
            <a:lvl2pPr marL="776812" indent="-298773" defTabSz="974335" eaLnBrk="0" hangingPunct="0">
              <a:defRPr sz="3400">
                <a:solidFill>
                  <a:srgbClr val="003366"/>
                </a:solidFill>
                <a:latin typeface="Franklin Gothic Book" pitchFamily="34" charset="0"/>
              </a:defRPr>
            </a:lvl2pPr>
            <a:lvl3pPr marL="1195095" indent="-239019" defTabSz="974335" eaLnBrk="0" hangingPunct="0">
              <a:defRPr sz="3400">
                <a:solidFill>
                  <a:srgbClr val="003366"/>
                </a:solidFill>
                <a:latin typeface="Franklin Gothic Book" pitchFamily="34" charset="0"/>
              </a:defRPr>
            </a:lvl3pPr>
            <a:lvl4pPr marL="1673133" indent="-239019" defTabSz="974335" eaLnBrk="0" hangingPunct="0">
              <a:defRPr sz="3400">
                <a:solidFill>
                  <a:srgbClr val="003366"/>
                </a:solidFill>
                <a:latin typeface="Franklin Gothic Book" pitchFamily="34" charset="0"/>
              </a:defRPr>
            </a:lvl4pPr>
            <a:lvl5pPr marL="2151171" indent="-239019" defTabSz="974335" eaLnBrk="0" hangingPunct="0">
              <a:defRPr sz="3400">
                <a:solidFill>
                  <a:srgbClr val="003366"/>
                </a:solidFill>
                <a:latin typeface="Franklin Gothic Book" pitchFamily="34" charset="0"/>
              </a:defRPr>
            </a:lvl5pPr>
            <a:lvl6pPr marL="2629210" indent="-239019" defTabSz="974335" eaLnBrk="0" fontAlgn="base" hangingPunct="0">
              <a:spcBef>
                <a:spcPct val="20000"/>
              </a:spcBef>
              <a:spcAft>
                <a:spcPct val="0"/>
              </a:spcAft>
              <a:buChar char="•"/>
              <a:defRPr sz="3400">
                <a:solidFill>
                  <a:srgbClr val="003366"/>
                </a:solidFill>
                <a:latin typeface="Franklin Gothic Book" pitchFamily="34" charset="0"/>
              </a:defRPr>
            </a:lvl6pPr>
            <a:lvl7pPr marL="3107247" indent="-239019" defTabSz="974335" eaLnBrk="0" fontAlgn="base" hangingPunct="0">
              <a:spcBef>
                <a:spcPct val="20000"/>
              </a:spcBef>
              <a:spcAft>
                <a:spcPct val="0"/>
              </a:spcAft>
              <a:buChar char="•"/>
              <a:defRPr sz="3400">
                <a:solidFill>
                  <a:srgbClr val="003366"/>
                </a:solidFill>
                <a:latin typeface="Franklin Gothic Book" pitchFamily="34" charset="0"/>
              </a:defRPr>
            </a:lvl7pPr>
            <a:lvl8pPr marL="3585286" indent="-239019" defTabSz="974335" eaLnBrk="0" fontAlgn="base" hangingPunct="0">
              <a:spcBef>
                <a:spcPct val="20000"/>
              </a:spcBef>
              <a:spcAft>
                <a:spcPct val="0"/>
              </a:spcAft>
              <a:buChar char="•"/>
              <a:defRPr sz="3400">
                <a:solidFill>
                  <a:srgbClr val="003366"/>
                </a:solidFill>
                <a:latin typeface="Franklin Gothic Book" pitchFamily="34" charset="0"/>
              </a:defRPr>
            </a:lvl8pPr>
            <a:lvl9pPr marL="4063323" indent="-239019" defTabSz="974335" eaLnBrk="0" fontAlgn="base" hangingPunct="0">
              <a:spcBef>
                <a:spcPct val="20000"/>
              </a:spcBef>
              <a:spcAft>
                <a:spcPct val="0"/>
              </a:spcAft>
              <a:buChar char="•"/>
              <a:defRPr sz="3400">
                <a:solidFill>
                  <a:srgbClr val="003366"/>
                </a:solidFill>
                <a:latin typeface="Franklin Gothic Book" pitchFamily="34" charset="0"/>
              </a:defRPr>
            </a:lvl9pPr>
          </a:lstStyle>
          <a:p>
            <a:pPr eaLnBrk="1" hangingPunct="1">
              <a:defRPr/>
            </a:pPr>
            <a:fld id="{459FF449-35BB-4652-A32F-414A9500E4E4}" type="slidenum">
              <a:rPr lang="en-US" sz="1400">
                <a:solidFill>
                  <a:schemeClr val="tx1"/>
                </a:solidFill>
                <a:latin typeface="Arial" pitchFamily="34" charset="0"/>
              </a:rPr>
              <a:pPr eaLnBrk="1" hangingPunct="1">
                <a:defRPr/>
              </a:pPr>
              <a:t>15</a:t>
            </a:fld>
            <a:endParaRPr lang="en-US" sz="1400">
              <a:solidFill>
                <a:schemeClr val="tx1"/>
              </a:solidFill>
              <a:latin typeface="Arial" pitchFamily="34" charset="0"/>
            </a:endParaRPr>
          </a:p>
        </p:txBody>
      </p:sp>
      <p:sp>
        <p:nvSpPr>
          <p:cNvPr id="30723" name="Rectangle 2"/>
          <p:cNvSpPr>
            <a:spLocks noGrp="1" noRot="1" noChangeAspect="1" noChangeArrowheads="1" noTextEdit="1"/>
          </p:cNvSpPr>
          <p:nvPr>
            <p:ph type="sldImg"/>
          </p:nvPr>
        </p:nvSpPr>
        <p:spPr>
          <a:xfrm>
            <a:off x="1257300" y="720725"/>
            <a:ext cx="4802188" cy="3600450"/>
          </a:xfrm>
          <a:ln/>
        </p:spPr>
      </p:sp>
      <p:sp>
        <p:nvSpPr>
          <p:cNvPr id="19460" name="Rectangle 3"/>
          <p:cNvSpPr>
            <a:spLocks noGrp="1" noChangeArrowheads="1"/>
          </p:cNvSpPr>
          <p:nvPr>
            <p:ph type="body" idx="1"/>
          </p:nvPr>
        </p:nvSpPr>
        <p:spPr>
          <a:xfrm>
            <a:off x="732364" y="4561226"/>
            <a:ext cx="5852160" cy="4320212"/>
          </a:xfrm>
        </p:spPr>
        <p:txBody>
          <a:bodyPr/>
          <a:lstStyle/>
          <a:p>
            <a:pPr eaLnBrk="1" hangingPunct="1">
              <a:defRPr/>
            </a:pPr>
            <a:r>
              <a:rPr lang="en-US" dirty="0" smtClean="0"/>
              <a:t>1.</a:t>
            </a:r>
          </a:p>
          <a:p>
            <a:pPr>
              <a:defRPr/>
            </a:pPr>
            <a:r>
              <a:rPr lang="en-US" dirty="0" smtClean="0"/>
              <a:t>All of the following are signs of a scam:</a:t>
            </a:r>
          </a:p>
          <a:p>
            <a:pPr marL="179264" indent="-179264">
              <a:buFontTx/>
              <a:buChar char="-"/>
              <a:defRPr/>
            </a:pPr>
            <a:r>
              <a:rPr lang="en-US" dirty="0" smtClean="0"/>
              <a:t>Someone you don’t know requests personal info.</a:t>
            </a:r>
          </a:p>
          <a:p>
            <a:pPr marL="179264" indent="-179264">
              <a:buFontTx/>
              <a:buChar char="-"/>
              <a:defRPr/>
            </a:pPr>
            <a:r>
              <a:rPr lang="en-US" dirty="0" smtClean="0"/>
              <a:t>You win a “contest” that you never entered.</a:t>
            </a:r>
          </a:p>
          <a:p>
            <a:pPr marL="179264" indent="-179264">
              <a:buFontTx/>
              <a:buChar char="-"/>
              <a:defRPr/>
            </a:pPr>
            <a:r>
              <a:rPr lang="en-US" dirty="0" smtClean="0"/>
              <a:t>You’re pressured to “act now!”</a:t>
            </a:r>
          </a:p>
          <a:p>
            <a:pPr marL="179264" indent="-179264">
              <a:buFontTx/>
              <a:buChar char="-"/>
              <a:defRPr/>
            </a:pPr>
            <a:r>
              <a:rPr lang="en-US" dirty="0" smtClean="0"/>
              <a:t>You must pay to receive a “prize”</a:t>
            </a:r>
          </a:p>
          <a:p>
            <a:pPr marL="179264" indent="-179264">
              <a:buFontTx/>
              <a:buChar char="-"/>
              <a:defRPr/>
            </a:pPr>
            <a:r>
              <a:rPr lang="en-US" dirty="0" smtClean="0"/>
              <a:t>Someone requests a large down payment.</a:t>
            </a:r>
          </a:p>
          <a:p>
            <a:pPr marL="179264" indent="-179264">
              <a:buFontTx/>
              <a:buChar char="-"/>
              <a:defRPr/>
            </a:pPr>
            <a:r>
              <a:rPr lang="en-US" dirty="0" smtClean="0"/>
              <a:t>You’re asked to send money via wire transfer.</a:t>
            </a:r>
          </a:p>
          <a:p>
            <a:pPr marL="179264" indent="-179264">
              <a:buFontTx/>
              <a:buChar char="-"/>
              <a:defRPr/>
            </a:pPr>
            <a:r>
              <a:rPr lang="en-US" dirty="0" smtClean="0"/>
              <a:t>You are overpaid for an item you sell online.</a:t>
            </a:r>
          </a:p>
          <a:p>
            <a:pPr marL="179264" indent="-179264">
              <a:buFontTx/>
              <a:buChar char="-"/>
              <a:defRPr/>
            </a:pPr>
            <a:r>
              <a:rPr lang="en-US" dirty="0" smtClean="0"/>
              <a:t>The company refuses to provide written info.</a:t>
            </a:r>
          </a:p>
          <a:p>
            <a:pPr marL="179264" indent="-179264">
              <a:buFontTx/>
              <a:buChar char="-"/>
              <a:defRPr/>
            </a:pPr>
            <a:r>
              <a:rPr lang="en-US" dirty="0" smtClean="0"/>
              <a:t>The company has no physical address.</a:t>
            </a:r>
          </a:p>
          <a:p>
            <a:pPr marL="179264" indent="-179264">
              <a:buFontTx/>
              <a:buChar char="-"/>
              <a:defRPr/>
            </a:pPr>
            <a:r>
              <a:rPr lang="en-US" dirty="0" smtClean="0"/>
              <a:t>The company insists you pay in cash.</a:t>
            </a:r>
          </a:p>
          <a:p>
            <a:pPr marL="179264" indent="-179264">
              <a:buFontTx/>
              <a:buChar char="-"/>
              <a:defRPr/>
            </a:pPr>
            <a:endParaRPr lang="en-US" dirty="0" smtClean="0"/>
          </a:p>
          <a:p>
            <a:pPr>
              <a:defRPr/>
            </a:pPr>
            <a:r>
              <a:rPr lang="en-US" dirty="0" smtClean="0"/>
              <a:t>2.</a:t>
            </a:r>
          </a:p>
          <a:p>
            <a:pPr>
              <a:defRPr/>
            </a:pPr>
            <a:r>
              <a:rPr lang="en-US" dirty="0" smtClean="0"/>
              <a:t>Students are targets because they have less financial experience and are eager to get a good deal</a:t>
            </a:r>
          </a:p>
          <a:p>
            <a:pPr>
              <a:defRPr/>
            </a:pPr>
            <a:endParaRPr lang="en-US" dirty="0" smtClean="0"/>
          </a:p>
          <a:p>
            <a:pPr eaLnBrk="1" hangingPunct="1">
              <a:defRPr/>
            </a:pP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r>
              <a:rPr lang="en-US" smtClean="0"/>
              <a:t>1.</a:t>
            </a:r>
          </a:p>
          <a:p>
            <a:r>
              <a:rPr lang="en-US" b="1" smtClean="0"/>
              <a:t>Possible answer</a:t>
            </a:r>
            <a:r>
              <a:rPr lang="en-US" smtClean="0"/>
              <a:t>s:</a:t>
            </a:r>
          </a:p>
          <a:p>
            <a:r>
              <a:rPr lang="en-US" smtClean="0"/>
              <a:t>Fake check scams, job opportunity scams, personal information ploys, scholarship scams, spring break scams</a:t>
            </a:r>
          </a:p>
          <a:p>
            <a:r>
              <a:rPr lang="en-US" smtClean="0"/>
              <a:t> </a:t>
            </a:r>
          </a:p>
          <a:p>
            <a:r>
              <a:rPr lang="en-US" smtClean="0"/>
              <a:t>2. </a:t>
            </a:r>
          </a:p>
          <a:p>
            <a:r>
              <a:rPr lang="en-US" b="1" smtClean="0"/>
              <a:t>False</a:t>
            </a:r>
            <a:r>
              <a:rPr lang="en-US" smtClean="0"/>
              <a:t>: You should never pay for a job opportunity. This is a scam.</a:t>
            </a:r>
          </a:p>
          <a:p>
            <a:endParaRPr lang="en-US" smtClean="0"/>
          </a:p>
        </p:txBody>
      </p:sp>
      <p:sp>
        <p:nvSpPr>
          <p:cNvPr id="4" name="Slide Number Placeholder 3"/>
          <p:cNvSpPr>
            <a:spLocks noGrp="1"/>
          </p:cNvSpPr>
          <p:nvPr>
            <p:ph type="sldNum" sz="quarter" idx="5"/>
          </p:nvPr>
        </p:nvSpPr>
        <p:spPr/>
        <p:txBody>
          <a:bodyPr/>
          <a:lstStyle/>
          <a:p>
            <a:pPr>
              <a:defRPr/>
            </a:pPr>
            <a:fld id="{A2799296-69AC-4EF7-BB34-0C095B913DF3}" type="slidenum">
              <a:rPr lang="en-US" smtClean="0"/>
              <a:pPr>
                <a:defRPr/>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r>
              <a:rPr lang="en-US" smtClean="0"/>
              <a:t>3. </a:t>
            </a:r>
          </a:p>
          <a:p>
            <a:r>
              <a:rPr lang="en-US" b="1" smtClean="0"/>
              <a:t>False</a:t>
            </a:r>
            <a:r>
              <a:rPr lang="en-US" smtClean="0"/>
              <a:t>: Most scholarship information is available for free. Be skeptical of any scholarship that you must pay to enter; advance fees signal fraud.</a:t>
            </a:r>
          </a:p>
          <a:p>
            <a:r>
              <a:rPr lang="en-US" smtClean="0"/>
              <a:t> </a:t>
            </a:r>
          </a:p>
          <a:p>
            <a:r>
              <a:rPr lang="en-US" smtClean="0"/>
              <a:t>4.</a:t>
            </a:r>
          </a:p>
          <a:p>
            <a:r>
              <a:rPr lang="en-US" b="1" smtClean="0"/>
              <a:t>D - Both b and c:</a:t>
            </a:r>
            <a:r>
              <a:rPr lang="en-US" smtClean="0"/>
              <a:t> A legitimate company won’t pressure students to pay for an offer by saying they will miss out on other opportunities if they don’t pay quickly. In addition, “special” offers often come with many other conditions, restrictions, and hidden costs. However, not all travel companies try to take advantage of students, and it is not illegal for them to tell students about travel opportunities.</a:t>
            </a:r>
          </a:p>
          <a:p>
            <a:endParaRPr lang="en-US" smtClean="0"/>
          </a:p>
        </p:txBody>
      </p:sp>
      <p:sp>
        <p:nvSpPr>
          <p:cNvPr id="4" name="Slide Number Placeholder 3"/>
          <p:cNvSpPr>
            <a:spLocks noGrp="1"/>
          </p:cNvSpPr>
          <p:nvPr>
            <p:ph type="sldNum" sz="quarter" idx="5"/>
          </p:nvPr>
        </p:nvSpPr>
        <p:spPr/>
        <p:txBody>
          <a:bodyPr/>
          <a:lstStyle/>
          <a:p>
            <a:pPr>
              <a:defRPr/>
            </a:pPr>
            <a:fld id="{BC7D2469-FE49-4F07-AB21-05CA74A94265}"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5B0FB207-8A1E-4A8B-A95F-292004AFD0BF}"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r>
              <a:rPr lang="en-US" smtClean="0"/>
              <a:t>Scott received a realistic-looking check for $595 in the mail along with a note asking him to deposit it in his account, and wire $500 to the sender, who was a stranger to Scott. Scott got excited that he got to keep the $95 for this service, and went ahead and wired money from his account.  The bank gave Scott access to the full amount the next day, so he figured he could spend his $95 and wrote a check for some pizzas and new clothes.</a:t>
            </a:r>
          </a:p>
          <a:p>
            <a:endParaRPr lang="en-US" smtClean="0"/>
          </a:p>
          <a:p>
            <a:r>
              <a:rPr lang="en-US" smtClean="0"/>
              <a:t>However, Scott found out several days later that the check was fraudulent and the bank took the whole $595 out of his account. Now, Scott has lost the $500 he wired to the scammer. And since he spent the extra $95, he was charged a fee from his bank for having insufficient funds in his account. Scott was scammed!</a:t>
            </a:r>
          </a:p>
          <a:p>
            <a:endParaRPr lang="en-US" smtClean="0"/>
          </a:p>
          <a:p>
            <a:r>
              <a:rPr lang="en-US" smtClean="0"/>
              <a:t>This fake check scam can also occur with phony job opportunities.</a:t>
            </a:r>
          </a:p>
          <a:p>
            <a:endParaRPr lang="en-US" smtClean="0"/>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C6372CA6-78A1-4437-8C21-80BA06D818E2}"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r>
              <a:rPr lang="en-US" smtClean="0"/>
              <a:t>Example- Carly is paid to stuff envelopes to sell a product.  She must pay the company $500 to buy stamps, envelopes, and a list of people to send the envelopes to, but she is promised $100 for each person who then buys the product Carly is promoting.  However, there is no real product, and once Carly sends her $500 to buy the supplies, she is out that money. </a:t>
            </a:r>
          </a:p>
        </p:txBody>
      </p:sp>
      <p:sp>
        <p:nvSpPr>
          <p:cNvPr id="4" name="Slide Number Placeholder 3"/>
          <p:cNvSpPr>
            <a:spLocks noGrp="1"/>
          </p:cNvSpPr>
          <p:nvPr>
            <p:ph type="sldNum" sz="quarter" idx="5"/>
          </p:nvPr>
        </p:nvSpPr>
        <p:spPr/>
        <p:txBody>
          <a:bodyPr/>
          <a:lstStyle/>
          <a:p>
            <a:pPr>
              <a:defRPr/>
            </a:pPr>
            <a:fld id="{24B428DE-3B9C-4D21-ACD2-C2305CEF2EC4}"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dirty="0" smtClean="0"/>
              <a:t>The length of the video is 2 minutes, 55 seconds.</a:t>
            </a:r>
          </a:p>
          <a:p>
            <a:pPr marL="0" lvl="1"/>
            <a:r>
              <a:rPr lang="en-US" dirty="0" smtClean="0"/>
              <a:t>Source: http://www.youtube.com/watch?v=A-4N9z21U7o</a:t>
            </a:r>
          </a:p>
          <a:p>
            <a:pPr marL="0" lvl="1"/>
            <a:r>
              <a:rPr lang="en-US" dirty="0" smtClean="0"/>
              <a:t> </a:t>
            </a:r>
          </a:p>
        </p:txBody>
      </p:sp>
      <p:sp>
        <p:nvSpPr>
          <p:cNvPr id="4" name="Slide Number Placeholder 3"/>
          <p:cNvSpPr>
            <a:spLocks noGrp="1"/>
          </p:cNvSpPr>
          <p:nvPr>
            <p:ph type="sldNum" sz="quarter" idx="5"/>
          </p:nvPr>
        </p:nvSpPr>
        <p:spPr/>
        <p:txBody>
          <a:bodyPr/>
          <a:lstStyle/>
          <a:p>
            <a:pPr>
              <a:defRPr/>
            </a:pPr>
            <a:fld id="{6AA4110A-7358-493A-A20B-4341A31B1800}"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r>
              <a:rPr lang="en-US" smtClean="0"/>
              <a:t>Scholarship scams ask for advance fees, down payments, or money orders in exchange for helping student get college scholarships.</a:t>
            </a:r>
          </a:p>
          <a:p>
            <a:endParaRPr lang="en-US" smtClean="0"/>
          </a:p>
        </p:txBody>
      </p:sp>
      <p:sp>
        <p:nvSpPr>
          <p:cNvPr id="4" name="Slide Number Placeholder 3"/>
          <p:cNvSpPr>
            <a:spLocks noGrp="1"/>
          </p:cNvSpPr>
          <p:nvPr>
            <p:ph type="sldNum" sz="quarter" idx="5"/>
          </p:nvPr>
        </p:nvSpPr>
        <p:spPr/>
        <p:txBody>
          <a:bodyPr/>
          <a:lstStyle/>
          <a:p>
            <a:pPr>
              <a:defRPr/>
            </a:pPr>
            <a:fld id="{996FEB67-2A48-4F0C-8424-03114EB487C1}" type="slidenum">
              <a:rPr lang="en-US" smtClean="0"/>
              <a:pPr>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B04DE495-6807-4DF0-BEB7-E21BCCC4C1F7}" type="slidenum">
              <a:rPr lang="en-US" smtClean="0"/>
              <a:pPr>
                <a:defRPr/>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r>
              <a:rPr lang="en-US" dirty="0" smtClean="0"/>
              <a:t>The video is from the Ohio Attorney General’s Office 2012 Take Action Video Contest. This 3</a:t>
            </a:r>
            <a:r>
              <a:rPr lang="en-US" baseline="30000" dirty="0" smtClean="0"/>
              <a:t>rd</a:t>
            </a:r>
            <a:r>
              <a:rPr lang="en-US" dirty="0" smtClean="0"/>
              <a:t> place video was submitted by Chance Davis and David Michael from Dublin Coffman High School. The length of this video is one minute.</a:t>
            </a:r>
          </a:p>
          <a:p>
            <a:pPr marL="0" lvl="1"/>
            <a:r>
              <a:rPr lang="en-US" dirty="0" smtClean="0"/>
              <a:t>Source: http://www.youtube.com/watch?v=Dpx9Jfe59I4</a:t>
            </a:r>
          </a:p>
          <a:p>
            <a:pPr marL="0" lvl="1"/>
            <a:endParaRPr lang="en-US" dirty="0" smtClean="0"/>
          </a:p>
        </p:txBody>
      </p:sp>
      <p:sp>
        <p:nvSpPr>
          <p:cNvPr id="4" name="Slide Number Placeholder 3"/>
          <p:cNvSpPr>
            <a:spLocks noGrp="1"/>
          </p:cNvSpPr>
          <p:nvPr>
            <p:ph type="sldNum" sz="quarter" idx="5"/>
          </p:nvPr>
        </p:nvSpPr>
        <p:spPr/>
        <p:txBody>
          <a:bodyPr/>
          <a:lstStyle/>
          <a:p>
            <a:pPr>
              <a:defRPr/>
            </a:pPr>
            <a:fld id="{AF790F23-1D71-47B6-A54D-3FD3F7C876A9}" type="slidenum">
              <a:rPr lang="en-US" smtClean="0"/>
              <a:pPr>
                <a:defRPr/>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8398AAEA-E914-48D0-B032-882D8F48DD8C}" type="slidenum">
              <a:rPr lang="en-US" smtClean="0"/>
              <a:pPr>
                <a:defRPr/>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5E1900-F468-4ACC-AC1C-2E1580737DD6}"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421944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5E1900-F468-4ACC-AC1C-2E1580737DD6}"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3764847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5E1900-F468-4ACC-AC1C-2E1580737DD6}"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2916817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5E1900-F468-4ACC-AC1C-2E1580737DD6}"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1993561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5E1900-F468-4ACC-AC1C-2E1580737DD6}"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340812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5E1900-F468-4ACC-AC1C-2E1580737DD6}"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165572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5E1900-F468-4ACC-AC1C-2E1580737DD6}" type="datetimeFigureOut">
              <a:rPr lang="en-US" smtClean="0"/>
              <a:t>12/16/2013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764980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5E1900-F468-4ACC-AC1C-2E1580737DD6}" type="datetimeFigureOut">
              <a:rPr lang="en-US" smtClean="0"/>
              <a:t>12/16/2013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369477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E1900-F468-4ACC-AC1C-2E1580737DD6}" type="datetimeFigureOut">
              <a:rPr lang="en-US" smtClean="0"/>
              <a:t>12/16/2013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365226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5E1900-F468-4ACC-AC1C-2E1580737DD6}"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89758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5E1900-F468-4ACC-AC1C-2E1580737DD6}"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EA24F0-78C4-4D7A-835B-3A540C05308E}" type="slidenum">
              <a:rPr lang="en-US" smtClean="0"/>
              <a:t>‹#›</a:t>
            </a:fld>
            <a:endParaRPr lang="en-US"/>
          </a:p>
        </p:txBody>
      </p:sp>
    </p:spTree>
    <p:extLst>
      <p:ext uri="{BB962C8B-B14F-4D97-AF65-F5344CB8AC3E}">
        <p14:creationId xmlns:p14="http://schemas.microsoft.com/office/powerpoint/2010/main" val="4026245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5E1900-F468-4ACC-AC1C-2E1580737DD6}" type="datetimeFigureOut">
              <a:rPr lang="en-US" smtClean="0"/>
              <a:t>12/16/2013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EA24F0-78C4-4D7A-835B-3A540C05308E}" type="slidenum">
              <a:rPr lang="en-US" smtClean="0"/>
              <a:t>‹#›</a:t>
            </a:fld>
            <a:endParaRPr lang="en-US"/>
          </a:p>
        </p:txBody>
      </p:sp>
    </p:spTree>
    <p:extLst>
      <p:ext uri="{BB962C8B-B14F-4D97-AF65-F5344CB8AC3E}">
        <p14:creationId xmlns:p14="http://schemas.microsoft.com/office/powerpoint/2010/main" val="3034766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Dpx9Jfe59I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A-4N9z21U7o"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hangingPunct="1">
              <a:defRPr/>
            </a:pPr>
            <a:r>
              <a:rPr lang="en-US" sz="8000" dirty="0" smtClean="0">
                <a:latin typeface="+mn-lt"/>
              </a:rPr>
              <a:t>Carly and Scott are targets</a:t>
            </a:r>
            <a:r>
              <a:rPr lang="en-US" sz="4000" dirty="0" smtClean="0">
                <a:solidFill>
                  <a:schemeClr val="tx1"/>
                </a:solidFill>
                <a:latin typeface="+mn-lt"/>
              </a:rPr>
              <a:t/>
            </a:r>
            <a:br>
              <a:rPr lang="en-US" sz="4000" dirty="0" smtClean="0">
                <a:solidFill>
                  <a:schemeClr val="tx1"/>
                </a:solidFill>
                <a:latin typeface="+mn-lt"/>
              </a:rPr>
            </a:br>
            <a:endParaRPr lang="en-US" sz="3200" dirty="0" smtClean="0">
              <a:solidFill>
                <a:srgbClr val="005CBD"/>
              </a:solidFill>
              <a:latin typeface="+mn-lt"/>
            </a:endParaRPr>
          </a:p>
        </p:txBody>
      </p:sp>
      <p:sp>
        <p:nvSpPr>
          <p:cNvPr id="2051" name="Subtitle 1"/>
          <p:cNvSpPr>
            <a:spLocks noGrp="1"/>
          </p:cNvSpPr>
          <p:nvPr>
            <p:ph type="subTitle" idx="1"/>
          </p:nvPr>
        </p:nvSpPr>
        <p:spPr>
          <a:xfrm>
            <a:off x="990600" y="4114800"/>
            <a:ext cx="7086600" cy="1752600"/>
          </a:xfrm>
        </p:spPr>
        <p:txBody>
          <a:bodyPr/>
          <a:lstStyle/>
          <a:p>
            <a:r>
              <a:rPr lang="en-US" dirty="0" smtClean="0">
                <a:solidFill>
                  <a:schemeClr val="tx1"/>
                </a:solidFill>
              </a:rPr>
              <a:t>Lesson 6: Scams Targeting Students</a:t>
            </a:r>
          </a:p>
        </p:txBody>
      </p:sp>
    </p:spTree>
    <p:extLst>
      <p:ext uri="{BB962C8B-B14F-4D97-AF65-F5344CB8AC3E}">
        <p14:creationId xmlns:p14="http://schemas.microsoft.com/office/powerpoint/2010/main" val="19167842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1471613"/>
            <a:ext cx="8229600" cy="4525962"/>
          </a:xfrm>
        </p:spPr>
        <p:txBody>
          <a:bodyPr/>
          <a:lstStyle/>
          <a:p>
            <a:pPr marL="457200" lvl="1" indent="-457200">
              <a:buFont typeface="Arial" charset="0"/>
              <a:buChar char="•"/>
            </a:pPr>
            <a:r>
              <a:rPr lang="en-US" sz="3200" smtClean="0"/>
              <a:t>Scott was also cautious when he attended a scholarship seminar that ended with a sales pitch</a:t>
            </a:r>
          </a:p>
        </p:txBody>
      </p:sp>
      <p:pic>
        <p:nvPicPr>
          <p:cNvPr id="4098" name="Picture 2" descr="C:\Users\Rlippe\AppData\Local\Microsoft\Windows\Temporary Internet Files\Content.IE5\9QMZ51S2\MP90039946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04304">
            <a:off x="6166894" y="3098976"/>
            <a:ext cx="1957920" cy="24479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5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2743200"/>
          </a:xfrm>
        </p:spPr>
        <p:txBody>
          <a:bodyPr>
            <a:normAutofit fontScale="90000"/>
          </a:bodyPr>
          <a:lstStyle/>
          <a:p>
            <a:pPr lvl="1">
              <a:defRPr/>
            </a:pPr>
            <a:r>
              <a:rPr lang="en-US" sz="3800" dirty="0" smtClean="0">
                <a:solidFill>
                  <a:schemeClr val="tx1"/>
                </a:solidFill>
                <a:latin typeface="+mn-lt"/>
              </a:rPr>
              <a:t>Video: From </a:t>
            </a:r>
            <a:r>
              <a:rPr lang="en-US" sz="3800" dirty="0">
                <a:solidFill>
                  <a:schemeClr val="tx1"/>
                </a:solidFill>
                <a:latin typeface="+mn-lt"/>
              </a:rPr>
              <a:t>the Ohio Attorney General’s </a:t>
            </a:r>
            <a:r>
              <a:rPr lang="en-US" sz="3800" dirty="0" smtClean="0">
                <a:solidFill>
                  <a:schemeClr val="tx1"/>
                </a:solidFill>
                <a:latin typeface="+mn-lt"/>
              </a:rPr>
              <a:t>Office’s </a:t>
            </a:r>
            <a:r>
              <a:rPr lang="en-US" sz="3800" dirty="0">
                <a:solidFill>
                  <a:schemeClr val="tx1"/>
                </a:solidFill>
                <a:latin typeface="+mn-lt"/>
              </a:rPr>
              <a:t>2012 Take Action Video </a:t>
            </a:r>
            <a:r>
              <a:rPr lang="en-US" sz="3800" dirty="0" smtClean="0">
                <a:solidFill>
                  <a:schemeClr val="tx1"/>
                </a:solidFill>
                <a:latin typeface="+mn-lt"/>
              </a:rPr>
              <a:t>Contest, 3</a:t>
            </a:r>
            <a:r>
              <a:rPr lang="en-US" sz="3800" baseline="30000" dirty="0" smtClean="0">
                <a:solidFill>
                  <a:schemeClr val="tx1"/>
                </a:solidFill>
                <a:latin typeface="+mn-lt"/>
              </a:rPr>
              <a:t>rd</a:t>
            </a:r>
            <a:r>
              <a:rPr lang="en-US" sz="3800" dirty="0" smtClean="0">
                <a:solidFill>
                  <a:schemeClr val="tx1"/>
                </a:solidFill>
                <a:latin typeface="+mn-lt"/>
              </a:rPr>
              <a:t> place</a:t>
            </a:r>
            <a:r>
              <a:rPr lang="en-US" sz="3800" dirty="0" smtClean="0">
                <a:solidFill>
                  <a:srgbClr val="0070C0"/>
                </a:solidFill>
                <a:latin typeface="+mn-lt"/>
              </a:rPr>
              <a:t/>
            </a:r>
            <a:br>
              <a:rPr lang="en-US" sz="3800" dirty="0" smtClean="0">
                <a:solidFill>
                  <a:srgbClr val="0070C0"/>
                </a:solidFill>
                <a:latin typeface="+mn-lt"/>
              </a:rPr>
            </a:br>
            <a:r>
              <a:rPr lang="en-US" sz="3800" dirty="0">
                <a:solidFill>
                  <a:srgbClr val="0070C0"/>
                </a:solidFill>
                <a:latin typeface="+mn-lt"/>
                <a:hlinkClick r:id="rId3"/>
              </a:rPr>
              <a:t>http://</a:t>
            </a:r>
            <a:r>
              <a:rPr lang="en-US" sz="3800" dirty="0" smtClean="0">
                <a:solidFill>
                  <a:srgbClr val="0070C0"/>
                </a:solidFill>
                <a:latin typeface="+mn-lt"/>
                <a:hlinkClick r:id="rId3"/>
              </a:rPr>
              <a:t>www.youtube.com/watch?v=Dpx9Jfe59I4</a:t>
            </a:r>
            <a:r>
              <a:rPr lang="en-US" sz="3800" dirty="0" smtClean="0">
                <a:solidFill>
                  <a:srgbClr val="0070C0"/>
                </a:solidFill>
                <a:latin typeface="+mn-lt"/>
              </a:rPr>
              <a:t/>
            </a:r>
            <a:br>
              <a:rPr lang="en-US" sz="3800" dirty="0" smtClean="0">
                <a:solidFill>
                  <a:srgbClr val="0070C0"/>
                </a:solidFill>
                <a:latin typeface="+mn-lt"/>
              </a:rPr>
            </a:br>
            <a:r>
              <a:rPr lang="en-US" dirty="0"/>
              <a:t/>
            </a:r>
            <a:br>
              <a:rPr lang="en-US" dirty="0"/>
            </a:br>
            <a:r>
              <a:rPr lang="en-US" dirty="0">
                <a:latin typeface="+mn-lt"/>
              </a:rPr>
              <a:t/>
            </a:r>
            <a:br>
              <a:rPr lang="en-US" dirty="0">
                <a:latin typeface="+mn-lt"/>
              </a:rPr>
            </a:br>
            <a:endParaRPr lang="en-US" dirty="0">
              <a:latin typeface="+mn-lt"/>
            </a:endParaRPr>
          </a:p>
        </p:txBody>
      </p:sp>
    </p:spTree>
    <p:extLst>
      <p:ext uri="{BB962C8B-B14F-4D97-AF65-F5344CB8AC3E}">
        <p14:creationId xmlns:p14="http://schemas.microsoft.com/office/powerpoint/2010/main" val="3350530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4038600" y="1219200"/>
            <a:ext cx="4876800" cy="3124200"/>
          </a:xfrm>
        </p:spPr>
        <p:txBody>
          <a:bodyPr>
            <a:normAutofit fontScale="92500"/>
          </a:bodyPr>
          <a:lstStyle/>
          <a:p>
            <a:pPr lvl="1">
              <a:defRPr/>
            </a:pPr>
            <a:endParaRPr lang="en-US" dirty="0" smtClean="0"/>
          </a:p>
          <a:p>
            <a:pPr lvl="1">
              <a:defRPr/>
            </a:pPr>
            <a:r>
              <a:rPr lang="en-US" dirty="0" smtClean="0"/>
              <a:t>Scammers promise “free” trips, “bargain” airfares, etc.</a:t>
            </a:r>
          </a:p>
          <a:p>
            <a:pPr lvl="1">
              <a:defRPr/>
            </a:pPr>
            <a:r>
              <a:rPr lang="en-US" dirty="0" smtClean="0"/>
              <a:t>Often come with other conditions, restrictions, hidden costs, and obligations</a:t>
            </a:r>
          </a:p>
          <a:p>
            <a:pPr marL="457200" lvl="1" indent="0">
              <a:buFontTx/>
              <a:buNone/>
              <a:defRPr/>
            </a:pPr>
            <a:endParaRPr lang="en-US" dirty="0" smtClean="0"/>
          </a:p>
        </p:txBody>
      </p:sp>
      <p:pic>
        <p:nvPicPr>
          <p:cNvPr id="11267" name="Picture 3" descr="C:\Users\REstep\AppData\Local\Microsoft\Windows\Temporary Internet Files\Content.IE5\FI602B2A\MC900440456[1].wmf"/>
          <p:cNvPicPr>
            <a:picLocks noChangeAspect="1" noChangeArrowheads="1"/>
          </p:cNvPicPr>
          <p:nvPr/>
        </p:nvPicPr>
        <p:blipFill>
          <a:blip r:embed="rId2">
            <a:lum contrast="20000"/>
          </a:blip>
          <a:srcRect/>
          <a:stretch>
            <a:fillRect/>
          </a:stretch>
        </p:blipFill>
        <p:spPr bwMode="auto">
          <a:xfrm rot="20718778">
            <a:off x="536575" y="1639888"/>
            <a:ext cx="3771900" cy="35163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1268" name="Title 1"/>
          <p:cNvSpPr>
            <a:spLocks noGrp="1"/>
          </p:cNvSpPr>
          <p:nvPr>
            <p:ph type="title"/>
          </p:nvPr>
        </p:nvSpPr>
        <p:spPr>
          <a:xfrm>
            <a:off x="144463" y="249238"/>
            <a:ext cx="8770937" cy="1143000"/>
          </a:xfrm>
        </p:spPr>
        <p:txBody>
          <a:bodyPr>
            <a:normAutofit fontScale="90000"/>
          </a:bodyPr>
          <a:lstStyle/>
          <a:p>
            <a:pPr algn="ctr">
              <a:defRPr/>
            </a:pPr>
            <a:r>
              <a:rPr lang="en-US" dirty="0" smtClean="0">
                <a:latin typeface="+mn-lt"/>
              </a:rPr>
              <a:t>Carly is cautious to avoid spring break scams</a:t>
            </a:r>
          </a:p>
        </p:txBody>
      </p:sp>
    </p:spTree>
    <p:extLst>
      <p:ext uri="{BB962C8B-B14F-4D97-AF65-F5344CB8AC3E}">
        <p14:creationId xmlns:p14="http://schemas.microsoft.com/office/powerpoint/2010/main" val="3600890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p:nvPr>
        </p:nvSpPr>
        <p:spPr/>
        <p:txBody>
          <a:bodyPr/>
          <a:lstStyle/>
          <a:p>
            <a:pPr>
              <a:defRPr/>
            </a:pPr>
            <a:r>
              <a:rPr lang="en-US" dirty="0" smtClean="0">
                <a:latin typeface="+mn-lt"/>
              </a:rPr>
              <a:t>Top Signs of a Scam</a:t>
            </a:r>
          </a:p>
        </p:txBody>
      </p:sp>
      <p:sp>
        <p:nvSpPr>
          <p:cNvPr id="14339" name="Content Placeholder 2"/>
          <p:cNvSpPr>
            <a:spLocks noGrp="1"/>
          </p:cNvSpPr>
          <p:nvPr>
            <p:ph idx="1"/>
          </p:nvPr>
        </p:nvSpPr>
        <p:spPr>
          <a:xfrm>
            <a:off x="457200" y="1600200"/>
            <a:ext cx="8229600" cy="3657600"/>
          </a:xfrm>
          <a:ln w="38100">
            <a:solidFill>
              <a:srgbClr val="A50021"/>
            </a:solidFill>
            <a:miter lim="800000"/>
            <a:headEnd/>
            <a:tailEnd/>
          </a:ln>
        </p:spPr>
        <p:txBody>
          <a:bodyPr/>
          <a:lstStyle/>
          <a:p>
            <a:r>
              <a:rPr lang="en-US" smtClean="0"/>
              <a:t>Someone you don’t know requests personal info.</a:t>
            </a:r>
          </a:p>
          <a:p>
            <a:r>
              <a:rPr lang="en-US" smtClean="0"/>
              <a:t>You win a “contest” that you never entered.</a:t>
            </a:r>
          </a:p>
          <a:p>
            <a:r>
              <a:rPr lang="en-US" smtClean="0"/>
              <a:t>You’re pressured to “act now!”</a:t>
            </a:r>
          </a:p>
          <a:p>
            <a:r>
              <a:rPr lang="en-US" smtClean="0"/>
              <a:t>You must pay to receive a “prize”</a:t>
            </a:r>
          </a:p>
          <a:p>
            <a:r>
              <a:rPr lang="en-US" smtClean="0"/>
              <a:t>Someone requests a large down payment.</a:t>
            </a:r>
          </a:p>
        </p:txBody>
      </p:sp>
    </p:spTree>
    <p:extLst>
      <p:ext uri="{BB962C8B-B14F-4D97-AF65-F5344CB8AC3E}">
        <p14:creationId xmlns:p14="http://schemas.microsoft.com/office/powerpoint/2010/main" val="31390007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p:txBody>
          <a:bodyPr/>
          <a:lstStyle/>
          <a:p>
            <a:pPr>
              <a:defRPr/>
            </a:pPr>
            <a:r>
              <a:rPr lang="en-US" dirty="0" smtClean="0">
                <a:latin typeface="+mn-lt"/>
              </a:rPr>
              <a:t>Top Signs of a Scam</a:t>
            </a:r>
          </a:p>
        </p:txBody>
      </p:sp>
      <p:sp>
        <p:nvSpPr>
          <p:cNvPr id="15363" name="Content Placeholder 2"/>
          <p:cNvSpPr>
            <a:spLocks noGrp="1"/>
          </p:cNvSpPr>
          <p:nvPr>
            <p:ph idx="1"/>
          </p:nvPr>
        </p:nvSpPr>
        <p:spPr>
          <a:xfrm>
            <a:off x="457200" y="1600200"/>
            <a:ext cx="8229600" cy="3657600"/>
          </a:xfrm>
          <a:ln w="38100">
            <a:solidFill>
              <a:srgbClr val="A50021"/>
            </a:solidFill>
            <a:miter lim="800000"/>
            <a:headEnd/>
            <a:tailEnd/>
          </a:ln>
        </p:spPr>
        <p:txBody>
          <a:bodyPr/>
          <a:lstStyle/>
          <a:p>
            <a:r>
              <a:rPr lang="en-US" smtClean="0"/>
              <a:t>You’re asked to send money via wire transfer or prepaid card.</a:t>
            </a:r>
          </a:p>
          <a:p>
            <a:r>
              <a:rPr lang="en-US" smtClean="0"/>
              <a:t>You are overpaid for an item you sell online.</a:t>
            </a:r>
          </a:p>
          <a:p>
            <a:r>
              <a:rPr lang="en-US" smtClean="0"/>
              <a:t>The company refuses to provide written info.</a:t>
            </a:r>
          </a:p>
          <a:p>
            <a:r>
              <a:rPr lang="en-US" smtClean="0"/>
              <a:t>The company has no physical address.</a:t>
            </a:r>
          </a:p>
          <a:p>
            <a:r>
              <a:rPr lang="en-US" smtClean="0"/>
              <a:t>The company insists you pay in cash.</a:t>
            </a:r>
          </a:p>
        </p:txBody>
      </p:sp>
    </p:spTree>
    <p:extLst>
      <p:ext uri="{BB962C8B-B14F-4D97-AF65-F5344CB8AC3E}">
        <p14:creationId xmlns:p14="http://schemas.microsoft.com/office/powerpoint/2010/main" val="3994869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5"/>
          <p:cNvSpPr>
            <a:spLocks noGrp="1" noChangeArrowheads="1"/>
          </p:cNvSpPr>
          <p:nvPr>
            <p:ph type="title"/>
          </p:nvPr>
        </p:nvSpPr>
        <p:spPr/>
        <p:txBody>
          <a:bodyPr/>
          <a:lstStyle/>
          <a:p>
            <a:pPr eaLnBrk="1" hangingPunct="1">
              <a:defRPr/>
            </a:pPr>
            <a:r>
              <a:rPr lang="en-US" dirty="0" smtClean="0">
                <a:latin typeface="+mn-lt"/>
              </a:rPr>
              <a:t>Review Questions</a:t>
            </a:r>
          </a:p>
        </p:txBody>
      </p:sp>
      <p:sp>
        <p:nvSpPr>
          <p:cNvPr id="11267" name="Rectangle 6"/>
          <p:cNvSpPr>
            <a:spLocks noGrp="1" noChangeArrowheads="1"/>
          </p:cNvSpPr>
          <p:nvPr>
            <p:ph idx="1"/>
          </p:nvPr>
        </p:nvSpPr>
        <p:spPr>
          <a:xfrm>
            <a:off x="457200" y="1600200"/>
            <a:ext cx="7924800" cy="4525963"/>
          </a:xfrm>
        </p:spPr>
        <p:txBody>
          <a:bodyPr/>
          <a:lstStyle/>
          <a:p>
            <a:pPr eaLnBrk="1" hangingPunct="1">
              <a:defRPr/>
            </a:pPr>
            <a:r>
              <a:rPr lang="en-US" dirty="0" smtClean="0"/>
              <a:t>What are some signs of a scam?</a:t>
            </a:r>
          </a:p>
          <a:p>
            <a:pPr marL="0" indent="0" eaLnBrk="1" hangingPunct="1">
              <a:buFontTx/>
              <a:buNone/>
              <a:defRPr/>
            </a:pPr>
            <a:endParaRPr lang="en-US" dirty="0" smtClean="0"/>
          </a:p>
          <a:p>
            <a:pPr eaLnBrk="1" hangingPunct="1">
              <a:defRPr/>
            </a:pPr>
            <a:r>
              <a:rPr lang="en-US" dirty="0" smtClean="0"/>
              <a:t>Why are students targeted by scammers?</a:t>
            </a:r>
          </a:p>
        </p:txBody>
      </p:sp>
    </p:spTree>
    <p:extLst>
      <p:ext uri="{BB962C8B-B14F-4D97-AF65-F5344CB8AC3E}">
        <p14:creationId xmlns:p14="http://schemas.microsoft.com/office/powerpoint/2010/main" val="4265497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smtClean="0">
                <a:latin typeface="+mn-lt"/>
              </a:rPr>
              <a:t>A Short Quiz!</a:t>
            </a:r>
            <a:endParaRPr lang="en-US" dirty="0">
              <a:latin typeface="+mn-lt"/>
            </a:endParaRPr>
          </a:p>
        </p:txBody>
      </p:sp>
      <p:sp>
        <p:nvSpPr>
          <p:cNvPr id="3" name="Content Placeholder 2"/>
          <p:cNvSpPr>
            <a:spLocks noGrp="1"/>
          </p:cNvSpPr>
          <p:nvPr>
            <p:ph idx="1"/>
          </p:nvPr>
        </p:nvSpPr>
        <p:spPr/>
        <p:txBody>
          <a:bodyPr/>
          <a:lstStyle/>
          <a:p>
            <a:pPr marL="0" indent="0">
              <a:buFontTx/>
              <a:buNone/>
              <a:defRPr/>
            </a:pPr>
            <a:r>
              <a:rPr lang="en-US" dirty="0" smtClean="0"/>
              <a:t>1. List </a:t>
            </a:r>
            <a:r>
              <a:rPr lang="en-US" dirty="0"/>
              <a:t>three types of scams that target students.</a:t>
            </a:r>
          </a:p>
          <a:p>
            <a:pPr>
              <a:defRPr/>
            </a:pPr>
            <a:endParaRPr lang="en-US" dirty="0"/>
          </a:p>
          <a:p>
            <a:pPr marL="0" indent="0">
              <a:buFontTx/>
              <a:buNone/>
              <a:defRPr/>
            </a:pPr>
            <a:r>
              <a:rPr lang="en-US" dirty="0" smtClean="0"/>
              <a:t>2. You </a:t>
            </a:r>
            <a:r>
              <a:rPr lang="en-US" dirty="0"/>
              <a:t>were offered a job as a secret shopper but first you have to pay $250 for a special training. This is a typical business practice and you should pay for the </a:t>
            </a:r>
            <a:r>
              <a:rPr lang="en-US" dirty="0" smtClean="0"/>
              <a:t>training. </a:t>
            </a:r>
            <a:r>
              <a:rPr lang="en-US" dirty="0"/>
              <a:t>True or False?</a:t>
            </a:r>
          </a:p>
          <a:p>
            <a:pPr>
              <a:defRPr/>
            </a:pPr>
            <a:endParaRPr lang="en-US" dirty="0"/>
          </a:p>
        </p:txBody>
      </p:sp>
    </p:spTree>
    <p:extLst>
      <p:ext uri="{BB962C8B-B14F-4D97-AF65-F5344CB8AC3E}">
        <p14:creationId xmlns:p14="http://schemas.microsoft.com/office/powerpoint/2010/main" val="312498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350"/>
            <a:ext cx="8229600" cy="1143000"/>
          </a:xfrm>
        </p:spPr>
        <p:txBody>
          <a:bodyPr/>
          <a:lstStyle/>
          <a:p>
            <a:pPr algn="ctr">
              <a:defRPr/>
            </a:pPr>
            <a:r>
              <a:rPr lang="en-US" dirty="0" smtClean="0">
                <a:latin typeface="+mn-lt"/>
              </a:rPr>
              <a:t>Quiz (cont.)</a:t>
            </a:r>
            <a:endParaRPr lang="en-US" dirty="0">
              <a:latin typeface="+mn-lt"/>
            </a:endParaRPr>
          </a:p>
        </p:txBody>
      </p:sp>
      <p:sp>
        <p:nvSpPr>
          <p:cNvPr id="3" name="Content Placeholder 2"/>
          <p:cNvSpPr>
            <a:spLocks noGrp="1"/>
          </p:cNvSpPr>
          <p:nvPr>
            <p:ph idx="1"/>
          </p:nvPr>
        </p:nvSpPr>
        <p:spPr>
          <a:xfrm>
            <a:off x="533400" y="990600"/>
            <a:ext cx="8229600" cy="5486400"/>
          </a:xfrm>
        </p:spPr>
        <p:txBody>
          <a:bodyPr>
            <a:normAutofit/>
          </a:bodyPr>
          <a:lstStyle/>
          <a:p>
            <a:pPr marL="0" indent="0">
              <a:buFontTx/>
              <a:buNone/>
              <a:defRPr/>
            </a:pPr>
            <a:r>
              <a:rPr lang="en-US" sz="2200" dirty="0" smtClean="0"/>
              <a:t>3. To </a:t>
            </a:r>
            <a:r>
              <a:rPr lang="en-US" sz="2200" dirty="0"/>
              <a:t>locate good college scholarships, sometimes you have to pay upfront fees: True or False?</a:t>
            </a:r>
          </a:p>
          <a:p>
            <a:pPr>
              <a:defRPr/>
            </a:pPr>
            <a:endParaRPr lang="en-US" sz="1400" dirty="0"/>
          </a:p>
          <a:p>
            <a:pPr marL="0" indent="0">
              <a:buFontTx/>
              <a:buNone/>
              <a:defRPr/>
            </a:pPr>
            <a:r>
              <a:rPr lang="en-US" sz="2200" dirty="0" smtClean="0"/>
              <a:t>4. A </a:t>
            </a:r>
            <a:r>
              <a:rPr lang="en-US" sz="2200" dirty="0"/>
              <a:t>representative for a cruise company tells you and your friends that you should buy tickets for a spring break cruise as soon as possible or else you’ll miss out on a bunch of special offers. What are some red flags in this scenario?</a:t>
            </a:r>
          </a:p>
          <a:p>
            <a:pPr marL="457200" lvl="1" indent="0">
              <a:buFontTx/>
              <a:buNone/>
              <a:defRPr/>
            </a:pPr>
            <a:r>
              <a:rPr lang="en-US" sz="2200" dirty="0"/>
              <a:t>a</a:t>
            </a:r>
            <a:r>
              <a:rPr lang="en-US" sz="2200" dirty="0" smtClean="0"/>
              <a:t> - Companies </a:t>
            </a:r>
            <a:r>
              <a:rPr lang="en-US" sz="2200" dirty="0"/>
              <a:t>are not allowed to tell students about travel </a:t>
            </a:r>
            <a:r>
              <a:rPr lang="en-US" sz="2200" dirty="0" smtClean="0"/>
              <a:t>opportunities.</a:t>
            </a:r>
          </a:p>
          <a:p>
            <a:pPr marL="457200" lvl="1" indent="0">
              <a:buFontTx/>
              <a:buNone/>
              <a:defRPr/>
            </a:pPr>
            <a:r>
              <a:rPr lang="en-US" sz="2200" dirty="0" smtClean="0"/>
              <a:t>b - The </a:t>
            </a:r>
            <a:r>
              <a:rPr lang="en-US" sz="2200" dirty="0"/>
              <a:t>representative should not be pressuring the students to buy </a:t>
            </a:r>
            <a:r>
              <a:rPr lang="en-US" sz="2200" dirty="0" smtClean="0"/>
              <a:t>now.</a:t>
            </a:r>
          </a:p>
          <a:p>
            <a:pPr marL="457200" lvl="1" indent="0">
              <a:buFontTx/>
              <a:buNone/>
              <a:defRPr/>
            </a:pPr>
            <a:r>
              <a:rPr lang="en-US" sz="2200" dirty="0"/>
              <a:t>c</a:t>
            </a:r>
            <a:r>
              <a:rPr lang="en-US" sz="2200" dirty="0" smtClean="0"/>
              <a:t> - The </a:t>
            </a:r>
            <a:r>
              <a:rPr lang="en-US" sz="2200" dirty="0"/>
              <a:t>representative may not be disclosing all of the information concerning the special </a:t>
            </a:r>
            <a:r>
              <a:rPr lang="en-US" sz="2200" dirty="0" smtClean="0"/>
              <a:t>offers.</a:t>
            </a:r>
          </a:p>
          <a:p>
            <a:pPr marL="457200" lvl="1" indent="0">
              <a:buFontTx/>
              <a:buNone/>
              <a:defRPr/>
            </a:pPr>
            <a:r>
              <a:rPr lang="en-US" sz="2200" dirty="0"/>
              <a:t>d</a:t>
            </a:r>
            <a:r>
              <a:rPr lang="en-US" sz="2200" dirty="0" smtClean="0"/>
              <a:t> - Both </a:t>
            </a:r>
            <a:r>
              <a:rPr lang="en-US" sz="2200" dirty="0"/>
              <a:t>b and c</a:t>
            </a:r>
          </a:p>
          <a:p>
            <a:pPr>
              <a:defRPr/>
            </a:pPr>
            <a:endParaRPr lang="en-US" dirty="0"/>
          </a:p>
        </p:txBody>
      </p:sp>
    </p:spTree>
    <p:extLst>
      <p:ext uri="{BB962C8B-B14F-4D97-AF65-F5344CB8AC3E}">
        <p14:creationId xmlns:p14="http://schemas.microsoft.com/office/powerpoint/2010/main" val="64764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defRPr/>
            </a:pPr>
            <a:r>
              <a:rPr lang="en-US" dirty="0" smtClean="0">
                <a:latin typeface="+mn-lt"/>
              </a:rPr>
              <a:t>Meet Scott and Carly</a:t>
            </a:r>
          </a:p>
        </p:txBody>
      </p:sp>
      <p:sp>
        <p:nvSpPr>
          <p:cNvPr id="3075" name="Content Placeholder 2"/>
          <p:cNvSpPr>
            <a:spLocks noGrp="1"/>
          </p:cNvSpPr>
          <p:nvPr>
            <p:ph idx="1"/>
          </p:nvPr>
        </p:nvSpPr>
        <p:spPr>
          <a:xfrm>
            <a:off x="533400" y="1371600"/>
            <a:ext cx="4343400" cy="4267200"/>
          </a:xfrm>
        </p:spPr>
        <p:txBody>
          <a:bodyPr/>
          <a:lstStyle/>
          <a:p>
            <a:pPr marL="0" indent="0">
              <a:buFontTx/>
              <a:buNone/>
            </a:pPr>
            <a:r>
              <a:rPr lang="en-US" smtClean="0"/>
              <a:t>Scott and Carly attend college. Because they are students, they are the likely targets of scams. </a:t>
            </a:r>
          </a:p>
        </p:txBody>
      </p:sp>
      <p:pic>
        <p:nvPicPr>
          <p:cNvPr id="3076" name="Picture 3" descr="C:\Users\Rlippe\AppData\Local\Microsoft\Windows\Temporary Internet Files\Content.IE5\R2A2AROM\MP90042656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447800"/>
            <a:ext cx="3429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0972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defRPr/>
            </a:pPr>
            <a:r>
              <a:rPr lang="en-US" dirty="0" smtClean="0">
                <a:latin typeface="+mn-lt"/>
              </a:rPr>
              <a:t>Why target students?</a:t>
            </a:r>
          </a:p>
        </p:txBody>
      </p:sp>
      <p:sp>
        <p:nvSpPr>
          <p:cNvPr id="3075" name="Content Placeholder 2"/>
          <p:cNvSpPr>
            <a:spLocks noGrp="1"/>
          </p:cNvSpPr>
          <p:nvPr>
            <p:ph idx="1"/>
          </p:nvPr>
        </p:nvSpPr>
        <p:spPr>
          <a:xfrm>
            <a:off x="457200" y="1600200"/>
            <a:ext cx="4648200" cy="4525963"/>
          </a:xfrm>
        </p:spPr>
        <p:txBody>
          <a:bodyPr/>
          <a:lstStyle/>
          <a:p>
            <a:r>
              <a:rPr lang="en-US" sz="4000" smtClean="0"/>
              <a:t>Less financial experience</a:t>
            </a:r>
          </a:p>
          <a:p>
            <a:r>
              <a:rPr lang="en-US" sz="4000" smtClean="0"/>
              <a:t>Eager to get a good deal</a:t>
            </a:r>
          </a:p>
        </p:txBody>
      </p:sp>
      <p:pic>
        <p:nvPicPr>
          <p:cNvPr id="4100" name="Picture 5" descr="C:\Users\Rlippe\AppData\Local\Microsoft\Windows\Temporary Internet Files\Content.IE5\HTRB7HN7\MP90034187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7188" y="1828800"/>
            <a:ext cx="300355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85045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0" y="2133600"/>
            <a:ext cx="4343400" cy="1143000"/>
          </a:xfrm>
        </p:spPr>
        <p:txBody>
          <a:bodyPr>
            <a:normAutofit fontScale="90000"/>
          </a:bodyPr>
          <a:lstStyle/>
          <a:p>
            <a:pPr>
              <a:defRPr/>
            </a:pPr>
            <a:r>
              <a:rPr lang="en-US" dirty="0" smtClean="0"/>
              <a:t/>
            </a:r>
            <a:br>
              <a:rPr lang="en-US" dirty="0" smtClean="0"/>
            </a:br>
            <a:r>
              <a:rPr lang="en-US" dirty="0" smtClean="0">
                <a:latin typeface="+mn-lt"/>
              </a:rPr>
              <a:t>Let’s explore some of the scams Scott and Carly experience while away at college.</a:t>
            </a:r>
          </a:p>
        </p:txBody>
      </p:sp>
      <p:pic>
        <p:nvPicPr>
          <p:cNvPr id="5123" name="Picture 4" descr="C:\Users\Rlippe\AppData\Local\Microsoft\Windows\Temporary Internet Files\Content.IE5\HTRB7HN7\MP900442245[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762000"/>
            <a:ext cx="3098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570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dirty="0" smtClean="0">
                <a:latin typeface="+mn-lt"/>
              </a:rPr>
              <a:t>Scott spots the fake check scam</a:t>
            </a:r>
          </a:p>
        </p:txBody>
      </p:sp>
      <p:sp>
        <p:nvSpPr>
          <p:cNvPr id="6147" name="Content Placeholder 2"/>
          <p:cNvSpPr>
            <a:spLocks noGrp="1"/>
          </p:cNvSpPr>
          <p:nvPr>
            <p:ph idx="1"/>
          </p:nvPr>
        </p:nvSpPr>
        <p:spPr>
          <a:xfrm>
            <a:off x="457200" y="1295400"/>
            <a:ext cx="5791200" cy="4525963"/>
          </a:xfrm>
        </p:spPr>
        <p:txBody>
          <a:bodyPr/>
          <a:lstStyle/>
          <a:p>
            <a:pPr lvl="1">
              <a:buFont typeface="Arial" charset="0"/>
              <a:buChar char="•"/>
            </a:pPr>
            <a:r>
              <a:rPr lang="en-US" dirty="0" smtClean="0"/>
              <a:t>Scammer sent Scott a realistic check that turned out to be fake</a:t>
            </a:r>
          </a:p>
          <a:p>
            <a:pPr lvl="1">
              <a:buFont typeface="Arial" charset="0"/>
              <a:buChar char="•"/>
            </a:pPr>
            <a:r>
              <a:rPr lang="en-US" dirty="0" smtClean="0"/>
              <a:t>Scott also found out to never wire transfer money to a stranger</a:t>
            </a:r>
          </a:p>
          <a:p>
            <a:pPr lvl="1">
              <a:buFont typeface="Arial" charset="0"/>
              <a:buChar char="•"/>
            </a:pPr>
            <a:r>
              <a:rPr lang="en-US" dirty="0" smtClean="0"/>
              <a:t>He learned to be leery of checks written for a high amount with the sender requesting money be sent back</a:t>
            </a:r>
          </a:p>
        </p:txBody>
      </p:sp>
      <p:pic>
        <p:nvPicPr>
          <p:cNvPr id="6148" name="Picture 5" descr="C:\Users\Rlippe\AppData\Local\Microsoft\Windows\Temporary Internet Files\Content.IE5\HQFSOH7D\MP90044866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2075" y="1447800"/>
            <a:ext cx="246697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0427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152400" y="1219200"/>
            <a:ext cx="7073900" cy="2971800"/>
          </a:xfrm>
        </p:spPr>
        <p:txBody>
          <a:bodyPr>
            <a:normAutofit lnSpcReduction="10000"/>
          </a:bodyPr>
          <a:lstStyle/>
          <a:p>
            <a:pPr lvl="1">
              <a:buFont typeface="Arial" charset="0"/>
              <a:buChar char="•"/>
            </a:pPr>
            <a:r>
              <a:rPr lang="en-US" smtClean="0"/>
              <a:t>Scammer promised Carly she could make thousands of dollars by working or running a business.</a:t>
            </a:r>
          </a:p>
          <a:p>
            <a:pPr lvl="1">
              <a:buFont typeface="Arial" charset="0"/>
              <a:buChar char="•"/>
            </a:pPr>
            <a:r>
              <a:rPr lang="en-US" smtClean="0"/>
              <a:t>Carly paid a lot of money to get materials and training for the “job.”</a:t>
            </a:r>
          </a:p>
          <a:p>
            <a:pPr lvl="1">
              <a:buFont typeface="Arial" charset="0"/>
              <a:buChar char="•"/>
            </a:pPr>
            <a:r>
              <a:rPr lang="en-US" smtClean="0"/>
              <a:t> In the end, Carly had spent a lot of money and did not earn the money back. </a:t>
            </a:r>
          </a:p>
        </p:txBody>
      </p:sp>
      <p:sp>
        <p:nvSpPr>
          <p:cNvPr id="7173" name="Title 1"/>
          <p:cNvSpPr>
            <a:spLocks noGrp="1"/>
          </p:cNvSpPr>
          <p:nvPr>
            <p:ph type="title"/>
          </p:nvPr>
        </p:nvSpPr>
        <p:spPr>
          <a:xfrm>
            <a:off x="158750" y="152400"/>
            <a:ext cx="8991600" cy="1143000"/>
          </a:xfrm>
        </p:spPr>
        <p:txBody>
          <a:bodyPr/>
          <a:lstStyle/>
          <a:p>
            <a:pPr>
              <a:defRPr/>
            </a:pPr>
            <a:r>
              <a:rPr lang="en-US" dirty="0" smtClean="0">
                <a:latin typeface="+mn-lt"/>
              </a:rPr>
              <a:t>Carly falls for a job opportunity scam</a:t>
            </a:r>
          </a:p>
        </p:txBody>
      </p:sp>
      <p:pic>
        <p:nvPicPr>
          <p:cNvPr id="1026" name="Picture 2" descr="C:\Users\Rlippe\AppData\Local\Microsoft\Windows\Temporary Internet Files\Content.IE5\KKJR0OC9\MC90006015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52252" y="1494183"/>
            <a:ext cx="1534567"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566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0"/>
            <a:ext cx="8229600" cy="1143000"/>
          </a:xfrm>
        </p:spPr>
        <p:txBody>
          <a:bodyPr>
            <a:normAutofit fontScale="90000"/>
          </a:bodyPr>
          <a:lstStyle/>
          <a:p>
            <a:pPr lvl="1">
              <a:defRPr/>
            </a:pPr>
            <a:r>
              <a:rPr lang="en-US" sz="4200" dirty="0" smtClean="0">
                <a:solidFill>
                  <a:schemeClr val="tx1"/>
                </a:solidFill>
                <a:latin typeface="+mn-lt"/>
              </a:rPr>
              <a:t>Video: From the Federal Trade Commission</a:t>
            </a:r>
            <a:r>
              <a:rPr lang="en-US" sz="4200" dirty="0" smtClean="0">
                <a:solidFill>
                  <a:srgbClr val="0070C0"/>
                </a:solidFill>
                <a:latin typeface="+mn-lt"/>
              </a:rPr>
              <a:t/>
            </a:r>
            <a:br>
              <a:rPr lang="en-US" sz="4200" dirty="0" smtClean="0">
                <a:solidFill>
                  <a:srgbClr val="0070C0"/>
                </a:solidFill>
                <a:latin typeface="+mn-lt"/>
              </a:rPr>
            </a:br>
            <a:r>
              <a:rPr lang="en-US" sz="4200" dirty="0" smtClean="0">
                <a:solidFill>
                  <a:srgbClr val="0070C0"/>
                </a:solidFill>
                <a:latin typeface="+mn-lt"/>
                <a:hlinkClick r:id="rId3"/>
              </a:rPr>
              <a:t>http</a:t>
            </a:r>
            <a:r>
              <a:rPr lang="en-US" sz="4200" dirty="0">
                <a:solidFill>
                  <a:srgbClr val="0070C0"/>
                </a:solidFill>
                <a:latin typeface="+mn-lt"/>
                <a:hlinkClick r:id="rId3"/>
              </a:rPr>
              <a:t>://</a:t>
            </a:r>
            <a:r>
              <a:rPr lang="en-US" sz="4200" dirty="0" smtClean="0">
                <a:solidFill>
                  <a:srgbClr val="0070C0"/>
                </a:solidFill>
                <a:latin typeface="+mn-lt"/>
                <a:hlinkClick r:id="rId3"/>
              </a:rPr>
              <a:t>www.youtube.com/watch?v=A-4N9z21U7o</a:t>
            </a:r>
            <a:r>
              <a:rPr lang="en-US" dirty="0" smtClean="0"/>
              <a:t/>
            </a:r>
            <a:br>
              <a:rPr lang="en-US" dirty="0" smtClean="0"/>
            </a:br>
            <a:r>
              <a:rPr lang="en-US" dirty="0"/>
              <a:t/>
            </a:r>
            <a:br>
              <a:rPr lang="en-US" dirty="0"/>
            </a:br>
            <a:endParaRPr lang="en-US" dirty="0">
              <a:latin typeface="+mn-lt"/>
            </a:endParaRPr>
          </a:p>
        </p:txBody>
      </p:sp>
    </p:spTree>
    <p:extLst>
      <p:ext uri="{BB962C8B-B14F-4D97-AF65-F5344CB8AC3E}">
        <p14:creationId xmlns:p14="http://schemas.microsoft.com/office/powerpoint/2010/main" val="676872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652463" y="2132013"/>
            <a:ext cx="8153400" cy="2971800"/>
          </a:xfrm>
        </p:spPr>
        <p:txBody>
          <a:bodyPr>
            <a:normAutofit fontScale="92500" lnSpcReduction="10000"/>
          </a:bodyPr>
          <a:lstStyle/>
          <a:p>
            <a:pPr lvl="1">
              <a:buFont typeface="Arial" charset="0"/>
              <a:buChar char="•"/>
            </a:pPr>
            <a:r>
              <a:rPr lang="en-US" dirty="0" smtClean="0"/>
              <a:t>Along with many classmates, Scott and Carly entered an online contest. A week later, they received notices they had “won”</a:t>
            </a:r>
          </a:p>
          <a:p>
            <a:pPr lvl="1">
              <a:buFont typeface="Arial" charset="0"/>
              <a:buChar char="•"/>
            </a:pPr>
            <a:r>
              <a:rPr lang="en-US" dirty="0" smtClean="0"/>
              <a:t>They completed a form which required personal information, including their Social Security numbers</a:t>
            </a:r>
          </a:p>
          <a:p>
            <a:pPr lvl="1">
              <a:buFont typeface="Arial" charset="0"/>
              <a:buChar char="•"/>
            </a:pPr>
            <a:r>
              <a:rPr lang="en-US" dirty="0" smtClean="0"/>
              <a:t>Instead of delivering a prize, scammers used personal info to commit identity theft</a:t>
            </a:r>
          </a:p>
        </p:txBody>
      </p:sp>
      <p:sp>
        <p:nvSpPr>
          <p:cNvPr id="8196" name="Title 1"/>
          <p:cNvSpPr>
            <a:spLocks noGrp="1"/>
          </p:cNvSpPr>
          <p:nvPr>
            <p:ph type="title"/>
          </p:nvPr>
        </p:nvSpPr>
        <p:spPr>
          <a:xfrm>
            <a:off x="304800" y="609600"/>
            <a:ext cx="5715000" cy="1143000"/>
          </a:xfrm>
        </p:spPr>
        <p:txBody>
          <a:bodyPr>
            <a:normAutofit fontScale="90000"/>
          </a:bodyPr>
          <a:lstStyle/>
          <a:p>
            <a:pPr>
              <a:defRPr/>
            </a:pPr>
            <a:r>
              <a:rPr lang="en-US" dirty="0" smtClean="0">
                <a:latin typeface="+mn-lt"/>
              </a:rPr>
              <a:t>Scott and Carly fall for a personal information ploy</a:t>
            </a:r>
          </a:p>
        </p:txBody>
      </p:sp>
      <p:pic>
        <p:nvPicPr>
          <p:cNvPr id="2050" name="Picture 2" descr="C:\Users\Rlippe\AppData\Local\Microsoft\Windows\Temporary Internet Files\Content.IE5\9QMZ51S2\MP900442404[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5417" y="381000"/>
            <a:ext cx="1905000" cy="1729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2840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322263" y="2224088"/>
            <a:ext cx="5754687" cy="4391025"/>
          </a:xfrm>
        </p:spPr>
        <p:txBody>
          <a:bodyPr/>
          <a:lstStyle/>
          <a:p>
            <a:pPr lvl="1">
              <a:buFont typeface="Arial" pitchFamily="34" charset="0"/>
              <a:buChar char="•"/>
              <a:defRPr/>
            </a:pPr>
            <a:r>
              <a:rPr lang="en-US" dirty="0" smtClean="0"/>
              <a:t>Scammer asked Scott for advance fees in exchange for a phony scholarship</a:t>
            </a:r>
          </a:p>
          <a:p>
            <a:pPr lvl="2">
              <a:buFont typeface="Wingdings" pitchFamily="2" charset="2"/>
              <a:buChar char="Ø"/>
              <a:defRPr/>
            </a:pPr>
            <a:r>
              <a:rPr lang="en-US" dirty="0" smtClean="0"/>
              <a:t> Most legitimate services won’t   charge fees</a:t>
            </a:r>
          </a:p>
          <a:p>
            <a:pPr marL="457200" lvl="1" indent="0">
              <a:buFontTx/>
              <a:buNone/>
              <a:defRPr/>
            </a:pPr>
            <a:endParaRPr lang="en-US" dirty="0" smtClean="0"/>
          </a:p>
        </p:txBody>
      </p:sp>
      <p:sp>
        <p:nvSpPr>
          <p:cNvPr id="10243" name="Explosion 1 2"/>
          <p:cNvSpPr>
            <a:spLocks noChangeArrowheads="1"/>
          </p:cNvSpPr>
          <p:nvPr/>
        </p:nvSpPr>
        <p:spPr bwMode="auto">
          <a:xfrm>
            <a:off x="3886200" y="4419600"/>
            <a:ext cx="3733800" cy="1612900"/>
          </a:xfrm>
          <a:prstGeom prst="irregularSeal1">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FontTx/>
              <a:buChar char="•"/>
            </a:pPr>
            <a:endParaRPr lang="en-US"/>
          </a:p>
        </p:txBody>
      </p:sp>
      <p:sp>
        <p:nvSpPr>
          <p:cNvPr id="9221" name="Title 1"/>
          <p:cNvSpPr>
            <a:spLocks noGrp="1"/>
          </p:cNvSpPr>
          <p:nvPr>
            <p:ph type="title"/>
          </p:nvPr>
        </p:nvSpPr>
        <p:spPr>
          <a:xfrm>
            <a:off x="144463" y="249238"/>
            <a:ext cx="8770937" cy="1143000"/>
          </a:xfrm>
        </p:spPr>
        <p:txBody>
          <a:bodyPr>
            <a:normAutofit fontScale="90000"/>
          </a:bodyPr>
          <a:lstStyle/>
          <a:p>
            <a:pPr algn="ctr">
              <a:defRPr/>
            </a:pPr>
            <a:r>
              <a:rPr lang="en-US" dirty="0" smtClean="0">
                <a:latin typeface="+mn-lt"/>
              </a:rPr>
              <a:t>Scott gets exposed to </a:t>
            </a:r>
            <a:br>
              <a:rPr lang="en-US" dirty="0" smtClean="0">
                <a:latin typeface="+mn-lt"/>
              </a:rPr>
            </a:br>
            <a:r>
              <a:rPr lang="en-US" dirty="0" smtClean="0">
                <a:latin typeface="+mn-lt"/>
              </a:rPr>
              <a:t>scholarship scams</a:t>
            </a:r>
          </a:p>
        </p:txBody>
      </p:sp>
      <p:pic>
        <p:nvPicPr>
          <p:cNvPr id="3074" name="Picture 2" descr="C:\Users\Rlippe\AppData\Local\Microsoft\Windows\Temporary Internet Files\Content.IE5\YEP9304E\MP90044221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7400" y="2133600"/>
            <a:ext cx="2820332" cy="1880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5202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1218</Words>
  <Application>Microsoft Office PowerPoint</Application>
  <PresentationFormat>On-screen Show (4:3)</PresentationFormat>
  <Paragraphs>111</Paragraphs>
  <Slides>17</Slides>
  <Notes>13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Carly and Scott are targets </vt:lpstr>
      <vt:lpstr>Meet Scott and Carly</vt:lpstr>
      <vt:lpstr>Why target students?</vt:lpstr>
      <vt:lpstr> Let’s explore some of the scams Scott and Carly experience while away at college.</vt:lpstr>
      <vt:lpstr>Scott spots the fake check scam</vt:lpstr>
      <vt:lpstr>Carly falls for a job opportunity scam</vt:lpstr>
      <vt:lpstr>Video: From the Federal Trade Commission http://www.youtube.com/watch?v=A-4N9z21U7o  </vt:lpstr>
      <vt:lpstr>Scott and Carly fall for a personal information ploy</vt:lpstr>
      <vt:lpstr>Scott gets exposed to  scholarship scams</vt:lpstr>
      <vt:lpstr>PowerPoint Presentation</vt:lpstr>
      <vt:lpstr>Video: From the Ohio Attorney General’s Office’s 2012 Take Action Video Contest, 3rd place http://www.youtube.com/watch?v=Dpx9Jfe59I4   </vt:lpstr>
      <vt:lpstr>Carly is cautious to avoid spring break scams</vt:lpstr>
      <vt:lpstr>Top Signs of a Scam</vt:lpstr>
      <vt:lpstr>Top Signs of a Scam</vt:lpstr>
      <vt:lpstr>Review Questions</vt:lpstr>
      <vt:lpstr>A Short Quiz!</vt:lpstr>
      <vt:lpstr>Quiz (cont.)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2013-12-04T18:22:26Z</dcterms:created>
  <dcterms:modified xsi:type="dcterms:W3CDTF">2013-12-16T15:15:07Z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