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7A8434-5251-4B8A-86FB-42AF64F297D3}" type="datetimeFigureOut">
              <a:rPr lang="en-US" smtClean="0"/>
              <a:t>12/16/2013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F2C1D-F86C-4364-8770-25DE77E908C5}" type="slidenum">
              <a:rPr lang="en-US" smtClean="0"/>
              <a:t>‹#›</a:t>
            </a:fld>
            <a:endParaRPr lang="en-US"/>
          </a:p>
        </p:txBody>
      </p:sp>
    </p:spTree>
    <p:extLst>
      <p:ext uri="{BB962C8B-B14F-4D97-AF65-F5344CB8AC3E}">
        <p14:creationId xmlns:p14="http://schemas.microsoft.com/office/powerpoint/2010/main" val="396015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p:txBody>
          <a:bodyPr/>
          <a:lstStyle>
            <a:lvl1pPr defTabSz="921706" eaLnBrk="0" hangingPunct="0">
              <a:spcBef>
                <a:spcPct val="20000"/>
              </a:spcBef>
              <a:buChar char="•"/>
              <a:defRPr sz="3200">
                <a:solidFill>
                  <a:srgbClr val="003366"/>
                </a:solidFill>
                <a:latin typeface="Franklin Gothic Book" pitchFamily="34" charset="0"/>
              </a:defRPr>
            </a:lvl1pPr>
            <a:lvl2pPr marL="734852" indent="-282635" defTabSz="921706" eaLnBrk="0" hangingPunct="0">
              <a:spcBef>
                <a:spcPct val="20000"/>
              </a:spcBef>
              <a:buChar char="•"/>
              <a:defRPr sz="3200">
                <a:solidFill>
                  <a:srgbClr val="003366"/>
                </a:solidFill>
                <a:latin typeface="Franklin Gothic Book" pitchFamily="34" charset="0"/>
              </a:defRPr>
            </a:lvl2pPr>
            <a:lvl3pPr marL="1130541" indent="-226108" defTabSz="921706" eaLnBrk="0" hangingPunct="0">
              <a:spcBef>
                <a:spcPct val="20000"/>
              </a:spcBef>
              <a:buChar char="•"/>
              <a:defRPr sz="3200">
                <a:solidFill>
                  <a:srgbClr val="003366"/>
                </a:solidFill>
                <a:latin typeface="Franklin Gothic Book" pitchFamily="34" charset="0"/>
              </a:defRPr>
            </a:lvl3pPr>
            <a:lvl4pPr marL="1582758" indent="-226108" defTabSz="921706" eaLnBrk="0" hangingPunct="0">
              <a:spcBef>
                <a:spcPct val="20000"/>
              </a:spcBef>
              <a:buChar char="•"/>
              <a:defRPr sz="3200">
                <a:solidFill>
                  <a:srgbClr val="003366"/>
                </a:solidFill>
                <a:latin typeface="Franklin Gothic Book" pitchFamily="34" charset="0"/>
              </a:defRPr>
            </a:lvl4pPr>
            <a:lvl5pPr marL="2034974" indent="-226108" defTabSz="921706" eaLnBrk="0" hangingPunct="0">
              <a:spcBef>
                <a:spcPct val="20000"/>
              </a:spcBef>
              <a:buChar char="•"/>
              <a:defRPr sz="3200">
                <a:solidFill>
                  <a:srgbClr val="003366"/>
                </a:solidFill>
                <a:latin typeface="Franklin Gothic Book" pitchFamily="34" charset="0"/>
              </a:defRPr>
            </a:lvl5pPr>
            <a:lvl6pPr marL="2487191" indent="-226108" defTabSz="921706" eaLnBrk="0" fontAlgn="base" hangingPunct="0">
              <a:spcBef>
                <a:spcPct val="20000"/>
              </a:spcBef>
              <a:spcAft>
                <a:spcPct val="0"/>
              </a:spcAft>
              <a:buChar char="•"/>
              <a:defRPr sz="3200">
                <a:solidFill>
                  <a:srgbClr val="003366"/>
                </a:solidFill>
                <a:latin typeface="Franklin Gothic Book" pitchFamily="34" charset="0"/>
              </a:defRPr>
            </a:lvl6pPr>
            <a:lvl7pPr marL="2939407" indent="-226108" defTabSz="921706" eaLnBrk="0" fontAlgn="base" hangingPunct="0">
              <a:spcBef>
                <a:spcPct val="20000"/>
              </a:spcBef>
              <a:spcAft>
                <a:spcPct val="0"/>
              </a:spcAft>
              <a:buChar char="•"/>
              <a:defRPr sz="3200">
                <a:solidFill>
                  <a:srgbClr val="003366"/>
                </a:solidFill>
                <a:latin typeface="Franklin Gothic Book" pitchFamily="34" charset="0"/>
              </a:defRPr>
            </a:lvl7pPr>
            <a:lvl8pPr marL="3391624" indent="-226108" defTabSz="921706" eaLnBrk="0" fontAlgn="base" hangingPunct="0">
              <a:spcBef>
                <a:spcPct val="20000"/>
              </a:spcBef>
              <a:spcAft>
                <a:spcPct val="0"/>
              </a:spcAft>
              <a:buChar char="•"/>
              <a:defRPr sz="3200">
                <a:solidFill>
                  <a:srgbClr val="003366"/>
                </a:solidFill>
                <a:latin typeface="Franklin Gothic Book" pitchFamily="34" charset="0"/>
              </a:defRPr>
            </a:lvl8pPr>
            <a:lvl9pPr marL="3843840" indent="-226108" defTabSz="921706"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spcBef>
                <a:spcPct val="0"/>
              </a:spcBef>
              <a:buFontTx/>
              <a:buNone/>
              <a:defRPr/>
            </a:pPr>
            <a:fld id="{5D2F8B7B-6CA5-4FF1-91FC-4918F0AD3B82}" type="slidenum">
              <a:rPr lang="en-US" sz="1300">
                <a:solidFill>
                  <a:schemeClr val="tx1"/>
                </a:solidFill>
                <a:latin typeface="Arial" pitchFamily="34" charset="0"/>
              </a:rPr>
              <a:pPr eaLnBrk="1" hangingPunct="1">
                <a:spcBef>
                  <a:spcPct val="0"/>
                </a:spcBef>
                <a:buFontTx/>
                <a:buNone/>
                <a:defRPr/>
              </a:pPr>
              <a:t>1</a:t>
            </a:fld>
            <a:endParaRPr lang="en-US" sz="1300">
              <a:solidFill>
                <a:schemeClr val="tx1"/>
              </a:solidFill>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US" smtClean="0"/>
              <a:t>Examples include heating and air conditioning service contracts, which might involve routine tune-ups or other maintenance efforts.</a:t>
            </a:r>
          </a:p>
        </p:txBody>
      </p:sp>
      <p:sp>
        <p:nvSpPr>
          <p:cNvPr id="4" name="Slide Number Placeholder 3"/>
          <p:cNvSpPr>
            <a:spLocks noGrp="1"/>
          </p:cNvSpPr>
          <p:nvPr>
            <p:ph type="sldNum" sz="quarter" idx="5"/>
          </p:nvPr>
        </p:nvSpPr>
        <p:spPr/>
        <p:txBody>
          <a:bodyPr/>
          <a:lstStyle/>
          <a:p>
            <a:pPr>
              <a:defRPr/>
            </a:pPr>
            <a:fld id="{5CD3A78D-4BF1-437D-8BF9-FF4AFCF76B0E}"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defTabSz="921706" eaLnBrk="0" hangingPunct="0">
              <a:defRPr sz="3200">
                <a:solidFill>
                  <a:srgbClr val="003366"/>
                </a:solidFill>
                <a:latin typeface="Franklin Gothic Book" pitchFamily="34" charset="0"/>
              </a:defRPr>
            </a:lvl1pPr>
            <a:lvl2pPr marL="734852" indent="-282635" defTabSz="921706" eaLnBrk="0" hangingPunct="0">
              <a:defRPr sz="3200">
                <a:solidFill>
                  <a:srgbClr val="003366"/>
                </a:solidFill>
                <a:latin typeface="Franklin Gothic Book" pitchFamily="34" charset="0"/>
              </a:defRPr>
            </a:lvl2pPr>
            <a:lvl3pPr marL="1130541" indent="-226108" defTabSz="921706" eaLnBrk="0" hangingPunct="0">
              <a:defRPr sz="3200">
                <a:solidFill>
                  <a:srgbClr val="003366"/>
                </a:solidFill>
                <a:latin typeface="Franklin Gothic Book" pitchFamily="34" charset="0"/>
              </a:defRPr>
            </a:lvl3pPr>
            <a:lvl4pPr marL="1582758" indent="-226108" defTabSz="921706" eaLnBrk="0" hangingPunct="0">
              <a:defRPr sz="3200">
                <a:solidFill>
                  <a:srgbClr val="003366"/>
                </a:solidFill>
                <a:latin typeface="Franklin Gothic Book" pitchFamily="34" charset="0"/>
              </a:defRPr>
            </a:lvl4pPr>
            <a:lvl5pPr marL="2034974" indent="-226108" defTabSz="921706" eaLnBrk="0" hangingPunct="0">
              <a:defRPr sz="3200">
                <a:solidFill>
                  <a:srgbClr val="003366"/>
                </a:solidFill>
                <a:latin typeface="Franklin Gothic Book" pitchFamily="34" charset="0"/>
              </a:defRPr>
            </a:lvl5pPr>
            <a:lvl6pPr marL="2487191" indent="-226108" defTabSz="921706" eaLnBrk="0" fontAlgn="base" hangingPunct="0">
              <a:spcBef>
                <a:spcPct val="20000"/>
              </a:spcBef>
              <a:spcAft>
                <a:spcPct val="0"/>
              </a:spcAft>
              <a:buChar char="•"/>
              <a:defRPr sz="3200">
                <a:solidFill>
                  <a:srgbClr val="003366"/>
                </a:solidFill>
                <a:latin typeface="Franklin Gothic Book" pitchFamily="34" charset="0"/>
              </a:defRPr>
            </a:lvl6pPr>
            <a:lvl7pPr marL="2939407" indent="-226108" defTabSz="921706" eaLnBrk="0" fontAlgn="base" hangingPunct="0">
              <a:spcBef>
                <a:spcPct val="20000"/>
              </a:spcBef>
              <a:spcAft>
                <a:spcPct val="0"/>
              </a:spcAft>
              <a:buChar char="•"/>
              <a:defRPr sz="3200">
                <a:solidFill>
                  <a:srgbClr val="003366"/>
                </a:solidFill>
                <a:latin typeface="Franklin Gothic Book" pitchFamily="34" charset="0"/>
              </a:defRPr>
            </a:lvl7pPr>
            <a:lvl8pPr marL="3391624" indent="-226108" defTabSz="921706" eaLnBrk="0" fontAlgn="base" hangingPunct="0">
              <a:spcBef>
                <a:spcPct val="20000"/>
              </a:spcBef>
              <a:spcAft>
                <a:spcPct val="0"/>
              </a:spcAft>
              <a:buChar char="•"/>
              <a:defRPr sz="3200">
                <a:solidFill>
                  <a:srgbClr val="003366"/>
                </a:solidFill>
                <a:latin typeface="Franklin Gothic Book" pitchFamily="34" charset="0"/>
              </a:defRPr>
            </a:lvl8pPr>
            <a:lvl9pPr marL="3843840" indent="-226108" defTabSz="921706"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defRPr/>
            </a:pPr>
            <a:fld id="{24C269FF-BA2E-4E62-9DAF-7A289C29CEAC}" type="slidenum">
              <a:rPr lang="en-US" sz="1300">
                <a:solidFill>
                  <a:schemeClr val="tx1"/>
                </a:solidFill>
                <a:latin typeface="Arial" pitchFamily="34" charset="0"/>
              </a:rPr>
              <a:pPr eaLnBrk="1" hangingPunct="1">
                <a:defRPr/>
              </a:pPr>
              <a:t>19</a:t>
            </a:fld>
            <a:endParaRPr lang="en-US" sz="1300">
              <a:solidFill>
                <a:schemeClr val="tx1"/>
              </a:solidFill>
              <a:latin typeface="Arial" pitchFamily="34" charset="0"/>
            </a:endParaRPr>
          </a:p>
        </p:txBody>
      </p:sp>
      <p:sp>
        <p:nvSpPr>
          <p:cNvPr id="35843" name="Rectangle 2"/>
          <p:cNvSpPr>
            <a:spLocks noGrp="1" noRot="1" noChangeAspect="1" noChangeArrowheads="1" noTextEdit="1"/>
          </p:cNvSpPr>
          <p:nvPr>
            <p:ph type="sldImg"/>
          </p:nvPr>
        </p:nvSpPr>
        <p:spPr>
          <a:xfrm>
            <a:off x="1143000" y="685800"/>
            <a:ext cx="4573588" cy="3429000"/>
          </a:xfrm>
          <a:ln/>
        </p:spPr>
      </p:sp>
      <p:sp>
        <p:nvSpPr>
          <p:cNvPr id="29700" name="Rectangle 3"/>
          <p:cNvSpPr>
            <a:spLocks noGrp="1" noChangeArrowheads="1"/>
          </p:cNvSpPr>
          <p:nvPr>
            <p:ph type="body" idx="1"/>
          </p:nvPr>
        </p:nvSpPr>
        <p:spPr>
          <a:xfrm>
            <a:off x="686591" y="4344025"/>
            <a:ext cx="5486400" cy="4114488"/>
          </a:xfrm>
        </p:spPr>
        <p:txBody>
          <a:bodyPr/>
          <a:lstStyle/>
          <a:p>
            <a:pPr eaLnBrk="1" hangingPunct="1">
              <a:defRPr/>
            </a:pPr>
            <a:r>
              <a:rPr lang="en-US" dirty="0" smtClean="0"/>
              <a:t>1.</a:t>
            </a:r>
          </a:p>
          <a:p>
            <a:pPr eaLnBrk="1" hangingPunct="1">
              <a:defRPr/>
            </a:pPr>
            <a:r>
              <a:rPr lang="en-US" dirty="0" smtClean="0"/>
              <a:t>A warranty is a guarantee by manufacturer/seller that the goods/services have the qualities they represent them to have.</a:t>
            </a:r>
          </a:p>
          <a:p>
            <a:pPr>
              <a:defRPr/>
            </a:pPr>
            <a:r>
              <a:rPr lang="en-US" dirty="0" smtClean="0"/>
              <a:t>A service contract provides certain maintenance and upkeep and is offered by a retailer, manufacturer, or a third party.</a:t>
            </a:r>
          </a:p>
          <a:p>
            <a:pPr>
              <a:defRPr/>
            </a:pPr>
            <a:r>
              <a:rPr lang="en-US" dirty="0" smtClean="0"/>
              <a:t>A vehicle service contract does not provide the same coverage that a vehicle warranty does.  </a:t>
            </a:r>
          </a:p>
          <a:p>
            <a:pPr eaLnBrk="1" hangingPunct="1">
              <a:defRPr/>
            </a:pPr>
            <a:endParaRPr lang="en-US" dirty="0" smtClean="0"/>
          </a:p>
          <a:p>
            <a:pPr eaLnBrk="1" hangingPunct="1">
              <a:defRPr/>
            </a:pPr>
            <a:r>
              <a:rPr lang="en-US" dirty="0" smtClean="0"/>
              <a:t>2.</a:t>
            </a:r>
          </a:p>
          <a:p>
            <a:pPr eaLnBrk="1" hangingPunct="1">
              <a:defRPr/>
            </a:pPr>
            <a:r>
              <a:rPr lang="en-US" dirty="0" smtClean="0"/>
              <a:t>Consumers should consider:</a:t>
            </a:r>
          </a:p>
          <a:p>
            <a:pPr marL="169581" indent="-169581">
              <a:buFontTx/>
              <a:buChar char="-"/>
              <a:defRPr/>
            </a:pPr>
            <a:r>
              <a:rPr lang="en-US" dirty="0" smtClean="0"/>
              <a:t>How long does the warranty last?</a:t>
            </a:r>
          </a:p>
          <a:p>
            <a:pPr marL="169581" indent="-169581">
              <a:buFontTx/>
              <a:buChar char="-"/>
              <a:defRPr/>
            </a:pPr>
            <a:r>
              <a:rPr lang="en-US" dirty="0" smtClean="0"/>
              <a:t>Who will perform the services?</a:t>
            </a:r>
          </a:p>
          <a:p>
            <a:pPr marL="169581" indent="-169581">
              <a:buFontTx/>
              <a:buChar char="-"/>
              <a:defRPr/>
            </a:pPr>
            <a:r>
              <a:rPr lang="en-US" dirty="0" smtClean="0"/>
              <a:t>What are the company’s </a:t>
            </a:r>
          </a:p>
          <a:p>
            <a:pPr>
              <a:defRPr/>
            </a:pPr>
            <a:r>
              <a:rPr lang="en-US" dirty="0" smtClean="0"/>
              <a:t>   responsibilities?</a:t>
            </a:r>
          </a:p>
          <a:p>
            <a:pPr marL="169581" indent="-169581">
              <a:buFontTx/>
              <a:buChar char="-"/>
              <a:defRPr/>
            </a:pPr>
            <a:r>
              <a:rPr lang="en-US" dirty="0" smtClean="0"/>
              <a:t>What is covered?</a:t>
            </a:r>
          </a:p>
          <a:p>
            <a:pPr marL="169581" indent="-169581">
              <a:buFontTx/>
              <a:buChar char="-"/>
              <a:defRPr/>
            </a:pPr>
            <a:r>
              <a:rPr lang="en-US" dirty="0" smtClean="0"/>
              <a:t>Is it in writing?</a:t>
            </a:r>
          </a:p>
          <a:p>
            <a:pPr eaLnBrk="1" hangingPunct="1">
              <a:defRPr/>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pPr eaLnBrk="1" hangingPunct="1"/>
            <a:r>
              <a:rPr lang="en-US" dirty="0" smtClean="0"/>
              <a:t>Click on the play button watch. </a:t>
            </a:r>
          </a:p>
          <a:p>
            <a:pPr eaLnBrk="1" hangingPunct="1"/>
            <a:r>
              <a:rPr lang="en-US" dirty="0" smtClean="0"/>
              <a:t>The length of the video is 57 seconds.</a:t>
            </a:r>
          </a:p>
          <a:p>
            <a:pPr eaLnBrk="1" hangingPunct="1"/>
            <a:r>
              <a:rPr lang="en-US" dirty="0" smtClean="0"/>
              <a:t>Source: http://www.youtube.com/watch?v=CIcrY84QSjA</a:t>
            </a:r>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3E239460-5DEA-412C-8CBC-E93EECF56ACC}" type="slidenum">
              <a:rPr lang="en-US" smtClean="0"/>
              <a:pPr>
                <a:defRPr/>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smtClean="0"/>
              <a:t>1. </a:t>
            </a:r>
          </a:p>
          <a:p>
            <a:r>
              <a:rPr lang="en-US" b="1" smtClean="0"/>
              <a:t>False</a:t>
            </a:r>
            <a:r>
              <a:rPr lang="en-US" smtClean="0"/>
              <a:t>: Cancellation rights apply only to certain types of transactions.  The right to cancel a purchase applies to the following contracts only: door-to-door sales (3 days), credit/debt counseling services (3 days), pre-paid entertainment contracts (3 days), home equity loans/mortgage refinancing (3 days), business opportunity plans (5 days), hearing aids (30 days), contracts sold over the phone (until you sign a written agreement).</a:t>
            </a:r>
          </a:p>
          <a:p>
            <a:r>
              <a:rPr lang="en-US" smtClean="0"/>
              <a:t> </a:t>
            </a:r>
          </a:p>
          <a:p>
            <a:r>
              <a:rPr lang="en-US" smtClean="0"/>
              <a:t>2.</a:t>
            </a:r>
          </a:p>
          <a:p>
            <a:r>
              <a:rPr lang="en-US" b="1" smtClean="0"/>
              <a:t>Possible answer:</a:t>
            </a:r>
            <a:endParaRPr lang="en-US" smtClean="0"/>
          </a:p>
          <a:p>
            <a:r>
              <a:rPr lang="en-US" smtClean="0"/>
              <a:t>Although paying extra for an extended warranty lengthens the coverage provided by a regular warranty, many consumers find that the added protection may be unnecessary.</a:t>
            </a:r>
          </a:p>
          <a:p>
            <a:r>
              <a:rPr lang="en-US" smtClean="0"/>
              <a:t> </a:t>
            </a:r>
          </a:p>
          <a:p>
            <a:r>
              <a:rPr lang="en-US" smtClean="0"/>
              <a:t>3.</a:t>
            </a:r>
          </a:p>
          <a:p>
            <a:r>
              <a:rPr lang="en-US" b="1" smtClean="0"/>
              <a:t>True</a:t>
            </a:r>
            <a:r>
              <a:rPr lang="en-US" smtClean="0"/>
              <a:t>: Ohio’s Prepaid Entertainment Contracts Act gives you the right to cancel a gym membership three business days after the services in the contract are first made available to you, and the cancellation period does not become effective until the seller gives you written notification of your right to cancel.  </a:t>
            </a:r>
          </a:p>
          <a:p>
            <a:endParaRPr lang="en-US" smtClean="0"/>
          </a:p>
        </p:txBody>
      </p:sp>
      <p:sp>
        <p:nvSpPr>
          <p:cNvPr id="4" name="Slide Number Placeholder 3"/>
          <p:cNvSpPr>
            <a:spLocks noGrp="1"/>
          </p:cNvSpPr>
          <p:nvPr>
            <p:ph type="sldNum" sz="quarter" idx="5"/>
          </p:nvPr>
        </p:nvSpPr>
        <p:spPr/>
        <p:txBody>
          <a:bodyPr/>
          <a:lstStyle/>
          <a:p>
            <a:pPr>
              <a:defRPr/>
            </a:pPr>
            <a:fld id="{D7AAD2A2-80FD-4025-AEEE-478D345DABE1}" type="slidenum">
              <a:rPr lang="en-US" smtClean="0"/>
              <a:pPr>
                <a:defRPr/>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r>
              <a:rPr lang="en-US" smtClean="0"/>
              <a:t>4.</a:t>
            </a:r>
          </a:p>
          <a:p>
            <a:r>
              <a:rPr lang="en-US" b="1" smtClean="0"/>
              <a:t>Both a and b:</a:t>
            </a:r>
            <a:r>
              <a:rPr lang="en-US" smtClean="0"/>
              <a:t> When reading a warranty, consumers should always find out how long the warranty lasts and what is covers. However, they should get all promises about the warranty in writing.</a:t>
            </a:r>
          </a:p>
          <a:p>
            <a:r>
              <a:rPr lang="en-US" b="1" smtClean="0"/>
              <a:t> </a:t>
            </a:r>
            <a:endParaRPr lang="en-US" smtClean="0"/>
          </a:p>
          <a:p>
            <a:r>
              <a:rPr lang="en-US" smtClean="0"/>
              <a:t>5.</a:t>
            </a:r>
          </a:p>
          <a:p>
            <a:r>
              <a:rPr lang="en-US" b="1" smtClean="0"/>
              <a:t>False:</a:t>
            </a:r>
            <a:r>
              <a:rPr lang="en-US" smtClean="0"/>
              <a:t> Generally, a signed contract cannot be changed or broken unless both parties involved agree to the change.</a:t>
            </a:r>
          </a:p>
          <a:p>
            <a:endParaRPr lang="en-US" smtClean="0"/>
          </a:p>
        </p:txBody>
      </p:sp>
      <p:sp>
        <p:nvSpPr>
          <p:cNvPr id="4" name="Slide Number Placeholder 3"/>
          <p:cNvSpPr>
            <a:spLocks noGrp="1"/>
          </p:cNvSpPr>
          <p:nvPr>
            <p:ph type="sldNum" sz="quarter" idx="5"/>
          </p:nvPr>
        </p:nvSpPr>
        <p:spPr/>
        <p:txBody>
          <a:bodyPr/>
          <a:lstStyle/>
          <a:p>
            <a:pPr>
              <a:defRPr/>
            </a:pPr>
            <a:fld id="{924F1AA7-DC57-4961-8C62-374B018F67B3}"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p:txBody>
          <a:bodyPr/>
          <a:lstStyle>
            <a:lvl1pPr defTabSz="921706" eaLnBrk="0" hangingPunct="0">
              <a:spcBef>
                <a:spcPct val="20000"/>
              </a:spcBef>
              <a:buChar char="•"/>
              <a:defRPr sz="3200">
                <a:solidFill>
                  <a:srgbClr val="003366"/>
                </a:solidFill>
                <a:latin typeface="Franklin Gothic Book" pitchFamily="34" charset="0"/>
              </a:defRPr>
            </a:lvl1pPr>
            <a:lvl2pPr marL="734852" indent="-282635" defTabSz="921706" eaLnBrk="0" hangingPunct="0">
              <a:spcBef>
                <a:spcPct val="20000"/>
              </a:spcBef>
              <a:buChar char="•"/>
              <a:defRPr sz="3200">
                <a:solidFill>
                  <a:srgbClr val="003366"/>
                </a:solidFill>
                <a:latin typeface="Franklin Gothic Book" pitchFamily="34" charset="0"/>
              </a:defRPr>
            </a:lvl2pPr>
            <a:lvl3pPr marL="1130541" indent="-226108" defTabSz="921706" eaLnBrk="0" hangingPunct="0">
              <a:spcBef>
                <a:spcPct val="20000"/>
              </a:spcBef>
              <a:buChar char="•"/>
              <a:defRPr sz="3200">
                <a:solidFill>
                  <a:srgbClr val="003366"/>
                </a:solidFill>
                <a:latin typeface="Franklin Gothic Book" pitchFamily="34" charset="0"/>
              </a:defRPr>
            </a:lvl3pPr>
            <a:lvl4pPr marL="1582758" indent="-226108" defTabSz="921706" eaLnBrk="0" hangingPunct="0">
              <a:spcBef>
                <a:spcPct val="20000"/>
              </a:spcBef>
              <a:buChar char="•"/>
              <a:defRPr sz="3200">
                <a:solidFill>
                  <a:srgbClr val="003366"/>
                </a:solidFill>
                <a:latin typeface="Franklin Gothic Book" pitchFamily="34" charset="0"/>
              </a:defRPr>
            </a:lvl4pPr>
            <a:lvl5pPr marL="2034974" indent="-226108" defTabSz="921706" eaLnBrk="0" hangingPunct="0">
              <a:spcBef>
                <a:spcPct val="20000"/>
              </a:spcBef>
              <a:buChar char="•"/>
              <a:defRPr sz="3200">
                <a:solidFill>
                  <a:srgbClr val="003366"/>
                </a:solidFill>
                <a:latin typeface="Franklin Gothic Book" pitchFamily="34" charset="0"/>
              </a:defRPr>
            </a:lvl5pPr>
            <a:lvl6pPr marL="2487191" indent="-226108" defTabSz="921706" eaLnBrk="0" fontAlgn="base" hangingPunct="0">
              <a:spcBef>
                <a:spcPct val="20000"/>
              </a:spcBef>
              <a:spcAft>
                <a:spcPct val="0"/>
              </a:spcAft>
              <a:buChar char="•"/>
              <a:defRPr sz="3200">
                <a:solidFill>
                  <a:srgbClr val="003366"/>
                </a:solidFill>
                <a:latin typeface="Franklin Gothic Book" pitchFamily="34" charset="0"/>
              </a:defRPr>
            </a:lvl6pPr>
            <a:lvl7pPr marL="2939407" indent="-226108" defTabSz="921706" eaLnBrk="0" fontAlgn="base" hangingPunct="0">
              <a:spcBef>
                <a:spcPct val="20000"/>
              </a:spcBef>
              <a:spcAft>
                <a:spcPct val="0"/>
              </a:spcAft>
              <a:buChar char="•"/>
              <a:defRPr sz="3200">
                <a:solidFill>
                  <a:srgbClr val="003366"/>
                </a:solidFill>
                <a:latin typeface="Franklin Gothic Book" pitchFamily="34" charset="0"/>
              </a:defRPr>
            </a:lvl7pPr>
            <a:lvl8pPr marL="3391624" indent="-226108" defTabSz="921706" eaLnBrk="0" fontAlgn="base" hangingPunct="0">
              <a:spcBef>
                <a:spcPct val="20000"/>
              </a:spcBef>
              <a:spcAft>
                <a:spcPct val="0"/>
              </a:spcAft>
              <a:buChar char="•"/>
              <a:defRPr sz="3200">
                <a:solidFill>
                  <a:srgbClr val="003366"/>
                </a:solidFill>
                <a:latin typeface="Franklin Gothic Book" pitchFamily="34" charset="0"/>
              </a:defRPr>
            </a:lvl8pPr>
            <a:lvl9pPr marL="3843840" indent="-226108" defTabSz="921706"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spcBef>
                <a:spcPct val="0"/>
              </a:spcBef>
              <a:buFontTx/>
              <a:buNone/>
              <a:defRPr/>
            </a:pPr>
            <a:fld id="{5BFF81F3-B186-4B81-901B-1FBF6AAC26EB}" type="slidenum">
              <a:rPr lang="en-US" sz="1300">
                <a:solidFill>
                  <a:schemeClr val="tx1"/>
                </a:solidFill>
                <a:latin typeface="Arial" pitchFamily="34" charset="0"/>
              </a:rPr>
              <a:pPr eaLnBrk="1" hangingPunct="1">
                <a:spcBef>
                  <a:spcPct val="0"/>
                </a:spcBef>
                <a:buFontTx/>
                <a:buNone/>
                <a:defRPr/>
              </a:pPr>
              <a:t>3</a:t>
            </a:fld>
            <a:endParaRPr lang="en-US" sz="1300">
              <a:solidFill>
                <a:schemeClr val="tx1"/>
              </a:solidFill>
              <a:latin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smtClean="0"/>
              <a:t>A contract is a legally binding agreement between two or more parties.</a:t>
            </a:r>
          </a:p>
          <a:p>
            <a:pPr eaLnBrk="1" hangingPunct="1"/>
            <a:r>
              <a:rPr lang="en-US" smtClean="0"/>
              <a:t>Only promises in writing are guaranteed.</a:t>
            </a:r>
          </a:p>
          <a:p>
            <a:pPr eaLnBrk="1" hangingPunct="1"/>
            <a:r>
              <a:rPr lang="en-US" smtClean="0"/>
              <a:t>Always read the fine print so that you do not miss any of the terms or conditions.</a:t>
            </a:r>
          </a:p>
          <a:p>
            <a:pPr lvl="1" eaLnBrk="1" hangingPunct="1"/>
            <a:r>
              <a:rPr lang="en-US" smtClean="0"/>
              <a:t>Especially important with cell phone contracts; might contain information on when you can cancel, what it will cost to cancel, etc…</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21706" eaLnBrk="0" hangingPunct="0">
              <a:spcBef>
                <a:spcPct val="20000"/>
              </a:spcBef>
              <a:buChar char="•"/>
              <a:defRPr sz="3200">
                <a:solidFill>
                  <a:srgbClr val="003366"/>
                </a:solidFill>
                <a:latin typeface="Franklin Gothic Book" pitchFamily="34" charset="0"/>
              </a:defRPr>
            </a:lvl1pPr>
            <a:lvl2pPr marL="734852" indent="-282635" defTabSz="921706" eaLnBrk="0" hangingPunct="0">
              <a:spcBef>
                <a:spcPct val="20000"/>
              </a:spcBef>
              <a:buChar char="•"/>
              <a:defRPr sz="3200">
                <a:solidFill>
                  <a:srgbClr val="003366"/>
                </a:solidFill>
                <a:latin typeface="Franklin Gothic Book" pitchFamily="34" charset="0"/>
              </a:defRPr>
            </a:lvl2pPr>
            <a:lvl3pPr marL="1130541" indent="-226108" defTabSz="921706" eaLnBrk="0" hangingPunct="0">
              <a:spcBef>
                <a:spcPct val="20000"/>
              </a:spcBef>
              <a:buChar char="•"/>
              <a:defRPr sz="3200">
                <a:solidFill>
                  <a:srgbClr val="003366"/>
                </a:solidFill>
                <a:latin typeface="Franklin Gothic Book" pitchFamily="34" charset="0"/>
              </a:defRPr>
            </a:lvl3pPr>
            <a:lvl4pPr marL="1582758" indent="-226108" defTabSz="921706" eaLnBrk="0" hangingPunct="0">
              <a:spcBef>
                <a:spcPct val="20000"/>
              </a:spcBef>
              <a:buChar char="•"/>
              <a:defRPr sz="3200">
                <a:solidFill>
                  <a:srgbClr val="003366"/>
                </a:solidFill>
                <a:latin typeface="Franklin Gothic Book" pitchFamily="34" charset="0"/>
              </a:defRPr>
            </a:lvl4pPr>
            <a:lvl5pPr marL="2034974" indent="-226108" defTabSz="921706" eaLnBrk="0" hangingPunct="0">
              <a:spcBef>
                <a:spcPct val="20000"/>
              </a:spcBef>
              <a:buChar char="•"/>
              <a:defRPr sz="3200">
                <a:solidFill>
                  <a:srgbClr val="003366"/>
                </a:solidFill>
                <a:latin typeface="Franklin Gothic Book" pitchFamily="34" charset="0"/>
              </a:defRPr>
            </a:lvl5pPr>
            <a:lvl6pPr marL="2487191" indent="-226108" defTabSz="921706" eaLnBrk="0" fontAlgn="base" hangingPunct="0">
              <a:spcBef>
                <a:spcPct val="20000"/>
              </a:spcBef>
              <a:spcAft>
                <a:spcPct val="0"/>
              </a:spcAft>
              <a:buChar char="•"/>
              <a:defRPr sz="3200">
                <a:solidFill>
                  <a:srgbClr val="003366"/>
                </a:solidFill>
                <a:latin typeface="Franklin Gothic Book" pitchFamily="34" charset="0"/>
              </a:defRPr>
            </a:lvl6pPr>
            <a:lvl7pPr marL="2939407" indent="-226108" defTabSz="921706" eaLnBrk="0" fontAlgn="base" hangingPunct="0">
              <a:spcBef>
                <a:spcPct val="20000"/>
              </a:spcBef>
              <a:spcAft>
                <a:spcPct val="0"/>
              </a:spcAft>
              <a:buChar char="•"/>
              <a:defRPr sz="3200">
                <a:solidFill>
                  <a:srgbClr val="003366"/>
                </a:solidFill>
                <a:latin typeface="Franklin Gothic Book" pitchFamily="34" charset="0"/>
              </a:defRPr>
            </a:lvl7pPr>
            <a:lvl8pPr marL="3391624" indent="-226108" defTabSz="921706" eaLnBrk="0" fontAlgn="base" hangingPunct="0">
              <a:spcBef>
                <a:spcPct val="20000"/>
              </a:spcBef>
              <a:spcAft>
                <a:spcPct val="0"/>
              </a:spcAft>
              <a:buChar char="•"/>
              <a:defRPr sz="3200">
                <a:solidFill>
                  <a:srgbClr val="003366"/>
                </a:solidFill>
                <a:latin typeface="Franklin Gothic Book" pitchFamily="34" charset="0"/>
              </a:defRPr>
            </a:lvl8pPr>
            <a:lvl9pPr marL="3843840" indent="-226108" defTabSz="921706"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spcBef>
                <a:spcPct val="0"/>
              </a:spcBef>
              <a:buFontTx/>
              <a:buNone/>
              <a:defRPr/>
            </a:pPr>
            <a:fld id="{9D07112B-D42F-4D76-8A5E-57C7CBA667C6}" type="slidenum">
              <a:rPr lang="en-US" sz="1300">
                <a:solidFill>
                  <a:schemeClr val="tx1"/>
                </a:solidFill>
                <a:latin typeface="Arial" pitchFamily="34" charset="0"/>
              </a:rPr>
              <a:pPr eaLnBrk="1" hangingPunct="1">
                <a:spcBef>
                  <a:spcPct val="0"/>
                </a:spcBef>
                <a:buFontTx/>
                <a:buNone/>
                <a:defRPr/>
              </a:pPr>
              <a:t>4</a:t>
            </a:fld>
            <a:endParaRPr lang="en-US" sz="1300">
              <a:solidFill>
                <a:schemeClr val="tx1"/>
              </a:solidFill>
              <a:latin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smtClean="0"/>
              <a:t>This does not mean they need to provide you a cell phone for free.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r>
              <a:rPr lang="en-US" smtClean="0"/>
              <a:t>Examples of a prepaid entertainment contract also include such activities as dance studio lessons and martial arts training.</a:t>
            </a:r>
          </a:p>
          <a:p>
            <a:endParaRPr lang="en-US" smtClean="0"/>
          </a:p>
          <a:p>
            <a:r>
              <a:rPr lang="en-US" smtClean="0"/>
              <a:t>Days counted for cancellation purposes are Monday through Saturday, excluding federal holidays.</a:t>
            </a:r>
          </a:p>
          <a:p>
            <a:endParaRPr lang="en-US" smtClean="0"/>
          </a:p>
        </p:txBody>
      </p:sp>
      <p:sp>
        <p:nvSpPr>
          <p:cNvPr id="4" name="Slide Number Placeholder 3"/>
          <p:cNvSpPr>
            <a:spLocks noGrp="1"/>
          </p:cNvSpPr>
          <p:nvPr>
            <p:ph type="sldNum" sz="quarter" idx="5"/>
          </p:nvPr>
        </p:nvSpPr>
        <p:spPr/>
        <p:txBody>
          <a:bodyPr/>
          <a:lstStyle/>
          <a:p>
            <a:pPr>
              <a:defRPr/>
            </a:pPr>
            <a:fld id="{01CF8FAE-41B0-4AD5-B91C-4CCFDA10AAEC}"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smtClean="0">
                <a:solidFill>
                  <a:srgbClr val="005CBD"/>
                </a:solidFill>
              </a:rPr>
              <a:t>Yes. You have until midnight on Monday to cancel the first contract you signed because you signed the contract outside the gym’s normal place of business.  </a:t>
            </a:r>
          </a:p>
          <a:p>
            <a:endParaRPr lang="en-US" smtClean="0"/>
          </a:p>
        </p:txBody>
      </p:sp>
      <p:sp>
        <p:nvSpPr>
          <p:cNvPr id="4" name="Slide Number Placeholder 3"/>
          <p:cNvSpPr>
            <a:spLocks noGrp="1"/>
          </p:cNvSpPr>
          <p:nvPr>
            <p:ph type="sldNum" sz="quarter" idx="5"/>
          </p:nvPr>
        </p:nvSpPr>
        <p:spPr/>
        <p:txBody>
          <a:bodyPr/>
          <a:lstStyle/>
          <a:p>
            <a:pPr>
              <a:defRPr/>
            </a:pPr>
            <a:fld id="{1203ED4B-70C4-4A77-A89C-90F9A6B07E6F}"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US" smtClean="0"/>
              <a:t>Also consider sending the cancellation form or letter by </a:t>
            </a:r>
            <a:r>
              <a:rPr lang="en-US" b="1" smtClean="0"/>
              <a:t>certified mail </a:t>
            </a:r>
            <a:endParaRPr lang="en-US" smtClean="0"/>
          </a:p>
        </p:txBody>
      </p:sp>
      <p:sp>
        <p:nvSpPr>
          <p:cNvPr id="4" name="Slide Number Placeholder 3"/>
          <p:cNvSpPr>
            <a:spLocks noGrp="1"/>
          </p:cNvSpPr>
          <p:nvPr>
            <p:ph type="sldNum" sz="quarter" idx="5"/>
          </p:nvPr>
        </p:nvSpPr>
        <p:spPr/>
        <p:txBody>
          <a:bodyPr/>
          <a:lstStyle/>
          <a:p>
            <a:pPr>
              <a:defRPr/>
            </a:pPr>
            <a:fld id="{5E824EDB-D32E-4671-B2C2-5D799E4B07D2}"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defTabSz="921706" eaLnBrk="0" hangingPunct="0">
              <a:defRPr sz="3200">
                <a:solidFill>
                  <a:srgbClr val="003366"/>
                </a:solidFill>
                <a:latin typeface="Franklin Gothic Book" pitchFamily="34" charset="0"/>
              </a:defRPr>
            </a:lvl1pPr>
            <a:lvl2pPr marL="734852" indent="-282635" defTabSz="921706" eaLnBrk="0" hangingPunct="0">
              <a:defRPr sz="3200">
                <a:solidFill>
                  <a:srgbClr val="003366"/>
                </a:solidFill>
                <a:latin typeface="Franklin Gothic Book" pitchFamily="34" charset="0"/>
              </a:defRPr>
            </a:lvl2pPr>
            <a:lvl3pPr marL="1130541" indent="-226108" defTabSz="921706" eaLnBrk="0" hangingPunct="0">
              <a:defRPr sz="3200">
                <a:solidFill>
                  <a:srgbClr val="003366"/>
                </a:solidFill>
                <a:latin typeface="Franklin Gothic Book" pitchFamily="34" charset="0"/>
              </a:defRPr>
            </a:lvl3pPr>
            <a:lvl4pPr marL="1582758" indent="-226108" defTabSz="921706" eaLnBrk="0" hangingPunct="0">
              <a:defRPr sz="3200">
                <a:solidFill>
                  <a:srgbClr val="003366"/>
                </a:solidFill>
                <a:latin typeface="Franklin Gothic Book" pitchFamily="34" charset="0"/>
              </a:defRPr>
            </a:lvl4pPr>
            <a:lvl5pPr marL="2034974" indent="-226108" defTabSz="921706" eaLnBrk="0" hangingPunct="0">
              <a:defRPr sz="3200">
                <a:solidFill>
                  <a:srgbClr val="003366"/>
                </a:solidFill>
                <a:latin typeface="Franklin Gothic Book" pitchFamily="34" charset="0"/>
              </a:defRPr>
            </a:lvl5pPr>
            <a:lvl6pPr marL="2487191" indent="-226108" defTabSz="921706" eaLnBrk="0" fontAlgn="base" hangingPunct="0">
              <a:spcBef>
                <a:spcPct val="20000"/>
              </a:spcBef>
              <a:spcAft>
                <a:spcPct val="0"/>
              </a:spcAft>
              <a:buChar char="•"/>
              <a:defRPr sz="3200">
                <a:solidFill>
                  <a:srgbClr val="003366"/>
                </a:solidFill>
                <a:latin typeface="Franklin Gothic Book" pitchFamily="34" charset="0"/>
              </a:defRPr>
            </a:lvl6pPr>
            <a:lvl7pPr marL="2939407" indent="-226108" defTabSz="921706" eaLnBrk="0" fontAlgn="base" hangingPunct="0">
              <a:spcBef>
                <a:spcPct val="20000"/>
              </a:spcBef>
              <a:spcAft>
                <a:spcPct val="0"/>
              </a:spcAft>
              <a:buChar char="•"/>
              <a:defRPr sz="3200">
                <a:solidFill>
                  <a:srgbClr val="003366"/>
                </a:solidFill>
                <a:latin typeface="Franklin Gothic Book" pitchFamily="34" charset="0"/>
              </a:defRPr>
            </a:lvl7pPr>
            <a:lvl8pPr marL="3391624" indent="-226108" defTabSz="921706" eaLnBrk="0" fontAlgn="base" hangingPunct="0">
              <a:spcBef>
                <a:spcPct val="20000"/>
              </a:spcBef>
              <a:spcAft>
                <a:spcPct val="0"/>
              </a:spcAft>
              <a:buChar char="•"/>
              <a:defRPr sz="3200">
                <a:solidFill>
                  <a:srgbClr val="003366"/>
                </a:solidFill>
                <a:latin typeface="Franklin Gothic Book" pitchFamily="34" charset="0"/>
              </a:defRPr>
            </a:lvl8pPr>
            <a:lvl9pPr marL="3843840" indent="-226108" defTabSz="921706"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defRPr/>
            </a:pPr>
            <a:fld id="{1642ADBF-7014-4450-858E-1F90F3EF0BA0}" type="slidenum">
              <a:rPr lang="en-US" sz="1300">
                <a:solidFill>
                  <a:schemeClr val="tx1"/>
                </a:solidFill>
                <a:latin typeface="Arial" pitchFamily="34" charset="0"/>
              </a:rPr>
              <a:pPr eaLnBrk="1" hangingPunct="1">
                <a:defRPr/>
              </a:pPr>
              <a:t>10</a:t>
            </a:fld>
            <a:endParaRPr lang="en-US" sz="1300">
              <a:solidFill>
                <a:schemeClr val="tx1"/>
              </a:solidFill>
              <a:latin typeface="Arial" pitchFamily="34" charset="0"/>
            </a:endParaRPr>
          </a:p>
        </p:txBody>
      </p:sp>
      <p:sp>
        <p:nvSpPr>
          <p:cNvPr id="31747" name="Rectangle 2"/>
          <p:cNvSpPr>
            <a:spLocks noGrp="1" noRot="1" noChangeAspect="1" noChangeArrowheads="1" noTextEdit="1"/>
          </p:cNvSpPr>
          <p:nvPr>
            <p:ph type="sldImg"/>
          </p:nvPr>
        </p:nvSpPr>
        <p:spPr>
          <a:xfrm>
            <a:off x="1143000" y="685800"/>
            <a:ext cx="4573588" cy="3429000"/>
          </a:xfrm>
          <a:ln/>
        </p:spPr>
      </p:sp>
      <p:sp>
        <p:nvSpPr>
          <p:cNvPr id="31748" name="Rectangle 3"/>
          <p:cNvSpPr>
            <a:spLocks noGrp="1" noChangeArrowheads="1"/>
          </p:cNvSpPr>
          <p:nvPr>
            <p:ph type="body" idx="1"/>
          </p:nvPr>
        </p:nvSpPr>
        <p:spPr>
          <a:xfrm>
            <a:off x="686591" y="4344025"/>
            <a:ext cx="5486400" cy="4114488"/>
          </a:xfrm>
          <a:noFill/>
        </p:spPr>
        <p:txBody>
          <a:bodyPr/>
          <a:lstStyle/>
          <a:p>
            <a:pPr eaLnBrk="1" hangingPunct="1"/>
            <a:r>
              <a:rPr lang="en-US" smtClean="0"/>
              <a:t>1. </a:t>
            </a:r>
          </a:p>
          <a:p>
            <a:pPr eaLnBrk="1" hangingPunct="1"/>
            <a:r>
              <a:rPr lang="en-US" smtClean="0"/>
              <a:t>Be sure any promises from the seller are in writing. Only promises in writing are guaranteed.</a:t>
            </a:r>
          </a:p>
          <a:p>
            <a:pPr eaLnBrk="1" hangingPunct="1"/>
            <a:r>
              <a:rPr lang="en-US" smtClean="0"/>
              <a:t>Always read the fine print so that you do not miss any of the terms or conditions.</a:t>
            </a:r>
          </a:p>
          <a:p>
            <a:pPr eaLnBrk="1" hangingPunct="1"/>
            <a:endParaRPr lang="en-US" smtClean="0"/>
          </a:p>
          <a:p>
            <a:pPr eaLnBrk="1" hangingPunct="1"/>
            <a:r>
              <a:rPr lang="en-US" smtClean="0"/>
              <a:t>2.</a:t>
            </a:r>
          </a:p>
          <a:p>
            <a:pPr eaLnBrk="1" hangingPunct="1"/>
            <a:r>
              <a:rPr lang="en-US" smtClean="0"/>
              <a:t>Consumer can sign and date cancellation form and </a:t>
            </a:r>
            <a:r>
              <a:rPr lang="en-US" b="1" smtClean="0"/>
              <a:t>mail </a:t>
            </a:r>
            <a:r>
              <a:rPr lang="en-US" smtClean="0"/>
              <a:t>it to the company OR </a:t>
            </a:r>
            <a:r>
              <a:rPr lang="en-US" b="1" smtClean="0"/>
              <a:t>mail</a:t>
            </a:r>
            <a:r>
              <a:rPr lang="en-US" smtClean="0"/>
              <a:t> letter notifying seller of cancellation.	</a:t>
            </a:r>
          </a:p>
          <a:p>
            <a:r>
              <a:rPr lang="en-US" b="1" smtClean="0"/>
              <a:t>Don’t</a:t>
            </a:r>
            <a:r>
              <a:rPr lang="en-US" smtClean="0"/>
              <a:t> cancel via e-mail, fax, or telephone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smtClean="0"/>
              <a:t>The Magnuson-Moss Warranty Act is a federal law established in 1975 and addresses the warranties of consumer products. For example, it states that written warranties must be written in simple, understandable language.</a:t>
            </a:r>
          </a:p>
        </p:txBody>
      </p:sp>
      <p:sp>
        <p:nvSpPr>
          <p:cNvPr id="4" name="Slide Number Placeholder 3"/>
          <p:cNvSpPr>
            <a:spLocks noGrp="1"/>
          </p:cNvSpPr>
          <p:nvPr>
            <p:ph type="sldNum" sz="quarter" idx="5"/>
          </p:nvPr>
        </p:nvSpPr>
        <p:spPr/>
        <p:txBody>
          <a:bodyPr/>
          <a:lstStyle/>
          <a:p>
            <a:pPr>
              <a:defRPr/>
            </a:pPr>
            <a:fld id="{4C70E17E-7620-489A-B992-10424D0FB6A2}"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US" smtClean="0"/>
              <a:t>The answer is no. If an extended warranty is the product of a dealership or a third party warranty company, and that company shut down, you will be left without that warranty. </a:t>
            </a:r>
          </a:p>
        </p:txBody>
      </p:sp>
      <p:sp>
        <p:nvSpPr>
          <p:cNvPr id="4" name="Slide Number Placeholder 3"/>
          <p:cNvSpPr>
            <a:spLocks noGrp="1"/>
          </p:cNvSpPr>
          <p:nvPr>
            <p:ph type="sldNum" sz="quarter" idx="5"/>
          </p:nvPr>
        </p:nvSpPr>
        <p:spPr/>
        <p:txBody>
          <a:bodyPr/>
          <a:lstStyle/>
          <a:p>
            <a:pPr>
              <a:defRPr/>
            </a:pPr>
            <a:fld id="{592320DC-C254-44BA-83C8-527485437D85}"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AF381A-A0FC-4215-917C-13AB50DBC81F}"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65048-C3F0-4605-AD0F-7D7991015D4A}" type="slidenum">
              <a:rPr lang="en-US" smtClean="0"/>
              <a:t>‹#›</a:t>
            </a:fld>
            <a:endParaRPr lang="en-US"/>
          </a:p>
        </p:txBody>
      </p:sp>
    </p:spTree>
    <p:extLst>
      <p:ext uri="{BB962C8B-B14F-4D97-AF65-F5344CB8AC3E}">
        <p14:creationId xmlns:p14="http://schemas.microsoft.com/office/powerpoint/2010/main" val="403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AF381A-A0FC-4215-917C-13AB50DBC81F}"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65048-C3F0-4605-AD0F-7D7991015D4A}" type="slidenum">
              <a:rPr lang="en-US" smtClean="0"/>
              <a:t>‹#›</a:t>
            </a:fld>
            <a:endParaRPr lang="en-US"/>
          </a:p>
        </p:txBody>
      </p:sp>
    </p:spTree>
    <p:extLst>
      <p:ext uri="{BB962C8B-B14F-4D97-AF65-F5344CB8AC3E}">
        <p14:creationId xmlns:p14="http://schemas.microsoft.com/office/powerpoint/2010/main" val="394398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AF381A-A0FC-4215-917C-13AB50DBC81F}"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65048-C3F0-4605-AD0F-7D7991015D4A}" type="slidenum">
              <a:rPr lang="en-US" smtClean="0"/>
              <a:t>‹#›</a:t>
            </a:fld>
            <a:endParaRPr lang="en-US"/>
          </a:p>
        </p:txBody>
      </p:sp>
    </p:spTree>
    <p:extLst>
      <p:ext uri="{BB962C8B-B14F-4D97-AF65-F5344CB8AC3E}">
        <p14:creationId xmlns:p14="http://schemas.microsoft.com/office/powerpoint/2010/main" val="755851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AF381A-A0FC-4215-917C-13AB50DBC81F}"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65048-C3F0-4605-AD0F-7D7991015D4A}" type="slidenum">
              <a:rPr lang="en-US" smtClean="0"/>
              <a:t>‹#›</a:t>
            </a:fld>
            <a:endParaRPr lang="en-US"/>
          </a:p>
        </p:txBody>
      </p:sp>
    </p:spTree>
    <p:extLst>
      <p:ext uri="{BB962C8B-B14F-4D97-AF65-F5344CB8AC3E}">
        <p14:creationId xmlns:p14="http://schemas.microsoft.com/office/powerpoint/2010/main" val="87478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AF381A-A0FC-4215-917C-13AB50DBC81F}"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B65048-C3F0-4605-AD0F-7D7991015D4A}" type="slidenum">
              <a:rPr lang="en-US" smtClean="0"/>
              <a:t>‹#›</a:t>
            </a:fld>
            <a:endParaRPr lang="en-US"/>
          </a:p>
        </p:txBody>
      </p:sp>
    </p:spTree>
    <p:extLst>
      <p:ext uri="{BB962C8B-B14F-4D97-AF65-F5344CB8AC3E}">
        <p14:creationId xmlns:p14="http://schemas.microsoft.com/office/powerpoint/2010/main" val="4162165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AF381A-A0FC-4215-917C-13AB50DBC81F}" type="datetimeFigureOut">
              <a:rPr lang="en-US" smtClean="0"/>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65048-C3F0-4605-AD0F-7D7991015D4A}" type="slidenum">
              <a:rPr lang="en-US" smtClean="0"/>
              <a:t>‹#›</a:t>
            </a:fld>
            <a:endParaRPr lang="en-US"/>
          </a:p>
        </p:txBody>
      </p:sp>
    </p:spTree>
    <p:extLst>
      <p:ext uri="{BB962C8B-B14F-4D97-AF65-F5344CB8AC3E}">
        <p14:creationId xmlns:p14="http://schemas.microsoft.com/office/powerpoint/2010/main" val="425773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AF381A-A0FC-4215-917C-13AB50DBC81F}" type="datetimeFigureOut">
              <a:rPr lang="en-US" smtClean="0"/>
              <a:t>12/16/2013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B65048-C3F0-4605-AD0F-7D7991015D4A}" type="slidenum">
              <a:rPr lang="en-US" smtClean="0"/>
              <a:t>‹#›</a:t>
            </a:fld>
            <a:endParaRPr lang="en-US"/>
          </a:p>
        </p:txBody>
      </p:sp>
    </p:spTree>
    <p:extLst>
      <p:ext uri="{BB962C8B-B14F-4D97-AF65-F5344CB8AC3E}">
        <p14:creationId xmlns:p14="http://schemas.microsoft.com/office/powerpoint/2010/main" val="21347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AF381A-A0FC-4215-917C-13AB50DBC81F}" type="datetimeFigureOut">
              <a:rPr lang="en-US" smtClean="0"/>
              <a:t>12/16/2013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B65048-C3F0-4605-AD0F-7D7991015D4A}" type="slidenum">
              <a:rPr lang="en-US" smtClean="0"/>
              <a:t>‹#›</a:t>
            </a:fld>
            <a:endParaRPr lang="en-US"/>
          </a:p>
        </p:txBody>
      </p:sp>
    </p:spTree>
    <p:extLst>
      <p:ext uri="{BB962C8B-B14F-4D97-AF65-F5344CB8AC3E}">
        <p14:creationId xmlns:p14="http://schemas.microsoft.com/office/powerpoint/2010/main" val="288608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F381A-A0FC-4215-917C-13AB50DBC81F}" type="datetimeFigureOut">
              <a:rPr lang="en-US" smtClean="0"/>
              <a:t>12/16/2013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B65048-C3F0-4605-AD0F-7D7991015D4A}" type="slidenum">
              <a:rPr lang="en-US" smtClean="0"/>
              <a:t>‹#›</a:t>
            </a:fld>
            <a:endParaRPr lang="en-US"/>
          </a:p>
        </p:txBody>
      </p:sp>
    </p:spTree>
    <p:extLst>
      <p:ext uri="{BB962C8B-B14F-4D97-AF65-F5344CB8AC3E}">
        <p14:creationId xmlns:p14="http://schemas.microsoft.com/office/powerpoint/2010/main" val="41441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AF381A-A0FC-4215-917C-13AB50DBC81F}" type="datetimeFigureOut">
              <a:rPr lang="en-US" smtClean="0"/>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65048-C3F0-4605-AD0F-7D7991015D4A}" type="slidenum">
              <a:rPr lang="en-US" smtClean="0"/>
              <a:t>‹#›</a:t>
            </a:fld>
            <a:endParaRPr lang="en-US"/>
          </a:p>
        </p:txBody>
      </p:sp>
    </p:spTree>
    <p:extLst>
      <p:ext uri="{BB962C8B-B14F-4D97-AF65-F5344CB8AC3E}">
        <p14:creationId xmlns:p14="http://schemas.microsoft.com/office/powerpoint/2010/main" val="380522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AF381A-A0FC-4215-917C-13AB50DBC81F}" type="datetimeFigureOut">
              <a:rPr lang="en-US" smtClean="0"/>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B65048-C3F0-4605-AD0F-7D7991015D4A}" type="slidenum">
              <a:rPr lang="en-US" smtClean="0"/>
              <a:t>‹#›</a:t>
            </a:fld>
            <a:endParaRPr lang="en-US"/>
          </a:p>
        </p:txBody>
      </p:sp>
    </p:spTree>
    <p:extLst>
      <p:ext uri="{BB962C8B-B14F-4D97-AF65-F5344CB8AC3E}">
        <p14:creationId xmlns:p14="http://schemas.microsoft.com/office/powerpoint/2010/main" val="69178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AF381A-A0FC-4215-917C-13AB50DBC81F}" type="datetimeFigureOut">
              <a:rPr lang="en-US" smtClean="0"/>
              <a:t>12/16/2013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65048-C3F0-4605-AD0F-7D7991015D4A}" type="slidenum">
              <a:rPr lang="en-US" smtClean="0"/>
              <a:t>‹#›</a:t>
            </a:fld>
            <a:endParaRPr lang="en-US"/>
          </a:p>
        </p:txBody>
      </p:sp>
    </p:spTree>
    <p:extLst>
      <p:ext uri="{BB962C8B-B14F-4D97-AF65-F5344CB8AC3E}">
        <p14:creationId xmlns:p14="http://schemas.microsoft.com/office/powerpoint/2010/main" val="4049944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CIcrY84QSj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76400"/>
            <a:ext cx="7772400" cy="1470025"/>
          </a:xfrm>
        </p:spPr>
        <p:txBody>
          <a:bodyPr>
            <a:normAutofit fontScale="90000"/>
          </a:bodyPr>
          <a:lstStyle/>
          <a:p>
            <a:pPr eaLnBrk="1" hangingPunct="1">
              <a:defRPr/>
            </a:pPr>
            <a:r>
              <a:rPr lang="en-US" sz="6500" dirty="0" smtClean="0">
                <a:latin typeface="+mn-lt"/>
              </a:rPr>
              <a:t>Katie signs up for a cell phone plan and gym membership</a:t>
            </a:r>
            <a:r>
              <a:rPr lang="en-US" sz="4000" dirty="0" smtClean="0">
                <a:solidFill>
                  <a:schemeClr val="tx1"/>
                </a:solidFill>
              </a:rPr>
              <a:t/>
            </a:r>
            <a:br>
              <a:rPr lang="en-US" sz="4000" dirty="0" smtClean="0">
                <a:solidFill>
                  <a:schemeClr val="tx1"/>
                </a:solidFill>
              </a:rPr>
            </a:br>
            <a:endParaRPr lang="en-US" sz="3200" dirty="0" smtClean="0">
              <a:solidFill>
                <a:srgbClr val="005CBD"/>
              </a:solidFill>
            </a:endParaRPr>
          </a:p>
        </p:txBody>
      </p:sp>
      <p:sp>
        <p:nvSpPr>
          <p:cNvPr id="3075" name="Subtitle 1"/>
          <p:cNvSpPr>
            <a:spLocks noGrp="1"/>
          </p:cNvSpPr>
          <p:nvPr>
            <p:ph type="subTitle" idx="1"/>
          </p:nvPr>
        </p:nvSpPr>
        <p:spPr/>
        <p:txBody>
          <a:bodyPr/>
          <a:lstStyle/>
          <a:p>
            <a:r>
              <a:rPr lang="en-US" dirty="0" smtClean="0">
                <a:solidFill>
                  <a:schemeClr val="tx1"/>
                </a:solidFill>
              </a:rPr>
              <a:t>Lesson 4, Part 1: Contracts</a:t>
            </a:r>
          </a:p>
        </p:txBody>
      </p:sp>
    </p:spTree>
    <p:extLst>
      <p:ext uri="{BB962C8B-B14F-4D97-AF65-F5344CB8AC3E}">
        <p14:creationId xmlns:p14="http://schemas.microsoft.com/office/powerpoint/2010/main" val="85372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pPr eaLnBrk="1" hangingPunct="1">
              <a:defRPr/>
            </a:pPr>
            <a:r>
              <a:rPr lang="en-US" dirty="0" smtClean="0">
                <a:latin typeface="+mn-lt"/>
              </a:rPr>
              <a:t>Review Questions</a:t>
            </a:r>
          </a:p>
        </p:txBody>
      </p:sp>
      <p:sp>
        <p:nvSpPr>
          <p:cNvPr id="12291" name="Rectangle 6"/>
          <p:cNvSpPr>
            <a:spLocks noGrp="1" noChangeArrowheads="1"/>
          </p:cNvSpPr>
          <p:nvPr>
            <p:ph idx="1"/>
          </p:nvPr>
        </p:nvSpPr>
        <p:spPr>
          <a:xfrm>
            <a:off x="457200" y="1600200"/>
            <a:ext cx="7924800" cy="4525963"/>
          </a:xfrm>
        </p:spPr>
        <p:txBody>
          <a:bodyPr/>
          <a:lstStyle/>
          <a:p>
            <a:pPr eaLnBrk="1" hangingPunct="1">
              <a:defRPr/>
            </a:pPr>
            <a:r>
              <a:rPr lang="en-US" dirty="0" smtClean="0"/>
              <a:t>What should a consumer do before signing a contract?</a:t>
            </a:r>
          </a:p>
          <a:p>
            <a:pPr marL="0" indent="0" eaLnBrk="1" hangingPunct="1">
              <a:buFontTx/>
              <a:buNone/>
              <a:defRPr/>
            </a:pPr>
            <a:endParaRPr lang="en-US" dirty="0" smtClean="0"/>
          </a:p>
          <a:p>
            <a:pPr eaLnBrk="1" hangingPunct="1">
              <a:defRPr/>
            </a:pPr>
            <a:r>
              <a:rPr lang="en-US" dirty="0" smtClean="0"/>
              <a:t>Under Ohio law, how can a consumer cancel a contract?</a:t>
            </a:r>
          </a:p>
        </p:txBody>
      </p:sp>
    </p:spTree>
    <p:extLst>
      <p:ext uri="{BB962C8B-B14F-4D97-AF65-F5344CB8AC3E}">
        <p14:creationId xmlns:p14="http://schemas.microsoft.com/office/powerpoint/2010/main" val="2700426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type="body" idx="1"/>
          </p:nvPr>
        </p:nvSpPr>
        <p:spPr>
          <a:xfrm>
            <a:off x="533400" y="1911350"/>
            <a:ext cx="8116888" cy="1500188"/>
          </a:xfrm>
        </p:spPr>
        <p:txBody>
          <a:bodyPr>
            <a:normAutofit fontScale="92500" lnSpcReduction="20000"/>
          </a:bodyPr>
          <a:lstStyle/>
          <a:p>
            <a:pPr algn="ctr"/>
            <a:r>
              <a:rPr lang="en-US" sz="6000" b="1" dirty="0" smtClean="0">
                <a:solidFill>
                  <a:schemeClr val="tx1"/>
                </a:solidFill>
              </a:rPr>
              <a:t>Katie buys a used car and is told about a warranty</a:t>
            </a:r>
          </a:p>
        </p:txBody>
      </p:sp>
      <p:sp>
        <p:nvSpPr>
          <p:cNvPr id="13315" name="Rectangle 1"/>
          <p:cNvSpPr>
            <a:spLocks noChangeArrowheads="1"/>
          </p:cNvSpPr>
          <p:nvPr/>
        </p:nvSpPr>
        <p:spPr bwMode="auto">
          <a:xfrm>
            <a:off x="533400" y="5334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chemeClr val="tx1"/>
                </a:solidFill>
              </a:rPr>
              <a:t/>
            </a:r>
            <a:br>
              <a:rPr lang="en-US" sz="1600">
                <a:solidFill>
                  <a:schemeClr val="tx1"/>
                </a:solidFill>
              </a:rPr>
            </a:br>
            <a:endParaRPr lang="en-US"/>
          </a:p>
        </p:txBody>
      </p:sp>
      <p:sp>
        <p:nvSpPr>
          <p:cNvPr id="13316" name="Subtitle 1"/>
          <p:cNvSpPr txBox="1">
            <a:spLocks/>
          </p:cNvSpPr>
          <p:nvPr/>
        </p:nvSpPr>
        <p:spPr bwMode="auto">
          <a:xfrm>
            <a:off x="1666875" y="2505075"/>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3200">
                <a:solidFill>
                  <a:srgbClr val="003366"/>
                </a:solidFill>
                <a:latin typeface="Franklin Gothic Book" pitchFamily="34" charset="0"/>
                <a:cs typeface="Arial" charset="0"/>
              </a:defRPr>
            </a:lvl1pPr>
            <a:lvl2pPr marL="742950" indent="-285750" eaLnBrk="0" hangingPunct="0">
              <a:defRPr sz="3200">
                <a:solidFill>
                  <a:srgbClr val="003366"/>
                </a:solidFill>
                <a:latin typeface="Franklin Gothic Book" pitchFamily="34" charset="0"/>
                <a:cs typeface="Arial" charset="0"/>
              </a:defRPr>
            </a:lvl2pPr>
            <a:lvl3pPr marL="1143000" indent="-228600" eaLnBrk="0" hangingPunct="0">
              <a:defRPr sz="3200">
                <a:solidFill>
                  <a:srgbClr val="003366"/>
                </a:solidFill>
                <a:latin typeface="Franklin Gothic Book" pitchFamily="34" charset="0"/>
                <a:cs typeface="Arial" charset="0"/>
              </a:defRPr>
            </a:lvl3pPr>
            <a:lvl4pPr marL="1600200" indent="-228600" eaLnBrk="0" hangingPunct="0">
              <a:defRPr sz="3200">
                <a:solidFill>
                  <a:srgbClr val="003366"/>
                </a:solidFill>
                <a:latin typeface="Franklin Gothic Book" pitchFamily="34" charset="0"/>
                <a:cs typeface="Arial" charset="0"/>
              </a:defRPr>
            </a:lvl4pPr>
            <a:lvl5pPr marL="2057400" indent="-228600" eaLnBrk="0" hangingPunct="0">
              <a:defRPr sz="3200">
                <a:solidFill>
                  <a:srgbClr val="003366"/>
                </a:solidFill>
                <a:latin typeface="Franklin Gothic Book" pitchFamily="34" charset="0"/>
                <a:cs typeface="Arial" charset="0"/>
              </a:defRPr>
            </a:lvl5pPr>
            <a:lvl6pPr marL="2514600" indent="-228600" eaLnBrk="0" fontAlgn="base" hangingPunct="0">
              <a:spcBef>
                <a:spcPct val="0"/>
              </a:spcBef>
              <a:spcAft>
                <a:spcPct val="0"/>
              </a:spcAft>
              <a:defRPr sz="3200">
                <a:solidFill>
                  <a:srgbClr val="003366"/>
                </a:solidFill>
                <a:latin typeface="Franklin Gothic Book" pitchFamily="34" charset="0"/>
                <a:cs typeface="Arial" charset="0"/>
              </a:defRPr>
            </a:lvl6pPr>
            <a:lvl7pPr marL="2971800" indent="-228600" eaLnBrk="0" fontAlgn="base" hangingPunct="0">
              <a:spcBef>
                <a:spcPct val="0"/>
              </a:spcBef>
              <a:spcAft>
                <a:spcPct val="0"/>
              </a:spcAft>
              <a:defRPr sz="3200">
                <a:solidFill>
                  <a:srgbClr val="003366"/>
                </a:solidFill>
                <a:latin typeface="Franklin Gothic Book" pitchFamily="34" charset="0"/>
                <a:cs typeface="Arial" charset="0"/>
              </a:defRPr>
            </a:lvl7pPr>
            <a:lvl8pPr marL="3429000" indent="-228600" eaLnBrk="0" fontAlgn="base" hangingPunct="0">
              <a:spcBef>
                <a:spcPct val="0"/>
              </a:spcBef>
              <a:spcAft>
                <a:spcPct val="0"/>
              </a:spcAft>
              <a:defRPr sz="3200">
                <a:solidFill>
                  <a:srgbClr val="003366"/>
                </a:solidFill>
                <a:latin typeface="Franklin Gothic Book" pitchFamily="34" charset="0"/>
                <a:cs typeface="Arial" charset="0"/>
              </a:defRPr>
            </a:lvl8pPr>
            <a:lvl9pPr marL="3886200" indent="-228600" eaLnBrk="0" fontAlgn="base" hangingPunct="0">
              <a:spcBef>
                <a:spcPct val="0"/>
              </a:spcBef>
              <a:spcAft>
                <a:spcPct val="0"/>
              </a:spcAft>
              <a:defRPr sz="3200">
                <a:solidFill>
                  <a:srgbClr val="003366"/>
                </a:solidFill>
                <a:latin typeface="Franklin Gothic Book" pitchFamily="34" charset="0"/>
                <a:cs typeface="Arial" charset="0"/>
              </a:defRPr>
            </a:lvl9pPr>
          </a:lstStyle>
          <a:p>
            <a:pPr algn="ctr">
              <a:spcBef>
                <a:spcPct val="20000"/>
              </a:spcBef>
            </a:pPr>
            <a:r>
              <a:rPr lang="en-US" dirty="0">
                <a:solidFill>
                  <a:schemeClr val="tx1"/>
                </a:solidFill>
              </a:rPr>
              <a:t>Lesson 4, Part 2: Contracts</a:t>
            </a:r>
          </a:p>
        </p:txBody>
      </p:sp>
    </p:spTree>
    <p:extLst>
      <p:ext uri="{BB962C8B-B14F-4D97-AF65-F5344CB8AC3E}">
        <p14:creationId xmlns:p14="http://schemas.microsoft.com/office/powerpoint/2010/main" val="4140227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667000"/>
            <a:ext cx="5181600" cy="1143000"/>
          </a:xfrm>
        </p:spPr>
        <p:txBody>
          <a:bodyPr>
            <a:normAutofit fontScale="90000"/>
          </a:bodyPr>
          <a:lstStyle/>
          <a:p>
            <a:pPr algn="ctr">
              <a:defRPr/>
            </a:pPr>
            <a:r>
              <a:rPr lang="en-US" sz="4000" dirty="0" smtClean="0">
                <a:latin typeface="+mn-lt"/>
              </a:rPr>
              <a:t>Katie wants to protect her purchase and wonders…</a:t>
            </a:r>
            <a:br>
              <a:rPr lang="en-US" sz="4000" dirty="0" smtClean="0">
                <a:latin typeface="+mn-lt"/>
              </a:rPr>
            </a:br>
            <a:r>
              <a:rPr lang="en-US" sz="4000" dirty="0" smtClean="0">
                <a:latin typeface="+mn-lt"/>
              </a:rPr>
              <a:t/>
            </a:r>
            <a:br>
              <a:rPr lang="en-US" sz="4000" dirty="0" smtClean="0">
                <a:latin typeface="+mn-lt"/>
              </a:rPr>
            </a:br>
            <a:r>
              <a:rPr lang="en-US" sz="4000" dirty="0" smtClean="0">
                <a:latin typeface="+mn-lt"/>
              </a:rPr>
              <a:t>What are warranties and service contracts? Are they worth buying?</a:t>
            </a:r>
            <a:br>
              <a:rPr lang="en-US" sz="4000" dirty="0" smtClean="0">
                <a:latin typeface="+mn-lt"/>
              </a:rPr>
            </a:br>
            <a:endParaRPr lang="en-US" sz="4000" dirty="0" smtClean="0">
              <a:latin typeface="+mn-lt"/>
            </a:endParaRPr>
          </a:p>
        </p:txBody>
      </p:sp>
      <p:pic>
        <p:nvPicPr>
          <p:cNvPr id="14339" name="Picture 4" descr="C:\Users\Rlippe\AppData\Local\Microsoft\Windows\Temporary Internet Files\Content.IE5\T8FIWCCF\MP900438719[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0" y="1143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6807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482600" y="314325"/>
            <a:ext cx="8229600" cy="1143000"/>
          </a:xfrm>
        </p:spPr>
        <p:txBody>
          <a:bodyPr/>
          <a:lstStyle/>
          <a:p>
            <a:pPr>
              <a:defRPr/>
            </a:pPr>
            <a:r>
              <a:rPr lang="en-US" dirty="0" smtClean="0">
                <a:latin typeface="+mn-lt"/>
              </a:rPr>
              <a:t>Warranties</a:t>
            </a:r>
          </a:p>
        </p:txBody>
      </p:sp>
      <p:sp>
        <p:nvSpPr>
          <p:cNvPr id="15364" name="Content Placeholder 2"/>
          <p:cNvSpPr>
            <a:spLocks noGrp="1"/>
          </p:cNvSpPr>
          <p:nvPr>
            <p:ph idx="1"/>
          </p:nvPr>
        </p:nvSpPr>
        <p:spPr>
          <a:xfrm>
            <a:off x="455613" y="1524000"/>
            <a:ext cx="8229600" cy="4525963"/>
          </a:xfrm>
        </p:spPr>
        <p:txBody>
          <a:bodyPr/>
          <a:lstStyle/>
          <a:p>
            <a:r>
              <a:rPr lang="en-US" b="1" smtClean="0"/>
              <a:t>Guarantees</a:t>
            </a:r>
            <a:r>
              <a:rPr lang="en-US" smtClean="0"/>
              <a:t> by manufacturers/sellers that their goods/services have the qualities they represent them to have</a:t>
            </a:r>
          </a:p>
          <a:p>
            <a:r>
              <a:rPr lang="en-US" b="1" smtClean="0"/>
              <a:t>Magnuson-Moss Warranty Act</a:t>
            </a:r>
          </a:p>
          <a:p>
            <a:r>
              <a:rPr lang="en-US" b="1" smtClean="0"/>
              <a:t>Vary</a:t>
            </a:r>
            <a:r>
              <a:rPr lang="en-US" smtClean="0"/>
              <a:t> in length and coverage</a:t>
            </a:r>
          </a:p>
          <a:p>
            <a:r>
              <a:rPr lang="en-US" smtClean="0"/>
              <a:t>“As is” = </a:t>
            </a:r>
            <a:r>
              <a:rPr lang="en-US" b="1" smtClean="0"/>
              <a:t>no</a:t>
            </a:r>
            <a:r>
              <a:rPr lang="en-US" smtClean="0"/>
              <a:t> warranty</a:t>
            </a:r>
          </a:p>
        </p:txBody>
      </p:sp>
      <p:sp>
        <p:nvSpPr>
          <p:cNvPr id="15365" name="AutoShape 2" descr="data:image/jpeg;base64,/9j/4AAQSkZJRgABAQAAAQABAAD/2wCEAAkGBhQQERUUEhQWFRUWFxUYFRgXFhUWHhoYFRcYGBkVFhgcGyceGBojHBUVHy8iIycpLCwsFx8xNTAqNSYrLCkBCQoKDgwOGg8PGi4kHyQ1LSw0Mio2LCo0LC4vNjQsLCwwLCw0NCksNCwsLCwsKiwsLCwsLCwsLCwsLCwsLCwsLP/AABEIAOEA4QMBIgACEQEDEQH/xAAcAAACAgMBAQAAAAAAAAAAAAAABwUGAgQIAwH/xABOEAACAQMCAwUFAwgFCQcFAQABAgMABBESIQUGMRMiQVFhBzJxgZEUUqEjQmJykrHBwjVUk7LRJCUzc4Kio9LwFhdDU1WDszREZOLxFf/EABsBAAIDAQEBAAAAAAAAAAAAAAADAgQFAQYH/8QANhEAAQMCBAMFBwMFAQEAAAAAAQACAwQREiExQQVRYRMiMnGxFIGRweHw8UKh0SMzUmJyFQb/2gAMAwEAAhEDEQA/AHjRRRQhFFFFCEUUUUIRRRRQhFFec06opZ2CqBkliAAPMk7CqFx7212FuSsJe6cbkQjKgfeMhwuPDIz1oQmDRSQ457VOKtBHOkMNpBKyKrkiZsSe6++AFx5rmonmC3uku7aK+4nO8U4cu6SGBU0Dbu50DOV3I3zVZ1VE3K99dM9NdFMMKf8APepHu7qv6zBf3mo+XmyzT3rq3Hxmj/xrne14ZwtL6dZ3EtsFUwuHdiXIUvqaPdjkt9K8OEScOSK6WaPMhkl+ynQ5wmPyeSNhv97fzqHtWVwxx025/wAb8l3B1C6Oj5vsm927tz8Jo/8Amrft+IRSe5Ij/qurfuNct3ctieGhFjH27u5bQ/38nvHuHu1s8Y4fwtmtVtiFDOouWYyDCd3UcybKfe3HlUvac7FjhmRpy38jsuYOq6jzRXOllbyi/Fvw7iVwI+y7XtO2MqAg40aQQjDddjk71OcG9ofF0knjAhvlt20OSBCxP6LA4OMHORQ2riOptkDnlkdNV3s3J30UtOX/AG7WU+kXCyWrNjBca4yfHTIo6DzYDqKYdlfxzoJInWRG6MjBgfgRtVpLWxRRRQhFFFFCEUUUUIRRRRQhFFFFCEUUUUIRRRRQhFFFRnMPMcFhCZrmQRoPPqx66VHVmOOgoQpJmwKW3NPtohik+z2IF1cMwQHUFjDMQAC+RrOTju7Z2JFVPiHMN3zEZ40lW0tohnscnXJkd0zEEdwnyOkeTHeqde8wQtw+K1W3CTRuC0iEABkONakbszD1wOoOwqq6fv4GC5Fr9L7/AIUwzK5Vg4p2s16I+PXDdmY+0RUk7ODIP+jwANx5jvdMsc7w1lzUlrDd20cYnimdxG7ZQiN104bbUSBjHTfPSoG/4lLcPrmkaRvNj09FHRR6ACtaoimLxeY30yGQuM7jddx28K3ZONztbrbNKzQLjTGQuNjkb4ycHpk7VpO2TlssdsnqSB4b9TUryzy81/P2KOIzoZ9TKWHdKjGARj3uvp0q/cveyYQyrJcyiQIQyoilQSNwXJOSAd8ADp18KTU19LR3a4gHWw3v/Kk2N8mYXmPY3FjP2qX9iOvh9jkX9bk/Yjr77X+NLoitlbvlu0cDwUAhc+RJP+6aWOo+Z+prOomV1VCJXTYb7YRomyGNjrYUzP8Auei/rUn7EdQvNvs/SxtjMszyHWi4ZVA7xxnIqmFj5n6mmbzif8yQfC1/ctMf7VTzRB8uIONrWAXBge11m2slkPA+I3HofMVu2PHJ4FdYpWRZM9oBpOrUMEkkEg48RvWlRW85jXCzhdVgSNFOHmb/ADeLIRKmGH5T3ti+tjpI2bPkenlUxAoguYBwW5kWSVSZMOTGNI96VGB3JzkMDjyFUuvS2uXiYPGzIw6MpIP/APPToarGnw5xmxzPQk81MPv4k7+A+2gRS/ZuKosEqkL2sZ1RkkAgsBkpkEHPTHXFNC3uFkUMjBlYZVlIIIPiCNiK5b4NzJHElz9oi7eSfJ1tg5ONlYY2GSTkfDAwKn+AcWvOBwQzxypLDLjXbMTjLb5iIJw2OpG2eobw62YtOGTI6Drlnb6rpZfNv4XRNFQPKPOdvxOLtIG3GO0jbAeMnwcfI4I2OKnqspSKKKKEIooooQiiiihCKKKKEIooqM5j5gisLeS4nOEQZwMZY+CL5sTsKELU5v5wg4Zbmac79I0BGqR/BV/iegFJLj0l5drHxe5MMqI4MdsTlUiJxgb41ZxkY1ZAJ6aRnc8elkvY7/i1u5glVhbgd9YQT3QU8SRvvgnOQNsLSb+6V2cRBo4O0Z44ixYJnbOOmcZ+GcZqm57pnYGabnUHYgZ5FMADcyt/mrj4vLl5o4+xDIEIBILgeMmNjnCjHkoznbEMTivSCFnYKoyzEBRkDJPQZJA+tXDgXsxunmj+0xCOEMDIC6MSq76QFJzqxjr0NdfNBRxgOcAAMrnPLzzKA10hyVOkjKkhgQR1BGCMjIyPgQfnWNNL2hchS3Myz2qqSV0yqWCkldlZc7E42OT+aKXPFODTWrhJ4zGxGQCyNt591jUKOvhq2BzSLnbcLskZYVZPZP8A0j/7Ev8Aejr15w5xvIr24ijuHSNXAVQI9gUU7MV1Dcnxry9k/wDSP/sS/wB6Oovnr+krr/WD/wCNKo9kyTiTg9oPcGue6nciIW5qFkkLEsxLMTksxLEnzJO5rGiit21lXXw0zOcP6Eg+Fr+5aWZpmc3/ANCQfC1/ctZHEP71P/18lYh8L/JLSiiitdV0UAZIA3JIAHmTsAPWveysXncJEutz0XKjOPViBVy5S5FmS4SW5QKiZYLqViX/ADcgZGBknr1AqrUVUdO0l5F+XNNjic82AVGIwcHYjY/Lwrb4VxDsJo5GXtFjYsEYnAz1KjoGzg9OoFWvmvkWZriSS3QMj94qGVSHPvAA4GCe9nP5xqn3dm8LlJF0uvVcqcfNSRXIZ4qlmRBuNNwh0b4jmrbw2W5luJuJWbR2xjOFXb8oBuwl3xuMZzsdsY0hqdHIHtAi4rDkYSdAO1izuP0l+8h8D4dDvXM8cxXIydLY1qGKhwDnScfPffGatkXFGa5hm4TC8ckEeXbYKQB/omXOHzuvXJ2x01ABMJwnw7dAOZXbB4uNfVdMUVX+SOcY+KWyzINLjuyxk5Mcg6qfTxB8R5dKsFWklFFFFCEUUUUIRRRRQhYswHXakPzBx6HmDiLQvcCK0hVxAMgGWTBBlGRjpkgH83GOrYufth5jkWJLC1ybm7yO6RlYgDrO+w1YK9Rtq8qUfMPEoDaQ2v2MwTwnS5cbgDc6WwC2tiScj1HgaqzucbRs1O4t3RzsfgptG5WhxjmCeZVgeftooWYRsAV1gHAdvvbDbPgfHrUVRWZhYKHKnSxYK2NiVxqAPpqH1+NPYxsYwjJRJuvMjNOP2V8YmuLVxM2oROI0Y+8RpDYY/nY1AZ6+eaTtSMPMU8dv9njkMcZZmbR3WYt95xvjYDAx03zVHidF7ZD2Yte4zOyZFJgddPPmDiDw2k80Wlnjjd1zuMqCd8deh2rn+6unldnkYu7HLMdyT/14dK3uEcxT2oZYn/JsCGjbvIQ2Qe7+adzuMeuajFXAA69APEnwHxNI4Xw32EPBIN997cipTS9pZWr2Z3qQ34aR1RTFIoLMFGolCBk+Ox+lXXjHIFneTPObhwXOW0SREZAA8VONlFVXlz2XTXAD3BMEZ3C4zIR8DtH4dcn0FXJPZbw4ADsM48S75Pqe9WTxCrp2VPaRzEOtY4QD6p8THFli3Lqo+X2dWMcEsi6pWRHwxlJAYLnouFyNqU6HYfCmnyQgXhd0oGAJboAegUAD6YpWR9B8BWpwp8hfMyR5dhIFz5JU4FmkCy+mmXzf/QkHwtf5aWhpncyn/NFt8bP+Wp8RylgP+3yRB4X+SWOeo8RsfQ+Rr7Tz4py9b3Q/LRIxxs2MMPg43H1qh8e9mTx5e1btB/5bYDf7LdG+Bx8ahTcagmOF3dPXT4qT6R7RcZqkqxBBBIIOQRsQR4g+FOHk7ick9mkkxBbvjV0yEYqGbwycb0nnQqSGBVgcEMCpB8iDuDW7ccbmeFIC5ESKFCL3QfV/Ficn09Ks8Qo/a2NaLDPXooQS9kSSmjzpxOS3s3khOGyg1dcB2C6h4Z32pQE/Mnck7kk9ST4mt6HjcywvBrLROMFW72nyKeK4IHp6Vo1Kgo/ZWFpzz1RUS9qQUVucN4zLbajC+nWuG2z8GA+8PA+prVSItkgEhRqbA6DIGT5DJFY1ec1rxhOaQCRmFd+E8ZXglzBcQz9usq/5UgIy6Nv2gHgQSSMnOdvE10TZXqTRpJGwZHUMjDoVYZBHyNcr8u8Tig7USQdszrhMAE97Yp6Ag9Rk/hTQ9i/MTwO3DbkFDjtbYMc4Q7vED6YLDO+7eVIiJacDvibZ/hMeAe8Pwm/RRRVhKRRRRQhFec8yorMxAVQWYnoABkk/KvSl77buP/ZuGtGpw9ywhB8kILSE+mkEf7VCEuWuLm8kuuNQzJFpd1jWQagbeMABfHT06YyW1dM5qkcR4g9xK80py8h1Meg6AADyAAAHoKmOZ7exjSE2MrM0i/lxqbB0gYLq26sW3AO3XAqv1UphjJmO+QuLEDl8c0x+XdVgtfZ/fy9LcqD0Luij8GJ/CmNxjkNX4YlrHjtIgHjY7Zl31Fj5Nqb6jyqveyfmOYy/ZG78QRnQk7xhSo0jzU6hgeHw2po15LjHEKqGoax1hhOIWvn5q7BEwtvzSE4jyVeW6s0kBCKMs4ZCAB4nvZx8qhKuPtL5jlmuntj3YoWGFB99tIYO/n72w8Pj0p3/AF8c+A8zXraKSaSFsk1rnPLkqUgaHWavW1tXldY41Lu5wqjqT6U4uTfZ/HZASS4kuPvdVj/Rjz/e6n0G1Hs/5MFlEJZV/wAokHezv2anfs1/DUfE+gFWw15DjPGXSuMEBs0ann9PVXYIAO87VBNY0E1jXmW6q8qDyZ/Rt5/rrv8AuilZH0HwFNPk3+jbz/XXf90UrE6D4V9F4X/dn8x6LJn8LfJfTTN5mP8Ami2+Nn/LSyNM3mU/5otvjZ/y0ziP9yH/AK+S7B4X+Su1Yk19zWJNeFtmtkKB5m5TivVye5KB3ZAN/gw/OX09dsUp+I8Okt5DHKul1+YI8GU+Knzp5k1B808uLexY2Ei5Mb+R+6fNT4j59RXoOGcSdARHIbt9PoqlRTB4xN19Un6kbDl24nAaKJmU/nZUDbr1Oa0JomRirAqykhgeoI6ipTlnjcltOvZ7rIyK6HodRChvRhnr8vh6yYvEZdHa/VZcYbis5XTlXlTsYJVnUF5u64zkBACAv4k/P0qo3fJV1GSFjMgBOCrJuPAkEjfGNqahqn8/cckhCRR90ShyzDrhcAqvl7w3rzlFWTvnIFu9z6fRas8ETYxfZULvRv4qyN8wyn94IqztPdOicSEil4HDRoo040ONQJ8jg5G+RnzxVUAqU4DFbu5F0xEYGpRqIBboem+SPLc4r0MzbAPGo6Xy5LLjI8J39y6l4FxdLu3iuIzlJUVx6ZG4PqDkH1Fb9Kj2EceDRXFoG1CGQyRHGMxSk7eeQ4Yn9emvTgbpRyRRRRXUIpKe03jZPGoQIJLhLKLU6RjUdU/UkY8B2f8A0Kddc92/E737XxK/tlhePt5Uk7QkHRBnTowR0Qrnfc1WqnYYjpnlmba5aqbBmqZzBfRz3MkkUQhjYjTGFVNOFAOQu2SwYn41H0MxJJJySSSfMk5J+pr4TT42hjQ0bKJNzdTfK/M54e0rpGHkdFRCxwEGSWJA3Oe5tt0616wc+3yTGbt2YnqjbxkfdEfRfiMH1qGu7J4iokUqWRXAPirjKn9/0rxpBpYJCXloJO5zUsbhldSnMvGxe3Bn0dmWRA65yNSggsp64I09fKrD7LeWxcXBnkGY4CNIPjL1H7Aw3xYeVUlmwCfKn7yfwb7JZQxEYbTqk/XfvN9CcfKsnjNQKOk7OPInujoN06BnaPuVMk1gTX0msSa+eBaoXwmsK+k1gzYpsbbuAC7oFROTf6OvP9dd/wB0UrkXYfCmpyrJq4fdnyluQPkopYJdOR18PIf4V9D4X/dn8x6LJn8LF5kUyuZf6ItvjZ/y0ujdt5/gP8KY3MgLcKt/HP2Q/iuadxAXkh/6+SIPC7yV0zWJNfc1gTXhrZrbCCawJr6TWBNMAUgqD7R+BgEXKDqQsuPojn16L9PKqhwy6EU0cjDUEbVp6ZI6b/HB+VOLiNms8Txt0dSp+Y6/LrSWkiKMVb3lJVvipwfxFew4TP20Jjdtl7lkVkeB4eN1L3/N9zM4btDHpOVVCQB8fv8Az29Kx41zI13HGsijWjE6h4qRggjwOQvTy8KiK9Le3aR1RBlmOAPPx/cDWkIImWIaBZVe1e64vqvOvS2kCurMoZQyllIBBUEZGDscjNedFPIBFksZFMPknjwj4zbSrC8Mcym2OpdIOrdSANveCCuhK5Yv726a2iuCIwkDI8bbli8bBVJHlkb9K6jt5w6K46MAw+BGR++kQHuW5Zc02Yd6/PPkvSiiinpK8b2fs43c/mqzfsgn+FczcO4VOOENcrdlYn1CSDTnXl+yYltWct47fOuiebZdFjdN5QTH/htXNcnD7JeGpIkubzuBo9edi+D3MeC79aqVN+4BuRtf8eeymzdQ8Fo8nuRu/noRnx8dIOKsPLfI1xcXEYlgkSHUDIzrp7q76cHc6sBenjUVwDmCWxlEsJ9HU+66/db+B6j6gvLl3j6X0CzR5AJIYN1Vh1X1xnqKzOMV1RSMuxownK/I+XonQRteczmq17TeU3uo45YELSxZUouMtG2OnqpGR6M1K644HcR+/bzL8YpMfXGK6JpUe0D2gNKz21sSkakrK/Quw2ZF8VQHYnqSPL3svgVfUvtTtaCBudh96J1RGwd4lVHluy7e8t4/BpUz+qp1sPmFI+ddBk0kPZtDq4lB+iJW/wCGy/z/AIU7iaR/9NJedjOQv8T9FOkHdJXw1gTX0msCa8uFdC+E15p51ma8oj++rEeQQVSOTP6Ou/8AXXX7hVERcAAdKv3IsBksblBsWuLkD4nAqJPs+lG3ap9Gr3FFUxQyzB7rEn5LNljc5rbBU+9h21fWr9zDIV4VbEf/AIn46RWi/s3mZSBLGM+atUlzlamLhsUZOSj2ykjx0kDI+lMqqqGaWIRuuQ75LsUbmtcSNlbgaxJr4DXwmvKvHfK1m6L4TWBNZE15mugKa+GlRzna9ney+T6XH+0MH/eVj86axNLn2jRYuUbziA/Zd/8Amrb4O609uYVOubeK6rkNhK/uRyN5EIxHyOMGrdyTy88btNMpQgaY1OPHBL/hgfE1E8s81takJIS0J+ZT9JfMea/TyLG1Z3rQ4jUysvGRkd0migjf3wcxsl9zRy3ItwzxRsyP3u6M4Y+8MDfrv86r8tq6e+jr+srD8SKbN7eLDG0j+6oycDNLPjfHXuny2yD3EzsPU+bev09XcPqJZRYjIbpdZBHGbg5nZbNpYySWUrdviKMOTDp2JUazvnxz5GujPZ5ddpwuyY7n7PCCTvkqgUk/MVzdwm1tnilMz6ZBnsxqxnugjbG/e2roH2QSauDWmfBXX9mRx/Cr0XicOvK35VSTRpVxooop6Sojm+PVYXa+dvMP+G1c2S8UtG4dHEluwugE1T9mgGz5IL6tW67dPGuouIW/aRSJ99HX9pSP41zRw/ily/BjbpaloE1M9wHHdxJ2p7mN8Zx1NVKkeA/7De358t1Nm6q9NjlzmS24ZwyASt+UdTIIl7zntGLDbPdG43OBSnoqNbRMrGhkhyBvluuxyFhuE2+Ce1qCZylwht8k6XLBkx4azgFG+RX1qgc724TiFxpwVZhIpBBBEiq2RjwyWqDr4BilUvDIqWUyQ5XFrbfypPlL22crR7NZdPEof0llX/hs38hprXnNdpE5SS5iR12ZWcAjx3FJblW9EN9bSHoJVB+EmYz8u/mpf2nWPZ8QZsbSoj/MDQf7g+tZvEOHx1da1shIBblbmD/BTYpSyMkc0yjztY/1uD+0WsDzpY/1uD+0WlVyjwe2u5exnllidv8ARaSmlsdVOpSdXiPOsucOUmsJBgl4X9xzjOcbo+BjPiPMfCqn/i0Ym7AvcHa+flkmiokw4rCyaP8A20sv63B/aLWMXNdpj/6iLr98VQOU+QftcRmnd4oz/o9OkFgOrnUDhfLzwT0xnV4RwKC5u2hilmMKoxV/yZdipUZHcxo7x8M9D44oHC6IF7Q93d16fspdvLkbDNTUfDrWMt2XFJEVmZiqSIo1McnbH/WKyNvB/wCrT/2yf4Vsj2aQb/lrjI8MQ5/+Oqxzdy+tk0QjeRtauT2gQHuFfd0qPvHr6VoQPhmeGMkJPkP4S3h7BctFlOfZ4P8A1af+2T/CsZuF2sgAk4pK6ghtLyIRkHIyCKrPAOFG6nWMkhMMzlQMhVHhkEe8VG/nUnzZyqtmsbRSO4ZsNrCbbEgjSo8j19KsOjY2URdoQ49B/CiHOLS7Dl71eP8AtXaDObmIb+LisTzdZ/1mH9taXfLXL63krJIzqAuQU0g9QMd4EY3qyN7OLYHBuJQfLVD+7RWdPRUkT8L3Ov8AH5KzHNM5t2gWU8ebbP8ArMP7a1iebLT+sw/trVJ5m5KNpH2kbmRAQG1ABlycA7bEZwOnjVZqxDwummbjY4kKL6yWM2c0JtpzRasQFuIiSQAA43J8BVO9osmbiNfERZ/adh/Kah+W7XtLuFfDWGPwQFv3gfWtnnW513sn6ARPoNR/FyPlT6ejZT1IDSTkT8lGWd0sJJG6i7CDtJY0+86A/AsM/hmr3xjnWKE6Yx2rjyOFHoW33+APyqjycMdYEmI7jsyj5dCfQ979n1rVq9LTR1LgXG4Hqq8cz4QQBmUwU4/DewyRg6HZHGhsAk420no37/Sl6p2r7RU6enbBcN0KjNOZrF2oUrwm9gSKRZoi7tnQ2lSF7uACScjffYU//Y8mODWufFXP7Ujn+NIawvJo7OVRDqikDgy6saSRoPd8cY9K6H9m1v2fCbIedvE37ah/5qlH4nHrzv8Ahck8LR8rflWWiiinJKK53suEXjzcRsIJIo4lnm7QOpLFZSwUJsRpZFB8xmuiKSPtD4DjjYUzvbxXsILPG2gl4Rgqx6AYC/X1qrVtvETyzzF9M9PRTZ4kpviMHxB8D5Git3jdrHFcSpDIJY1bCOGDagVBzqGxIJIOPEGtSOMswVQWZiAqgZJJ6ADxNWGuDmhyiRnZY/iT0A3JJ6ADxNMzk/2aqq9tfKCSpKxHGEBHvSebAeHQfEAje5O5GjsF+03ZXtVUtuRohGNznoWx1bw8PEmF5n49dcVzFZQym28XC6e19SzYAj9M7+PlXnqiufVvMNM7CweJ/wAh9/srTIwwYnC55KiX0CpI6RSa0VmCSD84A91gfP18SMjbFXznUfbuHW16oyyALLjfGvCuP9mRR8iahL72d3cFu88gTCAEorF2057x6ADSN/HoakPZvxVG7Wxm3jnDFAfvFcOnzXceoNWqmRr2NqIXYuzOduX6v2zUWNIJY7K6pIONwSCMEEHBBHQg+Bptcq8YTitq0Vygdk0iTI2fxVx5E6TkeBHrSz43wh7Sd4X6qe6fvIfdf5/vBq6+yT/7n/2v56jxcMkpO3bqLEEdV2muJMJWPtI5mK/5HENI0r2pG3dIyI19MYz9POtD2cW57d5QwGlCmCP/ADCpzn00fjWj7RP6Ql/Vi/uCtr2ZXDfa2jz3GiZiMD3lZAp+QZvrURE2PhvcGrbnrfVSxF0+fNT3G+Tpp53lS80Bip05fbCquO64GCQT86pfMXDXtpRFJN2x0BtWWIAYsMDLEj3aufHuG8Ta4kNtIqwnToGYhjCrnIKE+9qPWqtxjgl0ksMl8VIeSKIkMvu6skHSqgDBbeucPlIw4pGkWyAtdSnZrZpUz7PbAhJp8dSIwf0Ru2PTJH0qX5jjW7s3Me4Ca16HJibOPnpI+dTdtZQ20OhMJFv1bbvnJOonxJ868eE2tvHH2UBUoudg+vAbwzknHWsuSrxymcA5EW8lcZDZmDoqL7N2zcvt/wCEf7wqc49yGl3O0zSFdQUYCKcYGNiaiuSLPsL+eL7iuo+GsFf90rWPNnM9zBdskUmlFCELpQjcb5yM/jWjKJZKwmB1jhHwSIyxsP8AUG6ledLlbeyEI1MXCRqTk7JpJLN97C/E/WlxTJ5ilFzwwykY1Rxyj0OVbH4kUura3aR1RBlmICj1P8AMn4CrnCyGwuvqCbpNYLvFuQsrRyLbBBNdPsqKVB+jOfoFH1qrXFwZHZ26uzMfTUc4+WcVbOaJ1tbaOziO5GqQ+mSTn1Zsn4Cq/wAM4DNcgmJMqDjUxCjOxx5nqOgp0DgcU7zYHS/IfyoytOUTc7equfDES94eIwAuF0ED8106EfPBpfyRlSVYYZSQR5EbGr/yxy7Jali8ikOBlFBwGHQgk+pHTfbyo45yelwxkRikhxnxU4GNx1Gw8KpQVccMrm3u05jzVyWmfLG11u8EvqKkOJ8Amt95E7v317y/M+HzxWjEoLKCcAsoJO2ASAWPoBv8q2mva4Ymm4WWWOabEWU3f2lzHZJHlTHPpCIB39ch1KvzPX411HZWoijSMdEVVHwUAfwrnzlTl9ZOLWcMcrTRIftLamDKoj93TjbdtPSuiqVB4b88+SnN4rcsuaKKKKekopa+3Xl/t7BZwmo2sgdh4tE5CyLnqB7rE/o0yq17+ySeJ4pAGSRWRwfFWBBH0NCFzDzZPZSdmbCJkVFxKRGyrlsFdTHcvnIyeuRjNWf2PwwEzMV/yhCME74iYdU8u8GB8engcVoxQXaLccESGORkkkzI7adMTMrrJjxY6wwbqNQ22qlXdq0UjxuCrIWRx8DuPVTgH12NZL6ft4X0pcWnY3uSOZ88xZPDsLg+yefF+brKHaaaMkb6B+Ubb9FQTXvwTjgu07RI3WM+4zgLrH3lXOdPqcZpechezwTBbi5A7IgNFF98dQz/AKHTu+PjttTF4vZSSx9nFL2OdmcLlgvkm4Cn13x5V5Crp6SF3YMcSdydB5Abq/G57u8Qqpz3z8sAa3t8NKRh26rGD1HkzkeHh1PkVTE+kgqcMhUqR1BU5Uj4EZptRez7h9quuc68blp5cA+eVBCn5g1XeeOIcOkgWO1KCSNsp2MeEwThwWACnI3+IFeh4ZPBHaGnY4g6utkq0zHnvOI8lvyonHLQMulbyAbjpnPh/q3xkHwI9CDVuB8Yu+HmQRwNliA4eGVsFM7DSR5nzqL4dxGS2kSaIlWGdJIOGXoQfvr0z8PMU3+WebY75O73JQO/GTuPVfvL5H64NSqg+iYWhmOI7f49PK+nJditKQb2d6pUcYup7qZppInDNgHTDKB3RgYBBPQedZcEvrizl7WKFy2lk70UpGGKk7AA57op3E1iTVMccBZ2fZDDpa+3wTxRm+LFmlj/AN4V9/5C/wBhP/jUZxzmK6vFRZYdkfWNMMoyQCMHOdsE03i1YE0uPiMLDibCAfNTNO9wsXlKTjPMd3dx9lLFhNQbCQyrnTnAOSds7/IVq8E4lcWbs0MTZYaSGhkIwDkdMb/404ya8yae3irAwxiIWO1/oj2Rxdix5pUxcxXS3D3Ah/KOoVvyMunbG+M5zsPHwrR4pcTXMplkiYMQAdMcgGwx0OacRNeZamM4o1pxNjF9Ndl00RcLFyVr8eujbfZuy/JhFTPZS6tKgY3zjO3lUxwixXh0BubgflWGETxGdwg/SPUnwA9N7TxnjcdqmqQ/qqPeY+QH8egpZcS4lLezAkZY92NF3wD+aP4n0zsBtcgLqlpAbhZqev3ukyAQm98TtB0WtNJJcSMxBeRyWOBnoOgHkAMfAVO2vOQghSKCL3R7znqx3LaV65JJ61YuX+AJZRl5CDJgl2+6vXQvptufEj4AUXjF2k0zvGmhWOw8/NyPAnrj+OatMfHVOLMN2t+CU5r6dofezive75muZfelKjyTuD8N/wAa3OG86zxYD4lX9LZv2vH5j51AUVadTRObhLRZVxPIDiDirxxHnSN7Z+yJEpGkKwwRq2LZ6HAydj5VV+BvCkmq4UtFgr7pYBjjGfgPLeo/Hlv8P4VZGW5t4fsfYqWuCFjYNuzSFV0nzPeC52xt1xSBAyBvZs/V1z+wnGV0rsb9uiYvsL4Cuq6vVXSjv2MGcnuKdTkE74J0j4p9G9UTyrwBbC0htk3EaAE/eY7u59SxY/OparoFhZVCbm6KKKK6uIooooQlX7aOBSxBeJ2hKTQqUmKgEmJujEEEHSTvnoDn80YV3NfBIoIoJlu/tEk41yaiNTahs6jqF2K94nwx0xXUNxbrIrK4DKwIYHcEEYII8sVz9f8ABoeA3s8dxb9tDMjNaPp1EgnBgOdtW4BPXYH87Aqztc0iVguRsLd7pc8tUxlj3Sorl/2jS2dsIBGsmknQzsQFU76cAb4OcbjY+laXEvaBezZzP2a/diATb9bd/nqqN4pwWa20GWJolkBaME6sDPuk9dQGOuDvnzxM+z/l4XVyHYxmOIhnRjlm+7hfug4OTttjBqq+Gjia6qwg6m+qmDISGXUK3C7iWVVaOV5XUMofUzFT+dlui+pIq+8u+zBEw94RI3URKToH6x2L/DZfQ1fzUJZSXUl1J2qiOCMYiCkN2pb89j1GAPd23PjgGvPTcYmqGER2YAM88z0H0V1lM1huc1p8+WsH2FzKg7g/JacKRIdkCHG2SQCOmM5FKCGVoyJFLIQcK65GGxnAbzx4eXpVx9qHHO0mW3TdYu8wG+ZGGy/EKen6fpVt4NwaKysAlxoxjVOXwV1P1znwGyj0Aq/STGhpGmQFxedOn36pcjO2kOHKyrnAPabgBLtSfDtUH4ug8fVfoKu9lxKOddUTq6+akH6+VVDi3s3ilHaWjhMjIUnVGf1T1X8R6VQJ4JLaVlOqORDglWKkeIwynoQQfnXPYaStu6A4Xbj6fwpdtLDk8XCehNYE0orPnu7TYTCQeUiq34jDfU1JR+0y5HvRwt8BIv8AOarO4JUN0sU5tbGdUyCawNLqX2l3B92OEfHW38wqOu+e7t9u1WP9RFHyy2o/Sps4PUHWwUjWxBM+6uljUs7KqjqWIA+pqo8a9oKLlbYaz99shR8B1b8BVMjimu5Qo1SyHpqbPxOWOAKlOJcl3EEYfaTbvhMkr/zD4fTxq/Fw+nhcBM65O2iS+qlkB7NuSj44Li8kJAeV/FjjA9M7KvwGKnuRprdNZc6ZgDu+wCDrpz0Pn47Vsez7i2Q0BPm8fwPvD67/ADPlUVzpwjsZ9ajuS5b4P1YfP3vr5Vbe/tZHUzu6NrJbGdmwTjPndWPhvOUU0zRkaATiNj+f8R+aTvgeXrtUVzRylpzLANuroPDzZPT0+nlVRIq48r829IbhvRJD+CufPyP136wfTOpj2kGm45qTJ2zjs5vcVTga+1auc+AxxflkIXUcMnmT+cnl6jp47eNcsuHyTtpiUs2CfDYDzJ29K0Ip2yR9oNFTkhcx+DdbnL/C47h2V5ez0rlcEAluuRnyAz5/CmR7GuXXurg31wxkS3LRWxYY1NuGkAxuADjOSck5Pdqn2PChxOS3sreDspRntXYE9lGvvMTtnc536nA8cjo7g3B47SCOCEaY41CqPh4nzJ6k+ZrkYLjjPwyy9/VDyGjCPv8AC3qKKKekoooooQiiiihCKgec+UYuJ2zQSd1usUmN45B0cfxGdxmp6ihC5x//AM2a4u2tOLTmI20Z0KO6JNiO2DnZu6Ac+IyMDDCqfDcPbyiSFyCrMI5VBUOFOCRnYg7ZXfGRmukvaB7P4uKw4bCTID2MuOh+63mhOMjw6jek1xMTyGDhM8EVvLG41OcAaFBw8PnqGrp72Mbd7TRczsTcC7DqMgGjO5633CaDi8/VQfCuarqK5EqyPK7sqsjEkSZOAmOi7nYjGPhkU3OOcWFrbyTMB3FyFz1c7KmfViBSa41w5rG5aMSAtGVZXQ4Izuufuv029RW3zBzjLdwRxy4HZks7D88gYUkeGBq288HbpWfWcOZVyRSMAw7+WyfHOY2uB1W7yJwtru8M0veEZ7RyfzpGJ0jfyOW9NIphczcCF7AYi7JuGyACMruAw8RnBxkdK0uWbBeH2GqXY6TNMfXGceuFAX5VS+D8+3IuAXOtJZVBjODpEjAYRuoxkehx4ZqlK2asndLCbCPIe7lsrDSyJga/9StHJ3Ks9jJJrlVomHdVdW7Z98g7Ieo2znPXaofjMiTcahVcHRoWQ/pKrvj5ZX61Yue794bN3ico2qMAjGcMwBAz6E1RvZ/Hqv1J3wkrknfJ2XJPicvTKUPlZJWSHOxGWXvRLZrmwt5gq98dns4tIuUjw+QuqMNnGM52OOoqOHLXD7yMmBUAzjXCdOG9QNvkRUnx3luK809rqymdOlse9jOR49BXjw/hMHDopGBYLjVIzZY4UHwA8MnoPGqUUobGMD3Y+WyslhLjiaMKVnEbIwSvE25RiCR4+IPpkEH500OW+GRx20PcXUY0LHSMkkAkk43NLHjF6bmaWTGDI2QPIYCrn1wBTT4pxFbSAOw7qmJT6BnVCfkCT8q2OJmQsjZ+o+v2VUow0Oc7YJecYtWsLzMf5rCSP1Un3OnT3l+FMmzvVmjWRPdYAj5+B9agefOGdrb9qu7Rd74ofe+gAb/ZqM5A4vjVbsfN4/5l/j8zSZh7VTCX9Tcj9/unxf0JizY6KW4hy6jyLcW5VJVOr9F/AhgOhIyMjz6Gtnj3DPtNuyYw+NSZ8HAyB/A/GoPmC5lsLjtYt4pd2Q+7rHX9Ukb5Hr1qc4Px+K6XKHDD3kbGR/iPWkvbM1rJWm4Gh5dCnsMRc6MixO3PqEr8eex6EeRHUH1r4RUxzUkX2lmicMG3YDor9GGehzjPxJqNtLftHVAQCxCgscAZ8zXpWSBzA85LDezC4tRNcPJjUzPoXAzk6VH7huN/hU+tm1u9v9hlMs0w09mozrJz3sZ7oB8+mCcgBs+trHJZTvbRxrcPMFEYAGoscjSy/d944O22c9cOH2aezNeGr202l7px3iOkYP8A4cf4Zbxx5Ukf1dPD6phPZ/8AXopD2d8jDhkHfIe5l71xJ1y3XQpO+lcn4nJ8attFFWVXRRRRQhFFFFCEUUUUIRRRRQhFV/nHki34nEEmXDpvFKuzxnzU+WQMg7HA8hVgooQudeJ8Pn4GtxFd2wnWfPZ3O7LIcbLJqyR4tpJznOM9ar3FOVvs9tBN2qu0ukaBudTDOEI2bHQ+vTyrqS9skmjaOVFkRhhlYBgR5EHrSn5i9izQyLccMYExtrW2mJKA9fyTZ7u++G8QNxiqxhLXY4za+Z65ZDomB9xZyUR4jOkbW5eRUyNUTZGNOCBhhlRsNhgVIcmvCt2j3DhAuSmc4L9Bk9ABud/HFStxOk9844sjWx7MIkbB0AIJy2vA2znDe6c+OBmHh5aeW3luYyBCjPgSHDMib6s4xnwxtuDSnPaWFjxhJtfzPI7qYBuHNzt8lPe0rjQdo4EIIX8o5BzuRhBnodiT8xXh7M4s3ErfdiA/bb/9DVUa0dVVijhGGVYowUg+IbGD8qkeX+Y3sy5jVG1hQ2rP5ucYwf0jS3UmGkMEWZ+7qYlvMHvU/wA6cyXEN2UilKKETYBSNR1Ek5B8MVZuXOJm7tFeQDLB1bAwCVJUnHhnFLDi3EmuZnlYBS+nYEkDSoXbP6ufnVk4DzrFbW6wmOTKhu8NBBZiTndgepqrUUJ9nY1je8LaW96fFUDtXFxyN1HcocKinuWjkydClkwcZ0Oo38+oP1pi8RSJkxMEKZGz4xkbjrtSn4Nf/Z545DqIU5YKd2GDt1AIJx18qlOZ+aBeqiiMoFbVuwJJwQNgMDqanVUcs07SCcPp+UQVDI4zln6q/Wt9DKCkTo4UAFVIIAOwGB0Gxpa8StWsbohOqMHjJ8VPQfDqp+BrW4fxOS3YtE2kkYOwO3XodqynuJ7o5bXKQOoXOB130jAHxp1PRmne7O7TzUJqgStGXeCs3MnMtvPb6BlnYKygD3G6jUT5dCBvv61TR+/bbxztj1zUjHwORrZrkFSg8AcnAbSSfAY6/Ct/XDHJbGx1yz9WjCu7MGG4IA94bjAG2em1OhDIRgjucz7j8lCUulOJ+Wi1eC8vm4Mis4iMYyVYEHJG2QcYHn41J8EspuJRJZ2tsGdGBklyAke/+kZx4kZ9T4A+F14H7Hp72U3HESLdWxmCI99lGMCV9wNhg432G4xTb4PwaG0iEVvGsUa9FUY+Z8ST5nenCMuOJ/Q25Hz3Sy8NGFnx5qv8i+zmDhil/wDS3LjEs7dT5qmfdTpt1OBnOKt2KKKekIooooQiiiihCKKKKEIooooQiiiihCKKKKEIooooQtDi/AoLuPs7iJJU8nUHHqD1B9RS5437C0KsLG6lgVveikLSxkDfHUMNwNyTTVorhAKL2XPvMHJ3Fo4YYZLVZoYWQ5tjqyke2kqcN08dNV/i3E7WS8iM8DWqKrdqjxmNmJzpyF7xHTB+NdRV5z26uMOqsPJgCPoaR7OzbLXTrqmdq7fP6Lly0sbKW5mUyiKABexYvp1Egau8+c76q8uHcEhlindptJjaQRrlO+qjKk5GTn0rou69nnDpfesbbJ3JESKST4kqATUfJ7IOFMc/ZEH6rSL+5qOyds87ft/K72g/x5rn+bg8YshOJcynH5PKfex097pvXrxKxtI+wMc3aBnXthrUlUONXu7rtq9afSex/hQOfsin4vKf3tW9b+zbhsfSxtz+tEr/AN7Nd7N17lx3/HuRjH+K55F5aJeIYEM8egr2YVnYvvgqG3Y9N/jVj4FyzxSSWV7azMSTEEfaMRquB93Oo5yfCugLWyjiGI0RB5KoUfgK96BTtt3s9s10zO2y8koOX/YQQoF5dMUyD2MGUTPiC53YdBkBelMngHKtrYJotYUiHiQMs3q7nLMfialqKcBZKJJQBRRRXVxFFFFCEUUUUIRRRRQhFFFFCEUUUUIRRRRQhFFFFCEUUUUIRRRRQhFFFFCEUUUUIRRRRQhFFFFCEUUUUIRRRRQhFFFFCEUUUUIRRRRQhFFFFCF//9k="/>
          <p:cNvSpPr>
            <a:spLocks noChangeAspect="1" noChangeArrowheads="1"/>
          </p:cNvSpPr>
          <p:nvPr/>
        </p:nvSpPr>
        <p:spPr bwMode="auto">
          <a:xfrm>
            <a:off x="373063" y="-257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6" name="AutoShape 4" descr="data:image/jpeg;base64,/9j/4AAQSkZJRgABAQAAAQABAAD/2wCEAAkGBhQQERUUEhQWFRUWFxUYFRgXFhUWHhoYFRcYGBkVFhgcGyceGBojHBUVHy8iIycpLCwsFx8xNTAqNSYrLCkBCQoKDgwOGg8PGi4kHyQ1LSw0Mio2LCo0LC4vNjQsLCwwLCw0NCksNCwsLCwsKiwsLCwsLCwsLCwsLCwsLCwsLP/AABEIAOEA4QMBIgACEQEDEQH/xAAcAAACAgMBAQAAAAAAAAAAAAAABwUGAgQIAwH/xABOEAACAQMCAwUFAwgFCQcFAQABAgMABBESIQUGMRMiQVFhBzJxgZEUUqEjQmJykrHBwjVUk7LRJCUzc4Kio9LwFhdDU1WDszREZOLxFf/EABsBAAIDAQEBAAAAAAAAAAAAAAADAgQFAQYH/8QANhEAAQMCBAMFBwMFAQEAAAAAAQACAwQREiExQQVRYRMiMnGxFIGRweHw8UKh0SMzUmJyFQb/2gAMAwEAAhEDEQA/AHjRRRQhFFFFCEUUUUIRRRRQhFFec06opZ2CqBkliAAPMk7CqFx7212FuSsJe6cbkQjKgfeMhwuPDIz1oQmDRSQ457VOKtBHOkMNpBKyKrkiZsSe6++AFx5rmonmC3uku7aK+4nO8U4cu6SGBU0Dbu50DOV3I3zVZ1VE3K99dM9NdFMMKf8APepHu7qv6zBf3mo+XmyzT3rq3Hxmj/xrne14ZwtL6dZ3EtsFUwuHdiXIUvqaPdjkt9K8OEScOSK6WaPMhkl+ynQ5wmPyeSNhv97fzqHtWVwxx025/wAb8l3B1C6Oj5vsm927tz8Jo/8Amrft+IRSe5Ij/qurfuNct3ctieGhFjH27u5bQ/38nvHuHu1s8Y4fwtmtVtiFDOouWYyDCd3UcybKfe3HlUvac7FjhmRpy38jsuYOq6jzRXOllbyi/Fvw7iVwI+y7XtO2MqAg40aQQjDddjk71OcG9ofF0knjAhvlt20OSBCxP6LA4OMHORQ2riOptkDnlkdNV3s3J30UtOX/AG7WU+kXCyWrNjBca4yfHTIo6DzYDqKYdlfxzoJInWRG6MjBgfgRtVpLWxRRRQhFFFFCEUUUUIRRRRQhFFFFCEUUUUIRRRRQhFFFRnMPMcFhCZrmQRoPPqx66VHVmOOgoQpJmwKW3NPtohik+z2IF1cMwQHUFjDMQAC+RrOTju7Z2JFVPiHMN3zEZ40lW0tohnscnXJkd0zEEdwnyOkeTHeqde8wQtw+K1W3CTRuC0iEABkONakbszD1wOoOwqq6fv4GC5Fr9L7/AIUwzK5Vg4p2s16I+PXDdmY+0RUk7ODIP+jwANx5jvdMsc7w1lzUlrDd20cYnimdxG7ZQiN104bbUSBjHTfPSoG/4lLcPrmkaRvNj09FHRR6ACtaoimLxeY30yGQuM7jddx28K3ZONztbrbNKzQLjTGQuNjkb4ycHpk7VpO2TlssdsnqSB4b9TUryzy81/P2KOIzoZ9TKWHdKjGARj3uvp0q/cveyYQyrJcyiQIQyoilQSNwXJOSAd8ADp18KTU19LR3a4gHWw3v/Kk2N8mYXmPY3FjP2qX9iOvh9jkX9bk/Yjr77X+NLoitlbvlu0cDwUAhc+RJP+6aWOo+Z+prOomV1VCJXTYb7YRomyGNjrYUzP8Auei/rUn7EdQvNvs/SxtjMszyHWi4ZVA7xxnIqmFj5n6mmbzif8yQfC1/ctMf7VTzRB8uIONrWAXBge11m2slkPA+I3HofMVu2PHJ4FdYpWRZM9oBpOrUMEkkEg48RvWlRW85jXCzhdVgSNFOHmb/ADeLIRKmGH5T3ti+tjpI2bPkenlUxAoguYBwW5kWSVSZMOTGNI96VGB3JzkMDjyFUuvS2uXiYPGzIw6MpIP/APPToarGnw5xmxzPQk81MPv4k7+A+2gRS/ZuKosEqkL2sZ1RkkAgsBkpkEHPTHXFNC3uFkUMjBlYZVlIIIPiCNiK5b4NzJHElz9oi7eSfJ1tg5ONlYY2GSTkfDAwKn+AcWvOBwQzxypLDLjXbMTjLb5iIJw2OpG2eobw62YtOGTI6Drlnb6rpZfNv4XRNFQPKPOdvxOLtIG3GO0jbAeMnwcfI4I2OKnqspSKKKKEIooooQiiiihCKKKKEIooqM5j5gisLeS4nOEQZwMZY+CL5sTsKELU5v5wg4Zbmac79I0BGqR/BV/iegFJLj0l5drHxe5MMqI4MdsTlUiJxgb41ZxkY1ZAJ6aRnc8elkvY7/i1u5glVhbgd9YQT3QU8SRvvgnOQNsLSb+6V2cRBo4O0Z44ixYJnbOOmcZ+GcZqm57pnYGabnUHYgZ5FMADcyt/mrj4vLl5o4+xDIEIBILgeMmNjnCjHkoznbEMTivSCFnYKoyzEBRkDJPQZJA+tXDgXsxunmj+0xCOEMDIC6MSq76QFJzqxjr0NdfNBRxgOcAAMrnPLzzKA10hyVOkjKkhgQR1BGCMjIyPgQfnWNNL2hchS3Myz2qqSV0yqWCkldlZc7E42OT+aKXPFODTWrhJ4zGxGQCyNt591jUKOvhq2BzSLnbcLskZYVZPZP8A0j/7Ev8Aejr15w5xvIr24ijuHSNXAVQI9gUU7MV1Dcnxry9k/wDSP/sS/wB6Oovnr+krr/WD/wCNKo9kyTiTg9oPcGue6nciIW5qFkkLEsxLMTksxLEnzJO5rGiit21lXXw0zOcP6Eg+Fr+5aWZpmc3/ANCQfC1/ctZHEP71P/18lYh8L/JLSiiitdV0UAZIA3JIAHmTsAPWveysXncJEutz0XKjOPViBVy5S5FmS4SW5QKiZYLqViX/ADcgZGBknr1AqrUVUdO0l5F+XNNjic82AVGIwcHYjY/Lwrb4VxDsJo5GXtFjYsEYnAz1KjoGzg9OoFWvmvkWZriSS3QMj94qGVSHPvAA4GCe9nP5xqn3dm8LlJF0uvVcqcfNSRXIZ4qlmRBuNNwh0b4jmrbw2W5luJuJWbR2xjOFXb8oBuwl3xuMZzsdsY0hqdHIHtAi4rDkYSdAO1izuP0l+8h8D4dDvXM8cxXIydLY1qGKhwDnScfPffGatkXFGa5hm4TC8ckEeXbYKQB/omXOHzuvXJ2x01ABMJwnw7dAOZXbB4uNfVdMUVX+SOcY+KWyzINLjuyxk5Mcg6qfTxB8R5dKsFWklFFFFCEUUUUIRRRRQhYswHXakPzBx6HmDiLQvcCK0hVxAMgGWTBBlGRjpkgH83GOrYufth5jkWJLC1ybm7yO6RlYgDrO+w1YK9Rtq8qUfMPEoDaQ2v2MwTwnS5cbgDc6WwC2tiScj1HgaqzucbRs1O4t3RzsfgptG5WhxjmCeZVgeftooWYRsAV1gHAdvvbDbPgfHrUVRWZhYKHKnSxYK2NiVxqAPpqH1+NPYxsYwjJRJuvMjNOP2V8YmuLVxM2oROI0Y+8RpDYY/nY1AZ6+eaTtSMPMU8dv9njkMcZZmbR3WYt95xvjYDAx03zVHidF7ZD2Yte4zOyZFJgddPPmDiDw2k80Wlnjjd1zuMqCd8deh2rn+6unldnkYu7HLMdyT/14dK3uEcxT2oZYn/JsCGjbvIQ2Qe7+adzuMeuajFXAA69APEnwHxNI4Xw32EPBIN997cipTS9pZWr2Z3qQ34aR1RTFIoLMFGolCBk+Ox+lXXjHIFneTPObhwXOW0SREZAA8VONlFVXlz2XTXAD3BMEZ3C4zIR8DtH4dcn0FXJPZbw4ADsM48S75Pqe9WTxCrp2VPaRzEOtY4QD6p8THFli3Lqo+X2dWMcEsi6pWRHwxlJAYLnouFyNqU6HYfCmnyQgXhd0oGAJboAegUAD6YpWR9B8BWpwp8hfMyR5dhIFz5JU4FmkCy+mmXzf/QkHwtf5aWhpncyn/NFt8bP+Wp8RylgP+3yRB4X+SWOeo8RsfQ+Rr7Tz4py9b3Q/LRIxxs2MMPg43H1qh8e9mTx5e1btB/5bYDf7LdG+Bx8ahTcagmOF3dPXT4qT6R7RcZqkqxBBBIIOQRsQR4g+FOHk7ick9mkkxBbvjV0yEYqGbwycb0nnQqSGBVgcEMCpB8iDuDW7ccbmeFIC5ESKFCL3QfV/Ficn09Ks8Qo/a2NaLDPXooQS9kSSmjzpxOS3s3khOGyg1dcB2C6h4Z32pQE/Mnck7kk9ST4mt6HjcywvBrLROMFW72nyKeK4IHp6Vo1Kgo/ZWFpzz1RUS9qQUVucN4zLbajC+nWuG2z8GA+8PA+prVSItkgEhRqbA6DIGT5DJFY1ec1rxhOaQCRmFd+E8ZXglzBcQz9usq/5UgIy6Nv2gHgQSSMnOdvE10TZXqTRpJGwZHUMjDoVYZBHyNcr8u8Tig7USQdszrhMAE97Yp6Ag9Rk/hTQ9i/MTwO3DbkFDjtbYMc4Q7vED6YLDO+7eVIiJacDvibZ/hMeAe8Pwm/RRRVhKRRRRQhFec8yorMxAVQWYnoABkk/KvSl77buP/ZuGtGpw9ywhB8kILSE+mkEf7VCEuWuLm8kuuNQzJFpd1jWQagbeMABfHT06YyW1dM5qkcR4g9xK80py8h1Meg6AADyAAAHoKmOZ7exjSE2MrM0i/lxqbB0gYLq26sW3AO3XAqv1UphjJmO+QuLEDl8c0x+XdVgtfZ/fy9LcqD0Luij8GJ/CmNxjkNX4YlrHjtIgHjY7Zl31Fj5Nqb6jyqveyfmOYy/ZG78QRnQk7xhSo0jzU6hgeHw2po15LjHEKqGoax1hhOIWvn5q7BEwtvzSE4jyVeW6s0kBCKMs4ZCAB4nvZx8qhKuPtL5jlmuntj3YoWGFB99tIYO/n72w8Pj0p3/AF8c+A8zXraKSaSFsk1rnPLkqUgaHWavW1tXldY41Lu5wqjqT6U4uTfZ/HZASS4kuPvdVj/Rjz/e6n0G1Hs/5MFlEJZV/wAokHezv2anfs1/DUfE+gFWw15DjPGXSuMEBs0ann9PVXYIAO87VBNY0E1jXmW6q8qDyZ/Rt5/rrv8AuilZH0HwFNPk3+jbz/XXf90UrE6D4V9F4X/dn8x6LJn8LfJfTTN5mP8Ami2+Nn/LSyNM3mU/5otvjZ/y0ziP9yH/AK+S7B4X+Su1Yk19zWJNeFtmtkKB5m5TivVye5KB3ZAN/gw/OX09dsUp+I8Okt5DHKul1+YI8GU+Knzp5k1B808uLexY2Ei5Mb+R+6fNT4j59RXoOGcSdARHIbt9PoqlRTB4xN19Un6kbDl24nAaKJmU/nZUDbr1Oa0JomRirAqykhgeoI6ipTlnjcltOvZ7rIyK6HodRChvRhnr8vh6yYvEZdHa/VZcYbis5XTlXlTsYJVnUF5u64zkBACAv4k/P0qo3fJV1GSFjMgBOCrJuPAkEjfGNqahqn8/cckhCRR90ShyzDrhcAqvl7w3rzlFWTvnIFu9z6fRas8ETYxfZULvRv4qyN8wyn94IqztPdOicSEil4HDRoo040ONQJ8jg5G+RnzxVUAqU4DFbu5F0xEYGpRqIBboem+SPLc4r0MzbAPGo6Xy5LLjI8J39y6l4FxdLu3iuIzlJUVx6ZG4PqDkH1Fb9Kj2EceDRXFoG1CGQyRHGMxSk7eeQ4Yn9emvTgbpRyRRRRXUIpKe03jZPGoQIJLhLKLU6RjUdU/UkY8B2f8A0Kddc92/E737XxK/tlhePt5Uk7QkHRBnTowR0Qrnfc1WqnYYjpnlmba5aqbBmqZzBfRz3MkkUQhjYjTGFVNOFAOQu2SwYn41H0MxJJJySSSfMk5J+pr4TT42hjQ0bKJNzdTfK/M54e0rpGHkdFRCxwEGSWJA3Oe5tt0616wc+3yTGbt2YnqjbxkfdEfRfiMH1qGu7J4iokUqWRXAPirjKn9/0rxpBpYJCXloJO5zUsbhldSnMvGxe3Bn0dmWRA65yNSggsp64I09fKrD7LeWxcXBnkGY4CNIPjL1H7Aw3xYeVUlmwCfKn7yfwb7JZQxEYbTqk/XfvN9CcfKsnjNQKOk7OPInujoN06BnaPuVMk1gTX0msSa+eBaoXwmsK+k1gzYpsbbuAC7oFROTf6OvP9dd/wB0UrkXYfCmpyrJq4fdnyluQPkopYJdOR18PIf4V9D4X/dn8x6LJn8LF5kUyuZf6ItvjZ/y0ujdt5/gP8KY3MgLcKt/HP2Q/iuadxAXkh/6+SIPC7yV0zWJNfc1gTXhrZrbCCawJr6TWBNMAUgqD7R+BgEXKDqQsuPojn16L9PKqhwy6EU0cjDUEbVp6ZI6b/HB+VOLiNms8Txt0dSp+Y6/LrSWkiKMVb3lJVvipwfxFew4TP20Jjdtl7lkVkeB4eN1L3/N9zM4btDHpOVVCQB8fv8Az29Kx41zI13HGsijWjE6h4qRggjwOQvTy8KiK9Le3aR1RBlmOAPPx/cDWkIImWIaBZVe1e64vqvOvS2kCurMoZQyllIBBUEZGDscjNedFPIBFksZFMPknjwj4zbSrC8Mcym2OpdIOrdSANveCCuhK5Yv726a2iuCIwkDI8bbli8bBVJHlkb9K6jt5w6K46MAw+BGR++kQHuW5Zc02Yd6/PPkvSiiinpK8b2fs43c/mqzfsgn+FczcO4VOOENcrdlYn1CSDTnXl+yYltWct47fOuiebZdFjdN5QTH/htXNcnD7JeGpIkubzuBo9edi+D3MeC79aqVN+4BuRtf8eeymzdQ8Fo8nuRu/noRnx8dIOKsPLfI1xcXEYlgkSHUDIzrp7q76cHc6sBenjUVwDmCWxlEsJ9HU+66/db+B6j6gvLl3j6X0CzR5AJIYN1Vh1X1xnqKzOMV1RSMuxownK/I+XonQRteczmq17TeU3uo45YELSxZUouMtG2OnqpGR6M1K644HcR+/bzL8YpMfXGK6JpUe0D2gNKz21sSkakrK/Quw2ZF8VQHYnqSPL3svgVfUvtTtaCBudh96J1RGwd4lVHluy7e8t4/BpUz+qp1sPmFI+ddBk0kPZtDq4lB+iJW/wCGy/z/AIU7iaR/9NJedjOQv8T9FOkHdJXw1gTX0msCa8uFdC+E15p51ma8oj++rEeQQVSOTP6Ou/8AXXX7hVERcAAdKv3IsBksblBsWuLkD4nAqJPs+lG3ap9Gr3FFUxQyzB7rEn5LNljc5rbBU+9h21fWr9zDIV4VbEf/AIn46RWi/s3mZSBLGM+atUlzlamLhsUZOSj2ykjx0kDI+lMqqqGaWIRuuQ75LsUbmtcSNlbgaxJr4DXwmvKvHfK1m6L4TWBNZE15mugKa+GlRzna9ney+T6XH+0MH/eVj86axNLn2jRYuUbziA/Zd/8Amrb4O609uYVOubeK6rkNhK/uRyN5EIxHyOMGrdyTy88btNMpQgaY1OPHBL/hgfE1E8s81takJIS0J+ZT9JfMea/TyLG1Z3rQ4jUysvGRkd0migjf3wcxsl9zRy3ItwzxRsyP3u6M4Y+8MDfrv86r8tq6e+jr+srD8SKbN7eLDG0j+6oycDNLPjfHXuny2yD3EzsPU+bev09XcPqJZRYjIbpdZBHGbg5nZbNpYySWUrdviKMOTDp2JUazvnxz5GujPZ5ddpwuyY7n7PCCTvkqgUk/MVzdwm1tnilMz6ZBnsxqxnugjbG/e2roH2QSauDWmfBXX9mRx/Cr0XicOvK35VSTRpVxooop6Sojm+PVYXa+dvMP+G1c2S8UtG4dHEluwugE1T9mgGz5IL6tW67dPGuouIW/aRSJ99HX9pSP41zRw/ily/BjbpaloE1M9wHHdxJ2p7mN8Zx1NVKkeA/7De358t1Nm6q9NjlzmS24ZwyASt+UdTIIl7zntGLDbPdG43OBSnoqNbRMrGhkhyBvluuxyFhuE2+Ce1qCZylwht8k6XLBkx4azgFG+RX1qgc724TiFxpwVZhIpBBBEiq2RjwyWqDr4BilUvDIqWUyQ5XFrbfypPlL22crR7NZdPEof0llX/hs38hprXnNdpE5SS5iR12ZWcAjx3FJblW9EN9bSHoJVB+EmYz8u/mpf2nWPZ8QZsbSoj/MDQf7g+tZvEOHx1da1shIBblbmD/BTYpSyMkc0yjztY/1uD+0WsDzpY/1uD+0WlVyjwe2u5exnllidv8ARaSmlsdVOpSdXiPOsucOUmsJBgl4X9xzjOcbo+BjPiPMfCqn/i0Ym7AvcHa+flkmiokw4rCyaP8A20sv63B/aLWMXNdpj/6iLr98VQOU+QftcRmnd4oz/o9OkFgOrnUDhfLzwT0xnV4RwKC5u2hilmMKoxV/yZdipUZHcxo7x8M9D44oHC6IF7Q93d16fspdvLkbDNTUfDrWMt2XFJEVmZiqSIo1McnbH/WKyNvB/wCrT/2yf4Vsj2aQb/lrjI8MQ5/+Oqxzdy+tk0QjeRtauT2gQHuFfd0qPvHr6VoQPhmeGMkJPkP4S3h7BctFlOfZ4P8A1af+2T/CsZuF2sgAk4pK6ghtLyIRkHIyCKrPAOFG6nWMkhMMzlQMhVHhkEe8VG/nUnzZyqtmsbRSO4ZsNrCbbEgjSo8j19KsOjY2URdoQ49B/CiHOLS7Dl71eP8AtXaDObmIb+LisTzdZ/1mH9taXfLXL63krJIzqAuQU0g9QMd4EY3qyN7OLYHBuJQfLVD+7RWdPRUkT8L3Ov8AH5KzHNM5t2gWU8ebbP8ArMP7a1iebLT+sw/trVJ5m5KNpH2kbmRAQG1ABlycA7bEZwOnjVZqxDwummbjY4kKL6yWM2c0JtpzRasQFuIiSQAA43J8BVO9osmbiNfERZ/adh/Kah+W7XtLuFfDWGPwQFv3gfWtnnW513sn6ARPoNR/FyPlT6ejZT1IDSTkT8lGWd0sJJG6i7CDtJY0+86A/AsM/hmr3xjnWKE6Yx2rjyOFHoW33+APyqjycMdYEmI7jsyj5dCfQ979n1rVq9LTR1LgXG4Hqq8cz4QQBmUwU4/DewyRg6HZHGhsAk420no37/Sl6p2r7RU6enbBcN0KjNOZrF2oUrwm9gSKRZoi7tnQ2lSF7uACScjffYU//Y8mODWufFXP7Ujn+NIawvJo7OVRDqikDgy6saSRoPd8cY9K6H9m1v2fCbIedvE37ah/5qlH4nHrzv8Ahck8LR8rflWWiiinJKK53suEXjzcRsIJIo4lnm7QOpLFZSwUJsRpZFB8xmuiKSPtD4DjjYUzvbxXsILPG2gl4Rgqx6AYC/X1qrVtvETyzzF9M9PRTZ4kpviMHxB8D5Git3jdrHFcSpDIJY1bCOGDagVBzqGxIJIOPEGtSOMswVQWZiAqgZJJ6ADxNWGuDmhyiRnZY/iT0A3JJ6ADxNMzk/2aqq9tfKCSpKxHGEBHvSebAeHQfEAje5O5GjsF+03ZXtVUtuRohGNznoWx1bw8PEmF5n49dcVzFZQym28XC6e19SzYAj9M7+PlXnqiufVvMNM7CweJ/wAh9/srTIwwYnC55KiX0CpI6RSa0VmCSD84A91gfP18SMjbFXznUfbuHW16oyyALLjfGvCuP9mRR8iahL72d3cFu88gTCAEorF2057x6ADSN/HoakPZvxVG7Wxm3jnDFAfvFcOnzXceoNWqmRr2NqIXYuzOduX6v2zUWNIJY7K6pIONwSCMEEHBBHQg+Bptcq8YTitq0Vygdk0iTI2fxVx5E6TkeBHrSz43wh7Sd4X6qe6fvIfdf5/vBq6+yT/7n/2v56jxcMkpO3bqLEEdV2muJMJWPtI5mK/5HENI0r2pG3dIyI19MYz9POtD2cW57d5QwGlCmCP/ADCpzn00fjWj7RP6Ql/Vi/uCtr2ZXDfa2jz3GiZiMD3lZAp+QZvrURE2PhvcGrbnrfVSxF0+fNT3G+Tpp53lS80Bip05fbCquO64GCQT86pfMXDXtpRFJN2x0BtWWIAYsMDLEj3aufHuG8Ta4kNtIqwnToGYhjCrnIKE+9qPWqtxjgl0ksMl8VIeSKIkMvu6skHSqgDBbeucPlIw4pGkWyAtdSnZrZpUz7PbAhJp8dSIwf0Ru2PTJH0qX5jjW7s3Me4Ca16HJibOPnpI+dTdtZQ20OhMJFv1bbvnJOonxJ868eE2tvHH2UBUoudg+vAbwzknHWsuSrxymcA5EW8lcZDZmDoqL7N2zcvt/wCEf7wqc49yGl3O0zSFdQUYCKcYGNiaiuSLPsL+eL7iuo+GsFf90rWPNnM9zBdskUmlFCELpQjcb5yM/jWjKJZKwmB1jhHwSIyxsP8AUG6ledLlbeyEI1MXCRqTk7JpJLN97C/E/WlxTJ5ilFzwwykY1Rxyj0OVbH4kUura3aR1RBlmICj1P8AMn4CrnCyGwuvqCbpNYLvFuQsrRyLbBBNdPsqKVB+jOfoFH1qrXFwZHZ26uzMfTUc4+WcVbOaJ1tbaOziO5GqQ+mSTn1Zsn4Cq/wAM4DNcgmJMqDjUxCjOxx5nqOgp0DgcU7zYHS/IfyoytOUTc7equfDES94eIwAuF0ED8106EfPBpfyRlSVYYZSQR5EbGr/yxy7Jali8ikOBlFBwGHQgk+pHTfbyo45yelwxkRikhxnxU4GNx1Gw8KpQVccMrm3u05jzVyWmfLG11u8EvqKkOJ8Amt95E7v317y/M+HzxWjEoLKCcAsoJO2ASAWPoBv8q2mva4Ymm4WWWOabEWU3f2lzHZJHlTHPpCIB39ch1KvzPX411HZWoijSMdEVVHwUAfwrnzlTl9ZOLWcMcrTRIftLamDKoj93TjbdtPSuiqVB4b88+SnN4rcsuaKKKKekopa+3Xl/t7BZwmo2sgdh4tE5CyLnqB7rE/o0yq17+ySeJ4pAGSRWRwfFWBBH0NCFzDzZPZSdmbCJkVFxKRGyrlsFdTHcvnIyeuRjNWf2PwwEzMV/yhCME74iYdU8u8GB8engcVoxQXaLccESGORkkkzI7adMTMrrJjxY6wwbqNQ22qlXdq0UjxuCrIWRx8DuPVTgH12NZL6ft4X0pcWnY3uSOZ88xZPDsLg+yefF+brKHaaaMkb6B+Ubb9FQTXvwTjgu07RI3WM+4zgLrH3lXOdPqcZpechezwTBbi5A7IgNFF98dQz/AKHTu+PjttTF4vZSSx9nFL2OdmcLlgvkm4Cn13x5V5Crp6SF3YMcSdydB5Abq/G57u8Qqpz3z8sAa3t8NKRh26rGD1HkzkeHh1PkVTE+kgqcMhUqR1BU5Uj4EZptRez7h9quuc68blp5cA+eVBCn5g1XeeOIcOkgWO1KCSNsp2MeEwThwWACnI3+IFeh4ZPBHaGnY4g6utkq0zHnvOI8lvyonHLQMulbyAbjpnPh/q3xkHwI9CDVuB8Yu+HmQRwNliA4eGVsFM7DSR5nzqL4dxGS2kSaIlWGdJIOGXoQfvr0z8PMU3+WebY75O73JQO/GTuPVfvL5H64NSqg+iYWhmOI7f49PK+nJditKQb2d6pUcYup7qZppInDNgHTDKB3RgYBBPQedZcEvrizl7WKFy2lk70UpGGKk7AA57op3E1iTVMccBZ2fZDDpa+3wTxRm+LFmlj/AN4V9/5C/wBhP/jUZxzmK6vFRZYdkfWNMMoyQCMHOdsE03i1YE0uPiMLDibCAfNTNO9wsXlKTjPMd3dx9lLFhNQbCQyrnTnAOSds7/IVq8E4lcWbs0MTZYaSGhkIwDkdMb/404ya8yae3irAwxiIWO1/oj2Rxdix5pUxcxXS3D3Ah/KOoVvyMunbG+M5zsPHwrR4pcTXMplkiYMQAdMcgGwx0OacRNeZamM4o1pxNjF9Ndl00RcLFyVr8eujbfZuy/JhFTPZS6tKgY3zjO3lUxwixXh0BubgflWGETxGdwg/SPUnwA9N7TxnjcdqmqQ/qqPeY+QH8egpZcS4lLezAkZY92NF3wD+aP4n0zsBtcgLqlpAbhZqev3ukyAQm98TtB0WtNJJcSMxBeRyWOBnoOgHkAMfAVO2vOQghSKCL3R7znqx3LaV65JJ61YuX+AJZRl5CDJgl2+6vXQvptufEj4AUXjF2k0zvGmhWOw8/NyPAnrj+OatMfHVOLMN2t+CU5r6dofezive75muZfelKjyTuD8N/wAa3OG86zxYD4lX9LZv2vH5j51AUVadTRObhLRZVxPIDiDirxxHnSN7Z+yJEpGkKwwRq2LZ6HAydj5VV+BvCkmq4UtFgr7pYBjjGfgPLeo/Hlv8P4VZGW5t4fsfYqWuCFjYNuzSFV0nzPeC52xt1xSBAyBvZs/V1z+wnGV0rsb9uiYvsL4Cuq6vVXSjv2MGcnuKdTkE74J0j4p9G9UTyrwBbC0htk3EaAE/eY7u59SxY/OparoFhZVCbm6KKKK6uIooooQlX7aOBSxBeJ2hKTQqUmKgEmJujEEEHSTvnoDn80YV3NfBIoIoJlu/tEk41yaiNTahs6jqF2K94nwx0xXUNxbrIrK4DKwIYHcEEYII8sVz9f8ABoeA3s8dxb9tDMjNaPp1EgnBgOdtW4BPXYH87Aqztc0iVguRsLd7pc8tUxlj3Sorl/2jS2dsIBGsmknQzsQFU76cAb4OcbjY+laXEvaBezZzP2a/diATb9bd/nqqN4pwWa20GWJolkBaME6sDPuk9dQGOuDvnzxM+z/l4XVyHYxmOIhnRjlm+7hfug4OTttjBqq+Gjia6qwg6m+qmDISGXUK3C7iWVVaOV5XUMofUzFT+dlui+pIq+8u+zBEw94RI3URKToH6x2L/DZfQ1fzUJZSXUl1J2qiOCMYiCkN2pb89j1GAPd23PjgGvPTcYmqGER2YAM88z0H0V1lM1huc1p8+WsH2FzKg7g/JacKRIdkCHG2SQCOmM5FKCGVoyJFLIQcK65GGxnAbzx4eXpVx9qHHO0mW3TdYu8wG+ZGGy/EKen6fpVt4NwaKysAlxoxjVOXwV1P1znwGyj0Aq/STGhpGmQFxedOn36pcjO2kOHKyrnAPabgBLtSfDtUH4ug8fVfoKu9lxKOddUTq6+akH6+VVDi3s3ilHaWjhMjIUnVGf1T1X8R6VQJ4JLaVlOqORDglWKkeIwynoQQfnXPYaStu6A4Xbj6fwpdtLDk8XCehNYE0orPnu7TYTCQeUiq34jDfU1JR+0y5HvRwt8BIv8AOarO4JUN0sU5tbGdUyCawNLqX2l3B92OEfHW38wqOu+e7t9u1WP9RFHyy2o/Sps4PUHWwUjWxBM+6uljUs7KqjqWIA+pqo8a9oKLlbYaz99shR8B1b8BVMjimu5Qo1SyHpqbPxOWOAKlOJcl3EEYfaTbvhMkr/zD4fTxq/Fw+nhcBM65O2iS+qlkB7NuSj44Li8kJAeV/FjjA9M7KvwGKnuRprdNZc6ZgDu+wCDrpz0Pn47Vsez7i2Q0BPm8fwPvD67/ADPlUVzpwjsZ9ajuS5b4P1YfP3vr5Vbe/tZHUzu6NrJbGdmwTjPndWPhvOUU0zRkaATiNj+f8R+aTvgeXrtUVzRylpzLANuroPDzZPT0+nlVRIq48r829IbhvRJD+CufPyP136wfTOpj2kGm45qTJ2zjs5vcVTga+1auc+AxxflkIXUcMnmT+cnl6jp47eNcsuHyTtpiUs2CfDYDzJ29K0Ip2yR9oNFTkhcx+DdbnL/C47h2V5ez0rlcEAluuRnyAz5/CmR7GuXXurg31wxkS3LRWxYY1NuGkAxuADjOSck5Pdqn2PChxOS3sreDspRntXYE9lGvvMTtnc536nA8cjo7g3B47SCOCEaY41CqPh4nzJ6k+ZrkYLjjPwyy9/VDyGjCPv8AC3qKKKekoooooQiiiihCKgec+UYuJ2zQSd1usUmN45B0cfxGdxmp6ihC5x//AM2a4u2tOLTmI20Z0KO6JNiO2DnZu6Ac+IyMDDCqfDcPbyiSFyCrMI5VBUOFOCRnYg7ZXfGRmukvaB7P4uKw4bCTID2MuOh+63mhOMjw6jek1xMTyGDhM8EVvLG41OcAaFBw8PnqGrp72Mbd7TRczsTcC7DqMgGjO5633CaDi8/VQfCuarqK5EqyPK7sqsjEkSZOAmOi7nYjGPhkU3OOcWFrbyTMB3FyFz1c7KmfViBSa41w5rG5aMSAtGVZXQ4Izuufuv029RW3zBzjLdwRxy4HZks7D88gYUkeGBq288HbpWfWcOZVyRSMAw7+WyfHOY2uB1W7yJwtru8M0veEZ7RyfzpGJ0jfyOW9NIphczcCF7AYi7JuGyACMruAw8RnBxkdK0uWbBeH2GqXY6TNMfXGceuFAX5VS+D8+3IuAXOtJZVBjODpEjAYRuoxkehx4ZqlK2asndLCbCPIe7lsrDSyJga/9StHJ3Ks9jJJrlVomHdVdW7Z98g7Ieo2znPXaofjMiTcahVcHRoWQ/pKrvj5ZX61Yue794bN3ico2qMAjGcMwBAz6E1RvZ/Hqv1J3wkrknfJ2XJPicvTKUPlZJWSHOxGWXvRLZrmwt5gq98dns4tIuUjw+QuqMNnGM52OOoqOHLXD7yMmBUAzjXCdOG9QNvkRUnx3luK809rqymdOlse9jOR49BXjw/hMHDopGBYLjVIzZY4UHwA8MnoPGqUUobGMD3Y+WyslhLjiaMKVnEbIwSvE25RiCR4+IPpkEH500OW+GRx20PcXUY0LHSMkkAkk43NLHjF6bmaWTGDI2QPIYCrn1wBTT4pxFbSAOw7qmJT6BnVCfkCT8q2OJmQsjZ+o+v2VUow0Oc7YJecYtWsLzMf5rCSP1Un3OnT3l+FMmzvVmjWRPdYAj5+B9agefOGdrb9qu7Rd74ofe+gAb/ZqM5A4vjVbsfN4/5l/j8zSZh7VTCX9Tcj9/unxf0JizY6KW4hy6jyLcW5VJVOr9F/AhgOhIyMjz6Gtnj3DPtNuyYw+NSZ8HAyB/A/GoPmC5lsLjtYt4pd2Q+7rHX9Ukb5Hr1qc4Px+K6XKHDD3kbGR/iPWkvbM1rJWm4Gh5dCnsMRc6MixO3PqEr8eex6EeRHUH1r4RUxzUkX2lmicMG3YDor9GGehzjPxJqNtLftHVAQCxCgscAZ8zXpWSBzA85LDezC4tRNcPJjUzPoXAzk6VH7huN/hU+tm1u9v9hlMs0w09mozrJz3sZ7oB8+mCcgBs+trHJZTvbRxrcPMFEYAGoscjSy/d944O22c9cOH2aezNeGr202l7px3iOkYP8A4cf4Zbxx5Ukf1dPD6phPZ/8AXopD2d8jDhkHfIe5l71xJ1y3XQpO+lcn4nJ8attFFWVXRRRRQhFFFFCEUUUUIRRRRQhFV/nHki34nEEmXDpvFKuzxnzU+WQMg7HA8hVgooQudeJ8Pn4GtxFd2wnWfPZ3O7LIcbLJqyR4tpJznOM9ar3FOVvs9tBN2qu0ukaBudTDOEI2bHQ+vTyrqS9skmjaOVFkRhhlYBgR5EHrSn5i9izQyLccMYExtrW2mJKA9fyTZ7u++G8QNxiqxhLXY4za+Z65ZDomB9xZyUR4jOkbW5eRUyNUTZGNOCBhhlRsNhgVIcmvCt2j3DhAuSmc4L9Bk9ABud/HFStxOk9844sjWx7MIkbB0AIJy2vA2znDe6c+OBmHh5aeW3luYyBCjPgSHDMib6s4xnwxtuDSnPaWFjxhJtfzPI7qYBuHNzt8lPe0rjQdo4EIIX8o5BzuRhBnodiT8xXh7M4s3ErfdiA/bb/9DVUa0dVVijhGGVYowUg+IbGD8qkeX+Y3sy5jVG1hQ2rP5ucYwf0jS3UmGkMEWZ+7qYlvMHvU/wA6cyXEN2UilKKETYBSNR1Ek5B8MVZuXOJm7tFeQDLB1bAwCVJUnHhnFLDi3EmuZnlYBS+nYEkDSoXbP6ufnVk4DzrFbW6wmOTKhu8NBBZiTndgepqrUUJ9nY1je8LaW96fFUDtXFxyN1HcocKinuWjkydClkwcZ0Oo38+oP1pi8RSJkxMEKZGz4xkbjrtSn4Nf/Z545DqIU5YKd2GDt1AIJx18qlOZ+aBeqiiMoFbVuwJJwQNgMDqanVUcs07SCcPp+UQVDI4zln6q/Wt9DKCkTo4UAFVIIAOwGB0Gxpa8StWsbohOqMHjJ8VPQfDqp+BrW4fxOS3YtE2kkYOwO3XodqynuJ7o5bXKQOoXOB130jAHxp1PRmne7O7TzUJqgStGXeCs3MnMtvPb6BlnYKygD3G6jUT5dCBvv61TR+/bbxztj1zUjHwORrZrkFSg8AcnAbSSfAY6/Ct/XDHJbGx1yz9WjCu7MGG4IA94bjAG2em1OhDIRgjucz7j8lCUulOJ+Wi1eC8vm4Mis4iMYyVYEHJG2QcYHn41J8EspuJRJZ2tsGdGBklyAke/+kZx4kZ9T4A+F14H7Hp72U3HESLdWxmCI99lGMCV9wNhg432G4xTb4PwaG0iEVvGsUa9FUY+Z8ST5nenCMuOJ/Q25Hz3Sy8NGFnx5qv8i+zmDhil/wDS3LjEs7dT5qmfdTpt1OBnOKt2KKKekIooooQiiiihCKKKKEIooooQiiiihCKKKKEIooooQtDi/AoLuPs7iJJU8nUHHqD1B9RS5437C0KsLG6lgVveikLSxkDfHUMNwNyTTVorhAKL2XPvMHJ3Fo4YYZLVZoYWQ5tjqyke2kqcN08dNV/i3E7WS8iM8DWqKrdqjxmNmJzpyF7xHTB+NdRV5z26uMOqsPJgCPoaR7OzbLXTrqmdq7fP6Lly0sbKW5mUyiKABexYvp1Egau8+c76q8uHcEhlindptJjaQRrlO+qjKk5GTn0rou69nnDpfesbbJ3JESKST4kqATUfJ7IOFMc/ZEH6rSL+5qOyds87ft/K72g/x5rn+bg8YshOJcynH5PKfex097pvXrxKxtI+wMc3aBnXthrUlUONXu7rtq9afSex/hQOfsin4vKf3tW9b+zbhsfSxtz+tEr/AN7Nd7N17lx3/HuRjH+K55F5aJeIYEM8egr2YVnYvvgqG3Y9N/jVj4FyzxSSWV7azMSTEEfaMRquB93Oo5yfCugLWyjiGI0RB5KoUfgK96BTtt3s9s10zO2y8koOX/YQQoF5dMUyD2MGUTPiC53YdBkBelMngHKtrYJotYUiHiQMs3q7nLMfialqKcBZKJJQBRRRXVxFFFFCEUUUUIRRRRQhFFFFCEUUUUIRRRRQhFFFFCEUUUUIRRRRQhFFFFCEUUUUIRRRRQhFFFFCEUUUUIRRRRQhFFFFCEUUUUIRRRRQhFFFFCF//9k="/>
          <p:cNvSpPr>
            <a:spLocks noChangeAspect="1" noChangeArrowheads="1"/>
          </p:cNvSpPr>
          <p:nvPr/>
        </p:nvSpPr>
        <p:spPr bwMode="auto">
          <a:xfrm>
            <a:off x="525463" y="-1047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7" name="AutoShape 6" descr="data:image/jpeg;base64,/9j/4AAQSkZJRgABAQAAAQABAAD/2wCEAAkGBhQQERUUEhQWFRUWFxUYFRgXFhUWHhoYFRcYGBkVFhgcGyceGBojHBUVHy8iIycpLCwsFx8xNTAqNSYrLCkBCQoKDgwOGg8PGi4kHyQ1LSw0Mio2LCo0LC4vNjQsLCwwLCw0NCksNCwsLCwsKiwsLCwsLCwsLCwsLCwsLCwsLP/AABEIAOEA4QMBIgACEQEDEQH/xAAcAAACAgMBAQAAAAAAAAAAAAAABwUGAgQIAwH/xABOEAACAQMCAwUFAwgFCQcFAQABAgMABBESIQUGMRMiQVFhBzJxgZEUUqEjQmJykrHBwjVUk7LRJCUzc4Kio9LwFhdDU1WDszREZOLxFf/EABsBAAIDAQEBAAAAAAAAAAAAAAADAgQFAQYH/8QANhEAAQMCBAMFBwMFAQEAAAAAAQACAwQREiExQQVRYRMiMnGxFIGRweHw8UKh0SMzUmJyFQb/2gAMAwEAAhEDEQA/AHjRRRQhFFFFCEUUUUIRRRRQhFFec06opZ2CqBkliAAPMk7CqFx7212FuSsJe6cbkQjKgfeMhwuPDIz1oQmDRSQ457VOKtBHOkMNpBKyKrkiZsSe6++AFx5rmonmC3uku7aK+4nO8U4cu6SGBU0Dbu50DOV3I3zVZ1VE3K99dM9NdFMMKf8APepHu7qv6zBf3mo+XmyzT3rq3Hxmj/xrne14ZwtL6dZ3EtsFUwuHdiXIUvqaPdjkt9K8OEScOSK6WaPMhkl+ynQ5wmPyeSNhv97fzqHtWVwxx025/wAb8l3B1C6Oj5vsm927tz8Jo/8Amrft+IRSe5Ij/qurfuNct3ctieGhFjH27u5bQ/38nvHuHu1s8Y4fwtmtVtiFDOouWYyDCd3UcybKfe3HlUvac7FjhmRpy38jsuYOq6jzRXOllbyi/Fvw7iVwI+y7XtO2MqAg40aQQjDddjk71OcG9ofF0knjAhvlt20OSBCxP6LA4OMHORQ2riOptkDnlkdNV3s3J30UtOX/AG7WU+kXCyWrNjBca4yfHTIo6DzYDqKYdlfxzoJInWRG6MjBgfgRtVpLWxRRRQhFFFFCEUUUUIRRRRQhFFFFCEUUUUIRRRRQhFFFRnMPMcFhCZrmQRoPPqx66VHVmOOgoQpJmwKW3NPtohik+z2IF1cMwQHUFjDMQAC+RrOTju7Z2JFVPiHMN3zEZ40lW0tohnscnXJkd0zEEdwnyOkeTHeqde8wQtw+K1W3CTRuC0iEABkONakbszD1wOoOwqq6fv4GC5Fr9L7/AIUwzK5Vg4p2s16I+PXDdmY+0RUk7ODIP+jwANx5jvdMsc7w1lzUlrDd20cYnimdxG7ZQiN104bbUSBjHTfPSoG/4lLcPrmkaRvNj09FHRR6ACtaoimLxeY30yGQuM7jddx28K3ZONztbrbNKzQLjTGQuNjkb4ycHpk7VpO2TlssdsnqSB4b9TUryzy81/P2KOIzoZ9TKWHdKjGARj3uvp0q/cveyYQyrJcyiQIQyoilQSNwXJOSAd8ADp18KTU19LR3a4gHWw3v/Kk2N8mYXmPY3FjP2qX9iOvh9jkX9bk/Yjr77X+NLoitlbvlu0cDwUAhc+RJP+6aWOo+Z+prOomV1VCJXTYb7YRomyGNjrYUzP8Auei/rUn7EdQvNvs/SxtjMszyHWi4ZVA7xxnIqmFj5n6mmbzif8yQfC1/ctMf7VTzRB8uIONrWAXBge11m2slkPA+I3HofMVu2PHJ4FdYpWRZM9oBpOrUMEkkEg48RvWlRW85jXCzhdVgSNFOHmb/ADeLIRKmGH5T3ti+tjpI2bPkenlUxAoguYBwW5kWSVSZMOTGNI96VGB3JzkMDjyFUuvS2uXiYPGzIw6MpIP/APPToarGnw5xmxzPQk81MPv4k7+A+2gRS/ZuKosEqkL2sZ1RkkAgsBkpkEHPTHXFNC3uFkUMjBlYZVlIIIPiCNiK5b4NzJHElz9oi7eSfJ1tg5ONlYY2GSTkfDAwKn+AcWvOBwQzxypLDLjXbMTjLb5iIJw2OpG2eobw62YtOGTI6Drlnb6rpZfNv4XRNFQPKPOdvxOLtIG3GO0jbAeMnwcfI4I2OKnqspSKKKKEIooooQiiiihCKKKKEIooqM5j5gisLeS4nOEQZwMZY+CL5sTsKELU5v5wg4Zbmac79I0BGqR/BV/iegFJLj0l5drHxe5MMqI4MdsTlUiJxgb41ZxkY1ZAJ6aRnc8elkvY7/i1u5glVhbgd9YQT3QU8SRvvgnOQNsLSb+6V2cRBo4O0Z44ixYJnbOOmcZ+GcZqm57pnYGabnUHYgZ5FMADcyt/mrj4vLl5o4+xDIEIBILgeMmNjnCjHkoznbEMTivSCFnYKoyzEBRkDJPQZJA+tXDgXsxunmj+0xCOEMDIC6MSq76QFJzqxjr0NdfNBRxgOcAAMrnPLzzKA10hyVOkjKkhgQR1BGCMjIyPgQfnWNNL2hchS3Myz2qqSV0yqWCkldlZc7E42OT+aKXPFODTWrhJ4zGxGQCyNt591jUKOvhq2BzSLnbcLskZYVZPZP8A0j/7Ev8Aejr15w5xvIr24ijuHSNXAVQI9gUU7MV1Dcnxry9k/wDSP/sS/wB6Oovnr+krr/WD/wCNKo9kyTiTg9oPcGue6nciIW5qFkkLEsxLMTksxLEnzJO5rGiit21lXXw0zOcP6Eg+Fr+5aWZpmc3/ANCQfC1/ctZHEP71P/18lYh8L/JLSiiitdV0UAZIA3JIAHmTsAPWveysXncJEutz0XKjOPViBVy5S5FmS4SW5QKiZYLqViX/ADcgZGBknr1AqrUVUdO0l5F+XNNjic82AVGIwcHYjY/Lwrb4VxDsJo5GXtFjYsEYnAz1KjoGzg9OoFWvmvkWZriSS3QMj94qGVSHPvAA4GCe9nP5xqn3dm8LlJF0uvVcqcfNSRXIZ4qlmRBuNNwh0b4jmrbw2W5luJuJWbR2xjOFXb8oBuwl3xuMZzsdsY0hqdHIHtAi4rDkYSdAO1izuP0l+8h8D4dDvXM8cxXIydLY1qGKhwDnScfPffGatkXFGa5hm4TC8ckEeXbYKQB/omXOHzuvXJ2x01ABMJwnw7dAOZXbB4uNfVdMUVX+SOcY+KWyzINLjuyxk5Mcg6qfTxB8R5dKsFWklFFFFCEUUUUIRRRRQhYswHXakPzBx6HmDiLQvcCK0hVxAMgGWTBBlGRjpkgH83GOrYufth5jkWJLC1ybm7yO6RlYgDrO+w1YK9Rtq8qUfMPEoDaQ2v2MwTwnS5cbgDc6WwC2tiScj1HgaqzucbRs1O4t3RzsfgptG5WhxjmCeZVgeftooWYRsAV1gHAdvvbDbPgfHrUVRWZhYKHKnSxYK2NiVxqAPpqH1+NPYxsYwjJRJuvMjNOP2V8YmuLVxM2oROI0Y+8RpDYY/nY1AZ6+eaTtSMPMU8dv9njkMcZZmbR3WYt95xvjYDAx03zVHidF7ZD2Yte4zOyZFJgddPPmDiDw2k80Wlnjjd1zuMqCd8deh2rn+6unldnkYu7HLMdyT/14dK3uEcxT2oZYn/JsCGjbvIQ2Qe7+adzuMeuajFXAA69APEnwHxNI4Xw32EPBIN997cipTS9pZWr2Z3qQ34aR1RTFIoLMFGolCBk+Ox+lXXjHIFneTPObhwXOW0SREZAA8VONlFVXlz2XTXAD3BMEZ3C4zIR8DtH4dcn0FXJPZbw4ADsM48S75Pqe9WTxCrp2VPaRzEOtY4QD6p8THFli3Lqo+X2dWMcEsi6pWRHwxlJAYLnouFyNqU6HYfCmnyQgXhd0oGAJboAegUAD6YpWR9B8BWpwp8hfMyR5dhIFz5JU4FmkCy+mmXzf/QkHwtf5aWhpncyn/NFt8bP+Wp8RylgP+3yRB4X+SWOeo8RsfQ+Rr7Tz4py9b3Q/LRIxxs2MMPg43H1qh8e9mTx5e1btB/5bYDf7LdG+Bx8ahTcagmOF3dPXT4qT6R7RcZqkqxBBBIIOQRsQR4g+FOHk7ick9mkkxBbvjV0yEYqGbwycb0nnQqSGBVgcEMCpB8iDuDW7ccbmeFIC5ESKFCL3QfV/Ficn09Ks8Qo/a2NaLDPXooQS9kSSmjzpxOS3s3khOGyg1dcB2C6h4Z32pQE/Mnck7kk9ST4mt6HjcywvBrLROMFW72nyKeK4IHp6Vo1Kgo/ZWFpzz1RUS9qQUVucN4zLbajC+nWuG2z8GA+8PA+prVSItkgEhRqbA6DIGT5DJFY1ec1rxhOaQCRmFd+E8ZXglzBcQz9usq/5UgIy6Nv2gHgQSSMnOdvE10TZXqTRpJGwZHUMjDoVYZBHyNcr8u8Tig7USQdszrhMAE97Yp6Ag9Rk/hTQ9i/MTwO3DbkFDjtbYMc4Q7vED6YLDO+7eVIiJacDvibZ/hMeAe8Pwm/RRRVhKRRRRQhFec8yorMxAVQWYnoABkk/KvSl77buP/ZuGtGpw9ywhB8kILSE+mkEf7VCEuWuLm8kuuNQzJFpd1jWQagbeMABfHT06YyW1dM5qkcR4g9xK80py8h1Meg6AADyAAAHoKmOZ7exjSE2MrM0i/lxqbB0gYLq26sW3AO3XAqv1UphjJmO+QuLEDl8c0x+XdVgtfZ/fy9LcqD0Luij8GJ/CmNxjkNX4YlrHjtIgHjY7Zl31Fj5Nqb6jyqveyfmOYy/ZG78QRnQk7xhSo0jzU6hgeHw2po15LjHEKqGoax1hhOIWvn5q7BEwtvzSE4jyVeW6s0kBCKMs4ZCAB4nvZx8qhKuPtL5jlmuntj3YoWGFB99tIYO/n72w8Pj0p3/AF8c+A8zXraKSaSFsk1rnPLkqUgaHWavW1tXldY41Lu5wqjqT6U4uTfZ/HZASS4kuPvdVj/Rjz/e6n0G1Hs/5MFlEJZV/wAokHezv2anfs1/DUfE+gFWw15DjPGXSuMEBs0ann9PVXYIAO87VBNY0E1jXmW6q8qDyZ/Rt5/rrv8AuilZH0HwFNPk3+jbz/XXf90UrE6D4V9F4X/dn8x6LJn8LfJfTTN5mP8Ami2+Nn/LSyNM3mU/5otvjZ/y0ziP9yH/AK+S7B4X+Su1Yk19zWJNeFtmtkKB5m5TivVye5KB3ZAN/gw/OX09dsUp+I8Okt5DHKul1+YI8GU+Knzp5k1B808uLexY2Ei5Mb+R+6fNT4j59RXoOGcSdARHIbt9PoqlRTB4xN19Un6kbDl24nAaKJmU/nZUDbr1Oa0JomRirAqykhgeoI6ipTlnjcltOvZ7rIyK6HodRChvRhnr8vh6yYvEZdHa/VZcYbis5XTlXlTsYJVnUF5u64zkBACAv4k/P0qo3fJV1GSFjMgBOCrJuPAkEjfGNqahqn8/cckhCRR90ShyzDrhcAqvl7w3rzlFWTvnIFu9z6fRas8ETYxfZULvRv4qyN8wyn94IqztPdOicSEil4HDRoo040ONQJ8jg5G+RnzxVUAqU4DFbu5F0xEYGpRqIBboem+SPLc4r0MzbAPGo6Xy5LLjI8J39y6l4FxdLu3iuIzlJUVx6ZG4PqDkH1Fb9Kj2EceDRXFoG1CGQyRHGMxSk7eeQ4Yn9emvTgbpRyRRRRXUIpKe03jZPGoQIJLhLKLU6RjUdU/UkY8B2f8A0Kddc92/E737XxK/tlhePt5Uk7QkHRBnTowR0Qrnfc1WqnYYjpnlmba5aqbBmqZzBfRz3MkkUQhjYjTGFVNOFAOQu2SwYn41H0MxJJJySSSfMk5J+pr4TT42hjQ0bKJNzdTfK/M54e0rpGHkdFRCxwEGSWJA3Oe5tt0616wc+3yTGbt2YnqjbxkfdEfRfiMH1qGu7J4iokUqWRXAPirjKn9/0rxpBpYJCXloJO5zUsbhldSnMvGxe3Bn0dmWRA65yNSggsp64I09fKrD7LeWxcXBnkGY4CNIPjL1H7Aw3xYeVUlmwCfKn7yfwb7JZQxEYbTqk/XfvN9CcfKsnjNQKOk7OPInujoN06BnaPuVMk1gTX0msSa+eBaoXwmsK+k1gzYpsbbuAC7oFROTf6OvP9dd/wB0UrkXYfCmpyrJq4fdnyluQPkopYJdOR18PIf4V9D4X/dn8x6LJn8LF5kUyuZf6ItvjZ/y0ujdt5/gP8KY3MgLcKt/HP2Q/iuadxAXkh/6+SIPC7yV0zWJNfc1gTXhrZrbCCawJr6TWBNMAUgqD7R+BgEXKDqQsuPojn16L9PKqhwy6EU0cjDUEbVp6ZI6b/HB+VOLiNms8Txt0dSp+Y6/LrSWkiKMVb3lJVvipwfxFew4TP20Jjdtl7lkVkeB4eN1L3/N9zM4btDHpOVVCQB8fv8Az29Kx41zI13HGsijWjE6h4qRggjwOQvTy8KiK9Le3aR1RBlmOAPPx/cDWkIImWIaBZVe1e64vqvOvS2kCurMoZQyllIBBUEZGDscjNedFPIBFksZFMPknjwj4zbSrC8Mcym2OpdIOrdSANveCCuhK5Yv726a2iuCIwkDI8bbli8bBVJHlkb9K6jt5w6K46MAw+BGR++kQHuW5Zc02Yd6/PPkvSiiinpK8b2fs43c/mqzfsgn+FczcO4VOOENcrdlYn1CSDTnXl+yYltWct47fOuiebZdFjdN5QTH/htXNcnD7JeGpIkubzuBo9edi+D3MeC79aqVN+4BuRtf8eeymzdQ8Fo8nuRu/noRnx8dIOKsPLfI1xcXEYlgkSHUDIzrp7q76cHc6sBenjUVwDmCWxlEsJ9HU+66/db+B6j6gvLl3j6X0CzR5AJIYN1Vh1X1xnqKzOMV1RSMuxownK/I+XonQRteczmq17TeU3uo45YELSxZUouMtG2OnqpGR6M1K644HcR+/bzL8YpMfXGK6JpUe0D2gNKz21sSkakrK/Quw2ZF8VQHYnqSPL3svgVfUvtTtaCBudh96J1RGwd4lVHluy7e8t4/BpUz+qp1sPmFI+ddBk0kPZtDq4lB+iJW/wCGy/z/AIU7iaR/9NJedjOQv8T9FOkHdJXw1gTX0msCa8uFdC+E15p51ma8oj++rEeQQVSOTP6Ou/8AXXX7hVERcAAdKv3IsBksblBsWuLkD4nAqJPs+lG3ap9Gr3FFUxQyzB7rEn5LNljc5rbBU+9h21fWr9zDIV4VbEf/AIn46RWi/s3mZSBLGM+atUlzlamLhsUZOSj2ykjx0kDI+lMqqqGaWIRuuQ75LsUbmtcSNlbgaxJr4DXwmvKvHfK1m6L4TWBNZE15mugKa+GlRzna9ney+T6XH+0MH/eVj86axNLn2jRYuUbziA/Zd/8Amrb4O609uYVOubeK6rkNhK/uRyN5EIxHyOMGrdyTy88btNMpQgaY1OPHBL/hgfE1E8s81takJIS0J+ZT9JfMea/TyLG1Z3rQ4jUysvGRkd0migjf3wcxsl9zRy3ItwzxRsyP3u6M4Y+8MDfrv86r8tq6e+jr+srD8SKbN7eLDG0j+6oycDNLPjfHXuny2yD3EzsPU+bev09XcPqJZRYjIbpdZBHGbg5nZbNpYySWUrdviKMOTDp2JUazvnxz5GujPZ5ddpwuyY7n7PCCTvkqgUk/MVzdwm1tnilMz6ZBnsxqxnugjbG/e2roH2QSauDWmfBXX9mRx/Cr0XicOvK35VSTRpVxooop6Sojm+PVYXa+dvMP+G1c2S8UtG4dHEluwugE1T9mgGz5IL6tW67dPGuouIW/aRSJ99HX9pSP41zRw/ily/BjbpaloE1M9wHHdxJ2p7mN8Zx1NVKkeA/7De358t1Nm6q9NjlzmS24ZwyASt+UdTIIl7zntGLDbPdG43OBSnoqNbRMrGhkhyBvluuxyFhuE2+Ce1qCZylwht8k6XLBkx4azgFG+RX1qgc724TiFxpwVZhIpBBBEiq2RjwyWqDr4BilUvDIqWUyQ5XFrbfypPlL22crR7NZdPEof0llX/hs38hprXnNdpE5SS5iR12ZWcAjx3FJblW9EN9bSHoJVB+EmYz8u/mpf2nWPZ8QZsbSoj/MDQf7g+tZvEOHx1da1shIBblbmD/BTYpSyMkc0yjztY/1uD+0WsDzpY/1uD+0WlVyjwe2u5exnllidv8ARaSmlsdVOpSdXiPOsucOUmsJBgl4X9xzjOcbo+BjPiPMfCqn/i0Ym7AvcHa+flkmiokw4rCyaP8A20sv63B/aLWMXNdpj/6iLr98VQOU+QftcRmnd4oz/o9OkFgOrnUDhfLzwT0xnV4RwKC5u2hilmMKoxV/yZdipUZHcxo7x8M9D44oHC6IF7Q93d16fspdvLkbDNTUfDrWMt2XFJEVmZiqSIo1McnbH/WKyNvB/wCrT/2yf4Vsj2aQb/lrjI8MQ5/+Oqxzdy+tk0QjeRtauT2gQHuFfd0qPvHr6VoQPhmeGMkJPkP4S3h7BctFlOfZ4P8A1af+2T/CsZuF2sgAk4pK6ghtLyIRkHIyCKrPAOFG6nWMkhMMzlQMhVHhkEe8VG/nUnzZyqtmsbRSO4ZsNrCbbEgjSo8j19KsOjY2URdoQ49B/CiHOLS7Dl71eP8AtXaDObmIb+LisTzdZ/1mH9taXfLXL63krJIzqAuQU0g9QMd4EY3qyN7OLYHBuJQfLVD+7RWdPRUkT8L3Ov8AH5KzHNM5t2gWU8ebbP8ArMP7a1iebLT+sw/trVJ5m5KNpH2kbmRAQG1ABlycA7bEZwOnjVZqxDwummbjY4kKL6yWM2c0JtpzRasQFuIiSQAA43J8BVO9osmbiNfERZ/adh/Kah+W7XtLuFfDWGPwQFv3gfWtnnW513sn6ARPoNR/FyPlT6ejZT1IDSTkT8lGWd0sJJG6i7CDtJY0+86A/AsM/hmr3xjnWKE6Yx2rjyOFHoW33+APyqjycMdYEmI7jsyj5dCfQ979n1rVq9LTR1LgXG4Hqq8cz4QQBmUwU4/DewyRg6HZHGhsAk420no37/Sl6p2r7RU6enbBcN0KjNOZrF2oUrwm9gSKRZoi7tnQ2lSF7uACScjffYU//Y8mODWufFXP7Ujn+NIawvJo7OVRDqikDgy6saSRoPd8cY9K6H9m1v2fCbIedvE37ah/5qlH4nHrzv8Ahck8LR8rflWWiiinJKK53suEXjzcRsIJIo4lnm7QOpLFZSwUJsRpZFB8xmuiKSPtD4DjjYUzvbxXsILPG2gl4Rgqx6AYC/X1qrVtvETyzzF9M9PRTZ4kpviMHxB8D5Git3jdrHFcSpDIJY1bCOGDagVBzqGxIJIOPEGtSOMswVQWZiAqgZJJ6ADxNWGuDmhyiRnZY/iT0A3JJ6ADxNMzk/2aqq9tfKCSpKxHGEBHvSebAeHQfEAje5O5GjsF+03ZXtVUtuRohGNznoWx1bw8PEmF5n49dcVzFZQym28XC6e19SzYAj9M7+PlXnqiufVvMNM7CweJ/wAh9/srTIwwYnC55KiX0CpI6RSa0VmCSD84A91gfP18SMjbFXznUfbuHW16oyyALLjfGvCuP9mRR8iahL72d3cFu88gTCAEorF2057x6ADSN/HoakPZvxVG7Wxm3jnDFAfvFcOnzXceoNWqmRr2NqIXYuzOduX6v2zUWNIJY7K6pIONwSCMEEHBBHQg+Bptcq8YTitq0Vygdk0iTI2fxVx5E6TkeBHrSz43wh7Sd4X6qe6fvIfdf5/vBq6+yT/7n/2v56jxcMkpO3bqLEEdV2muJMJWPtI5mK/5HENI0r2pG3dIyI19MYz9POtD2cW57d5QwGlCmCP/ADCpzn00fjWj7RP6Ql/Vi/uCtr2ZXDfa2jz3GiZiMD3lZAp+QZvrURE2PhvcGrbnrfVSxF0+fNT3G+Tpp53lS80Bip05fbCquO64GCQT86pfMXDXtpRFJN2x0BtWWIAYsMDLEj3aufHuG8Ta4kNtIqwnToGYhjCrnIKE+9qPWqtxjgl0ksMl8VIeSKIkMvu6skHSqgDBbeucPlIw4pGkWyAtdSnZrZpUz7PbAhJp8dSIwf0Ru2PTJH0qX5jjW7s3Me4Ca16HJibOPnpI+dTdtZQ20OhMJFv1bbvnJOonxJ868eE2tvHH2UBUoudg+vAbwzknHWsuSrxymcA5EW8lcZDZmDoqL7N2zcvt/wCEf7wqc49yGl3O0zSFdQUYCKcYGNiaiuSLPsL+eL7iuo+GsFf90rWPNnM9zBdskUmlFCELpQjcb5yM/jWjKJZKwmB1jhHwSIyxsP8AUG6ledLlbeyEI1MXCRqTk7JpJLN97C/E/WlxTJ5ilFzwwykY1Rxyj0OVbH4kUura3aR1RBlmICj1P8AMn4CrnCyGwuvqCbpNYLvFuQsrRyLbBBNdPsqKVB+jOfoFH1qrXFwZHZ26uzMfTUc4+WcVbOaJ1tbaOziO5GqQ+mSTn1Zsn4Cq/wAM4DNcgmJMqDjUxCjOxx5nqOgp0DgcU7zYHS/IfyoytOUTc7equfDES94eIwAuF0ED8106EfPBpfyRlSVYYZSQR5EbGr/yxy7Jali8ikOBlFBwGHQgk+pHTfbyo45yelwxkRikhxnxU4GNx1Gw8KpQVccMrm3u05jzVyWmfLG11u8EvqKkOJ8Amt95E7v317y/M+HzxWjEoLKCcAsoJO2ASAWPoBv8q2mva4Ymm4WWWOabEWU3f2lzHZJHlTHPpCIB39ch1KvzPX411HZWoijSMdEVVHwUAfwrnzlTl9ZOLWcMcrTRIftLamDKoj93TjbdtPSuiqVB4b88+SnN4rcsuaKKKKekopa+3Xl/t7BZwmo2sgdh4tE5CyLnqB7rE/o0yq17+ySeJ4pAGSRWRwfFWBBH0NCFzDzZPZSdmbCJkVFxKRGyrlsFdTHcvnIyeuRjNWf2PwwEzMV/yhCME74iYdU8u8GB8engcVoxQXaLccESGORkkkzI7adMTMrrJjxY6wwbqNQ22qlXdq0UjxuCrIWRx8DuPVTgH12NZL6ft4X0pcWnY3uSOZ88xZPDsLg+yefF+brKHaaaMkb6B+Ubb9FQTXvwTjgu07RI3WM+4zgLrH3lXOdPqcZpechezwTBbi5A7IgNFF98dQz/AKHTu+PjttTF4vZSSx9nFL2OdmcLlgvkm4Cn13x5V5Crp6SF3YMcSdydB5Abq/G57u8Qqpz3z8sAa3t8NKRh26rGD1HkzkeHh1PkVTE+kgqcMhUqR1BU5Uj4EZptRez7h9quuc68blp5cA+eVBCn5g1XeeOIcOkgWO1KCSNsp2MeEwThwWACnI3+IFeh4ZPBHaGnY4g6utkq0zHnvOI8lvyonHLQMulbyAbjpnPh/q3xkHwI9CDVuB8Yu+HmQRwNliA4eGVsFM7DSR5nzqL4dxGS2kSaIlWGdJIOGXoQfvr0z8PMU3+WebY75O73JQO/GTuPVfvL5H64NSqg+iYWhmOI7f49PK+nJditKQb2d6pUcYup7qZppInDNgHTDKB3RgYBBPQedZcEvrizl7WKFy2lk70UpGGKk7AA57op3E1iTVMccBZ2fZDDpa+3wTxRm+LFmlj/AN4V9/5C/wBhP/jUZxzmK6vFRZYdkfWNMMoyQCMHOdsE03i1YE0uPiMLDibCAfNTNO9wsXlKTjPMd3dx9lLFhNQbCQyrnTnAOSds7/IVq8E4lcWbs0MTZYaSGhkIwDkdMb/404ya8yae3irAwxiIWO1/oj2Rxdix5pUxcxXS3D3Ah/KOoVvyMunbG+M5zsPHwrR4pcTXMplkiYMQAdMcgGwx0OacRNeZamM4o1pxNjF9Ndl00RcLFyVr8eujbfZuy/JhFTPZS6tKgY3zjO3lUxwixXh0BubgflWGETxGdwg/SPUnwA9N7TxnjcdqmqQ/qqPeY+QH8egpZcS4lLezAkZY92NF3wD+aP4n0zsBtcgLqlpAbhZqev3ukyAQm98TtB0WtNJJcSMxBeRyWOBnoOgHkAMfAVO2vOQghSKCL3R7znqx3LaV65JJ61YuX+AJZRl5CDJgl2+6vXQvptufEj4AUXjF2k0zvGmhWOw8/NyPAnrj+OatMfHVOLMN2t+CU5r6dofezive75muZfelKjyTuD8N/wAa3OG86zxYD4lX9LZv2vH5j51AUVadTRObhLRZVxPIDiDirxxHnSN7Z+yJEpGkKwwRq2LZ6HAydj5VV+BvCkmq4UtFgr7pYBjjGfgPLeo/Hlv8P4VZGW5t4fsfYqWuCFjYNuzSFV0nzPeC52xt1xSBAyBvZs/V1z+wnGV0rsb9uiYvsL4Cuq6vVXSjv2MGcnuKdTkE74J0j4p9G9UTyrwBbC0htk3EaAE/eY7u59SxY/OparoFhZVCbm6KKKK6uIooooQlX7aOBSxBeJ2hKTQqUmKgEmJujEEEHSTvnoDn80YV3NfBIoIoJlu/tEk41yaiNTahs6jqF2K94nwx0xXUNxbrIrK4DKwIYHcEEYII8sVz9f8ABoeA3s8dxb9tDMjNaPp1EgnBgOdtW4BPXYH87Aqztc0iVguRsLd7pc8tUxlj3Sorl/2jS2dsIBGsmknQzsQFU76cAb4OcbjY+laXEvaBezZzP2a/diATb9bd/nqqN4pwWa20GWJolkBaME6sDPuk9dQGOuDvnzxM+z/l4XVyHYxmOIhnRjlm+7hfug4OTttjBqq+Gjia6qwg6m+qmDISGXUK3C7iWVVaOV5XUMofUzFT+dlui+pIq+8u+zBEw94RI3URKToH6x2L/DZfQ1fzUJZSXUl1J2qiOCMYiCkN2pb89j1GAPd23PjgGvPTcYmqGER2YAM88z0H0V1lM1huc1p8+WsH2FzKg7g/JacKRIdkCHG2SQCOmM5FKCGVoyJFLIQcK65GGxnAbzx4eXpVx9qHHO0mW3TdYu8wG+ZGGy/EKen6fpVt4NwaKysAlxoxjVOXwV1P1znwGyj0Aq/STGhpGmQFxedOn36pcjO2kOHKyrnAPabgBLtSfDtUH4ug8fVfoKu9lxKOddUTq6+akH6+VVDi3s3ilHaWjhMjIUnVGf1T1X8R6VQJ4JLaVlOqORDglWKkeIwynoQQfnXPYaStu6A4Xbj6fwpdtLDk8XCehNYE0orPnu7TYTCQeUiq34jDfU1JR+0y5HvRwt8BIv8AOarO4JUN0sU5tbGdUyCawNLqX2l3B92OEfHW38wqOu+e7t9u1WP9RFHyy2o/Sps4PUHWwUjWxBM+6uljUs7KqjqWIA+pqo8a9oKLlbYaz99shR8B1b8BVMjimu5Qo1SyHpqbPxOWOAKlOJcl3EEYfaTbvhMkr/zD4fTxq/Fw+nhcBM65O2iS+qlkB7NuSj44Li8kJAeV/FjjA9M7KvwGKnuRprdNZc6ZgDu+wCDrpz0Pn47Vsez7i2Q0BPm8fwPvD67/ADPlUVzpwjsZ9ajuS5b4P1YfP3vr5Vbe/tZHUzu6NrJbGdmwTjPndWPhvOUU0zRkaATiNj+f8R+aTvgeXrtUVzRylpzLANuroPDzZPT0+nlVRIq48r829IbhvRJD+CufPyP136wfTOpj2kGm45qTJ2zjs5vcVTga+1auc+AxxflkIXUcMnmT+cnl6jp47eNcsuHyTtpiUs2CfDYDzJ29K0Ip2yR9oNFTkhcx+DdbnL/C47h2V5ez0rlcEAluuRnyAz5/CmR7GuXXurg31wxkS3LRWxYY1NuGkAxuADjOSck5Pdqn2PChxOS3sreDspRntXYE9lGvvMTtnc536nA8cjo7g3B47SCOCEaY41CqPh4nzJ6k+ZrkYLjjPwyy9/VDyGjCPv8AC3qKKKekoooooQiiiihCKgec+UYuJ2zQSd1usUmN45B0cfxGdxmp6ihC5x//AM2a4u2tOLTmI20Z0KO6JNiO2DnZu6Ac+IyMDDCqfDcPbyiSFyCrMI5VBUOFOCRnYg7ZXfGRmukvaB7P4uKw4bCTID2MuOh+63mhOMjw6jek1xMTyGDhM8EVvLG41OcAaFBw8PnqGrp72Mbd7TRczsTcC7DqMgGjO5633CaDi8/VQfCuarqK5EqyPK7sqsjEkSZOAmOi7nYjGPhkU3OOcWFrbyTMB3FyFz1c7KmfViBSa41w5rG5aMSAtGVZXQ4Izuufuv029RW3zBzjLdwRxy4HZks7D88gYUkeGBq288HbpWfWcOZVyRSMAw7+WyfHOY2uB1W7yJwtru8M0veEZ7RyfzpGJ0jfyOW9NIphczcCF7AYi7JuGyACMruAw8RnBxkdK0uWbBeH2GqXY6TNMfXGceuFAX5VS+D8+3IuAXOtJZVBjODpEjAYRuoxkehx4ZqlK2asndLCbCPIe7lsrDSyJga/9StHJ3Ks9jJJrlVomHdVdW7Z98g7Ieo2znPXaofjMiTcahVcHRoWQ/pKrvj5ZX61Yue794bN3ico2qMAjGcMwBAz6E1RvZ/Hqv1J3wkrknfJ2XJPicvTKUPlZJWSHOxGWXvRLZrmwt5gq98dns4tIuUjw+QuqMNnGM52OOoqOHLXD7yMmBUAzjXCdOG9QNvkRUnx3luK809rqymdOlse9jOR49BXjw/hMHDopGBYLjVIzZY4UHwA8MnoPGqUUobGMD3Y+WyslhLjiaMKVnEbIwSvE25RiCR4+IPpkEH500OW+GRx20PcXUY0LHSMkkAkk43NLHjF6bmaWTGDI2QPIYCrn1wBTT4pxFbSAOw7qmJT6BnVCfkCT8q2OJmQsjZ+o+v2VUow0Oc7YJecYtWsLzMf5rCSP1Un3OnT3l+FMmzvVmjWRPdYAj5+B9agefOGdrb9qu7Rd74ofe+gAb/ZqM5A4vjVbsfN4/5l/j8zSZh7VTCX9Tcj9/unxf0JizY6KW4hy6jyLcW5VJVOr9F/AhgOhIyMjz6Gtnj3DPtNuyYw+NSZ8HAyB/A/GoPmC5lsLjtYt4pd2Q+7rHX9Ukb5Hr1qc4Px+K6XKHDD3kbGR/iPWkvbM1rJWm4Gh5dCnsMRc6MixO3PqEr8eex6EeRHUH1r4RUxzUkX2lmicMG3YDor9GGehzjPxJqNtLftHVAQCxCgscAZ8zXpWSBzA85LDezC4tRNcPJjUzPoXAzk6VH7huN/hU+tm1u9v9hlMs0w09mozrJz3sZ7oB8+mCcgBs+trHJZTvbRxrcPMFEYAGoscjSy/d944O22c9cOH2aezNeGr202l7px3iOkYP8A4cf4Zbxx5Ukf1dPD6phPZ/8AXopD2d8jDhkHfIe5l71xJ1y3XQpO+lcn4nJ8attFFWVXRRRRQhFFFFCEUUUUIRRRRQhFV/nHki34nEEmXDpvFKuzxnzU+WQMg7HA8hVgooQudeJ8Pn4GtxFd2wnWfPZ3O7LIcbLJqyR4tpJznOM9ar3FOVvs9tBN2qu0ukaBudTDOEI2bHQ+vTyrqS9skmjaOVFkRhhlYBgR5EHrSn5i9izQyLccMYExtrW2mJKA9fyTZ7u++G8QNxiqxhLXY4za+Z65ZDomB9xZyUR4jOkbW5eRUyNUTZGNOCBhhlRsNhgVIcmvCt2j3DhAuSmc4L9Bk9ABud/HFStxOk9844sjWx7MIkbB0AIJy2vA2znDe6c+OBmHh5aeW3luYyBCjPgSHDMib6s4xnwxtuDSnPaWFjxhJtfzPI7qYBuHNzt8lPe0rjQdo4EIIX8o5BzuRhBnodiT8xXh7M4s3ErfdiA/bb/9DVUa0dVVijhGGVYowUg+IbGD8qkeX+Y3sy5jVG1hQ2rP5ucYwf0jS3UmGkMEWZ+7qYlvMHvU/wA6cyXEN2UilKKETYBSNR1Ek5B8MVZuXOJm7tFeQDLB1bAwCVJUnHhnFLDi3EmuZnlYBS+nYEkDSoXbP6ufnVk4DzrFbW6wmOTKhu8NBBZiTndgepqrUUJ9nY1je8LaW96fFUDtXFxyN1HcocKinuWjkydClkwcZ0Oo38+oP1pi8RSJkxMEKZGz4xkbjrtSn4Nf/Z545DqIU5YKd2GDt1AIJx18qlOZ+aBeqiiMoFbVuwJJwQNgMDqanVUcs07SCcPp+UQVDI4zln6q/Wt9DKCkTo4UAFVIIAOwGB0Gxpa8StWsbohOqMHjJ8VPQfDqp+BrW4fxOS3YtE2kkYOwO3XodqynuJ7o5bXKQOoXOB130jAHxp1PRmne7O7TzUJqgStGXeCs3MnMtvPb6BlnYKygD3G6jUT5dCBvv61TR+/bbxztj1zUjHwORrZrkFSg8AcnAbSSfAY6/Ct/XDHJbGx1yz9WjCu7MGG4IA94bjAG2em1OhDIRgjucz7j8lCUulOJ+Wi1eC8vm4Mis4iMYyVYEHJG2QcYHn41J8EspuJRJZ2tsGdGBklyAke/+kZx4kZ9T4A+F14H7Hp72U3HESLdWxmCI99lGMCV9wNhg432G4xTb4PwaG0iEVvGsUa9FUY+Z8ST5nenCMuOJ/Q25Hz3Sy8NGFnx5qv8i+zmDhil/wDS3LjEs7dT5qmfdTpt1OBnOKt2KKKekIooooQiiiihCKKKKEIooooQiiiihCKKKKEIooooQtDi/AoLuPs7iJJU8nUHHqD1B9RS5437C0KsLG6lgVveikLSxkDfHUMNwNyTTVorhAKL2XPvMHJ3Fo4YYZLVZoYWQ5tjqyke2kqcN08dNV/i3E7WS8iM8DWqKrdqjxmNmJzpyF7xHTB+NdRV5z26uMOqsPJgCPoaR7OzbLXTrqmdq7fP6Lly0sbKW5mUyiKABexYvp1Egau8+c76q8uHcEhlindptJjaQRrlO+qjKk5GTn0rou69nnDpfesbbJ3JESKST4kqATUfJ7IOFMc/ZEH6rSL+5qOyds87ft/K72g/x5rn+bg8YshOJcynH5PKfex097pvXrxKxtI+wMc3aBnXthrUlUONXu7rtq9afSex/hQOfsin4vKf3tW9b+zbhsfSxtz+tEr/AN7Nd7N17lx3/HuRjH+K55F5aJeIYEM8egr2YVnYvvgqG3Y9N/jVj4FyzxSSWV7azMSTEEfaMRquB93Oo5yfCugLWyjiGI0RB5KoUfgK96BTtt3s9s10zO2y8koOX/YQQoF5dMUyD2MGUTPiC53YdBkBelMngHKtrYJotYUiHiQMs3q7nLMfialqKcBZKJJQBRRRXVxFFFFCEUUUUIRRRRQhFFFFCEUUUUIRRRRQhFFFFCEUUUUIRRRRQhFFFFCEUUUUIRRRRQhFFFFCEUUUUIRRRRQhFFFFCEUUUUIRRRRQhFFFFCF//9k="/>
          <p:cNvSpPr>
            <a:spLocks noChangeAspect="1" noChangeArrowheads="1"/>
          </p:cNvSpPr>
          <p:nvPr/>
        </p:nvSpPr>
        <p:spPr bwMode="auto">
          <a:xfrm>
            <a:off x="677863" y="47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8" name="AutoShape 8" descr="data:image/jpeg;base64,/9j/4AAQSkZJRgABAQAAAQABAAD/2wCEAAkGBhQQERUUEhQWFRUWFxUYFRgXFhUWHhoYFRcYGBkVFhgcGyceGBojHBUVHy8iIycpLCwsFx8xNTAqNSYrLCkBCQoKDgwOGg8PGi4kHyQ1LSw0Mio2LCo0LC4vNjQsLCwwLCw0NCksNCwsLCwsKiwsLCwsLCwsLCwsLCwsLCwsLP/AABEIAOEA4QMBIgACEQEDEQH/xAAcAAACAgMBAQAAAAAAAAAAAAAABwUGAgQIAwH/xABOEAACAQMCAwUFAwgFCQcFAQABAgMABBESIQUGMRMiQVFhBzJxgZEUUqEjQmJykrHBwjVUk7LRJCUzc4Kio9LwFhdDU1WDszREZOLxFf/EABsBAAIDAQEBAAAAAAAAAAAAAAADAgQFAQYH/8QANhEAAQMCBAMFBwMFAQEAAAAAAQACAwQREiExQQVRYRMiMnGxFIGRweHw8UKh0SMzUmJyFQb/2gAMAwEAAhEDEQA/AHjRRRQhFFFFCEUUUUIRRRRQhFFec06opZ2CqBkliAAPMk7CqFx7212FuSsJe6cbkQjKgfeMhwuPDIz1oQmDRSQ457VOKtBHOkMNpBKyKrkiZsSe6++AFx5rmonmC3uku7aK+4nO8U4cu6SGBU0Dbu50DOV3I3zVZ1VE3K99dM9NdFMMKf8APepHu7qv6zBf3mo+XmyzT3rq3Hxmj/xrne14ZwtL6dZ3EtsFUwuHdiXIUvqaPdjkt9K8OEScOSK6WaPMhkl+ynQ5wmPyeSNhv97fzqHtWVwxx025/wAb8l3B1C6Oj5vsm927tz8Jo/8Amrft+IRSe5Ij/qurfuNct3ctieGhFjH27u5bQ/38nvHuHu1s8Y4fwtmtVtiFDOouWYyDCd3UcybKfe3HlUvac7FjhmRpy38jsuYOq6jzRXOllbyi/Fvw7iVwI+y7XtO2MqAg40aQQjDddjk71OcG9ofF0knjAhvlt20OSBCxP6LA4OMHORQ2riOptkDnlkdNV3s3J30UtOX/AG7WU+kXCyWrNjBca4yfHTIo6DzYDqKYdlfxzoJInWRG6MjBgfgRtVpLWxRRRQhFFFFCEUUUUIRRRRQhFFFFCEUUUUIRRRRQhFFFRnMPMcFhCZrmQRoPPqx66VHVmOOgoQpJmwKW3NPtohik+z2IF1cMwQHUFjDMQAC+RrOTju7Z2JFVPiHMN3zEZ40lW0tohnscnXJkd0zEEdwnyOkeTHeqde8wQtw+K1W3CTRuC0iEABkONakbszD1wOoOwqq6fv4GC5Fr9L7/AIUwzK5Vg4p2s16I+PXDdmY+0RUk7ODIP+jwANx5jvdMsc7w1lzUlrDd20cYnimdxG7ZQiN104bbUSBjHTfPSoG/4lLcPrmkaRvNj09FHRR6ACtaoimLxeY30yGQuM7jddx28K3ZONztbrbNKzQLjTGQuNjkb4ycHpk7VpO2TlssdsnqSB4b9TUryzy81/P2KOIzoZ9TKWHdKjGARj3uvp0q/cveyYQyrJcyiQIQyoilQSNwXJOSAd8ADp18KTU19LR3a4gHWw3v/Kk2N8mYXmPY3FjP2qX9iOvh9jkX9bk/Yjr77X+NLoitlbvlu0cDwUAhc+RJP+6aWOo+Z+prOomV1VCJXTYb7YRomyGNjrYUzP8Auei/rUn7EdQvNvs/SxtjMszyHWi4ZVA7xxnIqmFj5n6mmbzif8yQfC1/ctMf7VTzRB8uIONrWAXBge11m2slkPA+I3HofMVu2PHJ4FdYpWRZM9oBpOrUMEkkEg48RvWlRW85jXCzhdVgSNFOHmb/ADeLIRKmGH5T3ti+tjpI2bPkenlUxAoguYBwW5kWSVSZMOTGNI96VGB3JzkMDjyFUuvS2uXiYPGzIw6MpIP/APPToarGnw5xmxzPQk81MPv4k7+A+2gRS/ZuKosEqkL2sZ1RkkAgsBkpkEHPTHXFNC3uFkUMjBlYZVlIIIPiCNiK5b4NzJHElz9oi7eSfJ1tg5ONlYY2GSTkfDAwKn+AcWvOBwQzxypLDLjXbMTjLb5iIJw2OpG2eobw62YtOGTI6Drlnb6rpZfNv4XRNFQPKPOdvxOLtIG3GO0jbAeMnwcfI4I2OKnqspSKKKKEIooooQiiiihCKKKKEIooqM5j5gisLeS4nOEQZwMZY+CL5sTsKELU5v5wg4Zbmac79I0BGqR/BV/iegFJLj0l5drHxe5MMqI4MdsTlUiJxgb41ZxkY1ZAJ6aRnc8elkvY7/i1u5glVhbgd9YQT3QU8SRvvgnOQNsLSb+6V2cRBo4O0Z44ixYJnbOOmcZ+GcZqm57pnYGabnUHYgZ5FMADcyt/mrj4vLl5o4+xDIEIBILgeMmNjnCjHkoznbEMTivSCFnYKoyzEBRkDJPQZJA+tXDgXsxunmj+0xCOEMDIC6MSq76QFJzqxjr0NdfNBRxgOcAAMrnPLzzKA10hyVOkjKkhgQR1BGCMjIyPgQfnWNNL2hchS3Myz2qqSV0yqWCkldlZc7E42OT+aKXPFODTWrhJ4zGxGQCyNt591jUKOvhq2BzSLnbcLskZYVZPZP8A0j/7Ev8Aejr15w5xvIr24ijuHSNXAVQI9gUU7MV1Dcnxry9k/wDSP/sS/wB6Oovnr+krr/WD/wCNKo9kyTiTg9oPcGue6nciIW5qFkkLEsxLMTksxLEnzJO5rGiit21lXXw0zOcP6Eg+Fr+5aWZpmc3/ANCQfC1/ctZHEP71P/18lYh8L/JLSiiitdV0UAZIA3JIAHmTsAPWveysXncJEutz0XKjOPViBVy5S5FmS4SW5QKiZYLqViX/ADcgZGBknr1AqrUVUdO0l5F+XNNjic82AVGIwcHYjY/Lwrb4VxDsJo5GXtFjYsEYnAz1KjoGzg9OoFWvmvkWZriSS3QMj94qGVSHPvAA4GCe9nP5xqn3dm8LlJF0uvVcqcfNSRXIZ4qlmRBuNNwh0b4jmrbw2W5luJuJWbR2xjOFXb8oBuwl3xuMZzsdsY0hqdHIHtAi4rDkYSdAO1izuP0l+8h8D4dDvXM8cxXIydLY1qGKhwDnScfPffGatkXFGa5hm4TC8ckEeXbYKQB/omXOHzuvXJ2x01ABMJwnw7dAOZXbB4uNfVdMUVX+SOcY+KWyzINLjuyxk5Mcg6qfTxB8R5dKsFWklFFFFCEUUUUIRRRRQhYswHXakPzBx6HmDiLQvcCK0hVxAMgGWTBBlGRjpkgH83GOrYufth5jkWJLC1ybm7yO6RlYgDrO+w1YK9Rtq8qUfMPEoDaQ2v2MwTwnS5cbgDc6WwC2tiScj1HgaqzucbRs1O4t3RzsfgptG5WhxjmCeZVgeftooWYRsAV1gHAdvvbDbPgfHrUVRWZhYKHKnSxYK2NiVxqAPpqH1+NPYxsYwjJRJuvMjNOP2V8YmuLVxM2oROI0Y+8RpDYY/nY1AZ6+eaTtSMPMU8dv9njkMcZZmbR3WYt95xvjYDAx03zVHidF7ZD2Yte4zOyZFJgddPPmDiDw2k80Wlnjjd1zuMqCd8deh2rn+6unldnkYu7HLMdyT/14dK3uEcxT2oZYn/JsCGjbvIQ2Qe7+adzuMeuajFXAA69APEnwHxNI4Xw32EPBIN997cipTS9pZWr2Z3qQ34aR1RTFIoLMFGolCBk+Ox+lXXjHIFneTPObhwXOW0SREZAA8VONlFVXlz2XTXAD3BMEZ3C4zIR8DtH4dcn0FXJPZbw4ADsM48S75Pqe9WTxCrp2VPaRzEOtY4QD6p8THFli3Lqo+X2dWMcEsi6pWRHwxlJAYLnouFyNqU6HYfCmnyQgXhd0oGAJboAegUAD6YpWR9B8BWpwp8hfMyR5dhIFz5JU4FmkCy+mmXzf/QkHwtf5aWhpncyn/NFt8bP+Wp8RylgP+3yRB4X+SWOeo8RsfQ+Rr7Tz4py9b3Q/LRIxxs2MMPg43H1qh8e9mTx5e1btB/5bYDf7LdG+Bx8ahTcagmOF3dPXT4qT6R7RcZqkqxBBBIIOQRsQR4g+FOHk7ick9mkkxBbvjV0yEYqGbwycb0nnQqSGBVgcEMCpB8iDuDW7ccbmeFIC5ESKFCL3QfV/Ficn09Ks8Qo/a2NaLDPXooQS9kSSmjzpxOS3s3khOGyg1dcB2C6h4Z32pQE/Mnck7kk9ST4mt6HjcywvBrLROMFW72nyKeK4IHp6Vo1Kgo/ZWFpzz1RUS9qQUVucN4zLbajC+nWuG2z8GA+8PA+prVSItkgEhRqbA6DIGT5DJFY1ec1rxhOaQCRmFd+E8ZXglzBcQz9usq/5UgIy6Nv2gHgQSSMnOdvE10TZXqTRpJGwZHUMjDoVYZBHyNcr8u8Tig7USQdszrhMAE97Yp6Ag9Rk/hTQ9i/MTwO3DbkFDjtbYMc4Q7vED6YLDO+7eVIiJacDvibZ/hMeAe8Pwm/RRRVhKRRRRQhFec8yorMxAVQWYnoABkk/KvSl77buP/ZuGtGpw9ywhB8kILSE+mkEf7VCEuWuLm8kuuNQzJFpd1jWQagbeMABfHT06YyW1dM5qkcR4g9xK80py8h1Meg6AADyAAAHoKmOZ7exjSE2MrM0i/lxqbB0gYLq26sW3AO3XAqv1UphjJmO+QuLEDl8c0x+XdVgtfZ/fy9LcqD0Luij8GJ/CmNxjkNX4YlrHjtIgHjY7Zl31Fj5Nqb6jyqveyfmOYy/ZG78QRnQk7xhSo0jzU6hgeHw2po15LjHEKqGoax1hhOIWvn5q7BEwtvzSE4jyVeW6s0kBCKMs4ZCAB4nvZx8qhKuPtL5jlmuntj3YoWGFB99tIYO/n72w8Pj0p3/AF8c+A8zXraKSaSFsk1rnPLkqUgaHWavW1tXldY41Lu5wqjqT6U4uTfZ/HZASS4kuPvdVj/Rjz/e6n0G1Hs/5MFlEJZV/wAokHezv2anfs1/DUfE+gFWw15DjPGXSuMEBs0ann9PVXYIAO87VBNY0E1jXmW6q8qDyZ/Rt5/rrv8AuilZH0HwFNPk3+jbz/XXf90UrE6D4V9F4X/dn8x6LJn8LfJfTTN5mP8Ami2+Nn/LSyNM3mU/5otvjZ/y0ziP9yH/AK+S7B4X+Su1Yk19zWJNeFtmtkKB5m5TivVye5KB3ZAN/gw/OX09dsUp+I8Okt5DHKul1+YI8GU+Knzp5k1B808uLexY2Ei5Mb+R+6fNT4j59RXoOGcSdARHIbt9PoqlRTB4xN19Un6kbDl24nAaKJmU/nZUDbr1Oa0JomRirAqykhgeoI6ipTlnjcltOvZ7rIyK6HodRChvRhnr8vh6yYvEZdHa/VZcYbis5XTlXlTsYJVnUF5u64zkBACAv4k/P0qo3fJV1GSFjMgBOCrJuPAkEjfGNqahqn8/cckhCRR90ShyzDrhcAqvl7w3rzlFWTvnIFu9z6fRas8ETYxfZULvRv4qyN8wyn94IqztPdOicSEil4HDRoo040ONQJ8jg5G+RnzxVUAqU4DFbu5F0xEYGpRqIBboem+SPLc4r0MzbAPGo6Xy5LLjI8J39y6l4FxdLu3iuIzlJUVx6ZG4PqDkH1Fb9Kj2EceDRXFoG1CGQyRHGMxSk7eeQ4Yn9emvTgbpRyRRRRXUIpKe03jZPGoQIJLhLKLU6RjUdU/UkY8B2f8A0Kddc92/E737XxK/tlhePt5Uk7QkHRBnTowR0Qrnfc1WqnYYjpnlmba5aqbBmqZzBfRz3MkkUQhjYjTGFVNOFAOQu2SwYn41H0MxJJJySSSfMk5J+pr4TT42hjQ0bKJNzdTfK/M54e0rpGHkdFRCxwEGSWJA3Oe5tt0616wc+3yTGbt2YnqjbxkfdEfRfiMH1qGu7J4iokUqWRXAPirjKn9/0rxpBpYJCXloJO5zUsbhldSnMvGxe3Bn0dmWRA65yNSggsp64I09fKrD7LeWxcXBnkGY4CNIPjL1H7Aw3xYeVUlmwCfKn7yfwb7JZQxEYbTqk/XfvN9CcfKsnjNQKOk7OPInujoN06BnaPuVMk1gTX0msSa+eBaoXwmsK+k1gzYpsbbuAC7oFROTf6OvP9dd/wB0UrkXYfCmpyrJq4fdnyluQPkopYJdOR18PIf4V9D4X/dn8x6LJn8LF5kUyuZf6ItvjZ/y0ujdt5/gP8KY3MgLcKt/HP2Q/iuadxAXkh/6+SIPC7yV0zWJNfc1gTXhrZrbCCawJr6TWBNMAUgqD7R+BgEXKDqQsuPojn16L9PKqhwy6EU0cjDUEbVp6ZI6b/HB+VOLiNms8Txt0dSp+Y6/LrSWkiKMVb3lJVvipwfxFew4TP20Jjdtl7lkVkeB4eN1L3/N9zM4btDHpOVVCQB8fv8Az29Kx41zI13HGsijWjE6h4qRggjwOQvTy8KiK9Le3aR1RBlmOAPPx/cDWkIImWIaBZVe1e64vqvOvS2kCurMoZQyllIBBUEZGDscjNedFPIBFksZFMPknjwj4zbSrC8Mcym2OpdIOrdSANveCCuhK5Yv726a2iuCIwkDI8bbli8bBVJHlkb9K6jt5w6K46MAw+BGR++kQHuW5Zc02Yd6/PPkvSiiinpK8b2fs43c/mqzfsgn+FczcO4VOOENcrdlYn1CSDTnXl+yYltWct47fOuiebZdFjdN5QTH/htXNcnD7JeGpIkubzuBo9edi+D3MeC79aqVN+4BuRtf8eeymzdQ8Fo8nuRu/noRnx8dIOKsPLfI1xcXEYlgkSHUDIzrp7q76cHc6sBenjUVwDmCWxlEsJ9HU+66/db+B6j6gvLl3j6X0CzR5AJIYN1Vh1X1xnqKzOMV1RSMuxownK/I+XonQRteczmq17TeU3uo45YELSxZUouMtG2OnqpGR6M1K644HcR+/bzL8YpMfXGK6JpUe0D2gNKz21sSkakrK/Quw2ZF8VQHYnqSPL3svgVfUvtTtaCBudh96J1RGwd4lVHluy7e8t4/BpUz+qp1sPmFI+ddBk0kPZtDq4lB+iJW/wCGy/z/AIU7iaR/9NJedjOQv8T9FOkHdJXw1gTX0msCa8uFdC+E15p51ma8oj++rEeQQVSOTP6Ou/8AXXX7hVERcAAdKv3IsBksblBsWuLkD4nAqJPs+lG3ap9Gr3FFUxQyzB7rEn5LNljc5rbBU+9h21fWr9zDIV4VbEf/AIn46RWi/s3mZSBLGM+atUlzlamLhsUZOSj2ykjx0kDI+lMqqqGaWIRuuQ75LsUbmtcSNlbgaxJr4DXwmvKvHfK1m6L4TWBNZE15mugKa+GlRzna9ney+T6XH+0MH/eVj86axNLn2jRYuUbziA/Zd/8Amrb4O609uYVOubeK6rkNhK/uRyN5EIxHyOMGrdyTy88btNMpQgaY1OPHBL/hgfE1E8s81takJIS0J+ZT9JfMea/TyLG1Z3rQ4jUysvGRkd0migjf3wcxsl9zRy3ItwzxRsyP3u6M4Y+8MDfrv86r8tq6e+jr+srD8SKbN7eLDG0j+6oycDNLPjfHXuny2yD3EzsPU+bev09XcPqJZRYjIbpdZBHGbg5nZbNpYySWUrdviKMOTDp2JUazvnxz5GujPZ5ddpwuyY7n7PCCTvkqgUk/MVzdwm1tnilMz6ZBnsxqxnugjbG/e2roH2QSauDWmfBXX9mRx/Cr0XicOvK35VSTRpVxooop6Sojm+PVYXa+dvMP+G1c2S8UtG4dHEluwugE1T9mgGz5IL6tW67dPGuouIW/aRSJ99HX9pSP41zRw/ily/BjbpaloE1M9wHHdxJ2p7mN8Zx1NVKkeA/7De358t1Nm6q9NjlzmS24ZwyASt+UdTIIl7zntGLDbPdG43OBSnoqNbRMrGhkhyBvluuxyFhuE2+Ce1qCZylwht8k6XLBkx4azgFG+RX1qgc724TiFxpwVZhIpBBBEiq2RjwyWqDr4BilUvDIqWUyQ5XFrbfypPlL22crR7NZdPEof0llX/hs38hprXnNdpE5SS5iR12ZWcAjx3FJblW9EN9bSHoJVB+EmYz8u/mpf2nWPZ8QZsbSoj/MDQf7g+tZvEOHx1da1shIBblbmD/BTYpSyMkc0yjztY/1uD+0WsDzpY/1uD+0WlVyjwe2u5exnllidv8ARaSmlsdVOpSdXiPOsucOUmsJBgl4X9xzjOcbo+BjPiPMfCqn/i0Ym7AvcHa+flkmiokw4rCyaP8A20sv63B/aLWMXNdpj/6iLr98VQOU+QftcRmnd4oz/o9OkFgOrnUDhfLzwT0xnV4RwKC5u2hilmMKoxV/yZdipUZHcxo7x8M9D44oHC6IF7Q93d16fspdvLkbDNTUfDrWMt2XFJEVmZiqSIo1McnbH/WKyNvB/wCrT/2yf4Vsj2aQb/lrjI8MQ5/+Oqxzdy+tk0QjeRtauT2gQHuFfd0qPvHr6VoQPhmeGMkJPkP4S3h7BctFlOfZ4P8A1af+2T/CsZuF2sgAk4pK6ghtLyIRkHIyCKrPAOFG6nWMkhMMzlQMhVHhkEe8VG/nUnzZyqtmsbRSO4ZsNrCbbEgjSo8j19KsOjY2URdoQ49B/CiHOLS7Dl71eP8AtXaDObmIb+LisTzdZ/1mH9taXfLXL63krJIzqAuQU0g9QMd4EY3qyN7OLYHBuJQfLVD+7RWdPRUkT8L3Ov8AH5KzHNM5t2gWU8ebbP8ArMP7a1iebLT+sw/trVJ5m5KNpH2kbmRAQG1ABlycA7bEZwOnjVZqxDwummbjY4kKL6yWM2c0JtpzRasQFuIiSQAA43J8BVO9osmbiNfERZ/adh/Kah+W7XtLuFfDWGPwQFv3gfWtnnW513sn6ARPoNR/FyPlT6ejZT1IDSTkT8lGWd0sJJG6i7CDtJY0+86A/AsM/hmr3xjnWKE6Yx2rjyOFHoW33+APyqjycMdYEmI7jsyj5dCfQ979n1rVq9LTR1LgXG4Hqq8cz4QQBmUwU4/DewyRg6HZHGhsAk420no37/Sl6p2r7RU6enbBcN0KjNOZrF2oUrwm9gSKRZoi7tnQ2lSF7uACScjffYU//Y8mODWufFXP7Ujn+NIawvJo7OVRDqikDgy6saSRoPd8cY9K6H9m1v2fCbIedvE37ah/5qlH4nHrzv8Ahck8LR8rflWWiiinJKK53suEXjzcRsIJIo4lnm7QOpLFZSwUJsRpZFB8xmuiKSPtD4DjjYUzvbxXsILPG2gl4Rgqx6AYC/X1qrVtvETyzzF9M9PRTZ4kpviMHxB8D5Git3jdrHFcSpDIJY1bCOGDagVBzqGxIJIOPEGtSOMswVQWZiAqgZJJ6ADxNWGuDmhyiRnZY/iT0A3JJ6ADxNMzk/2aqq9tfKCSpKxHGEBHvSebAeHQfEAje5O5GjsF+03ZXtVUtuRohGNznoWx1bw8PEmF5n49dcVzFZQym28XC6e19SzYAj9M7+PlXnqiufVvMNM7CweJ/wAh9/srTIwwYnC55KiX0CpI6RSa0VmCSD84A91gfP18SMjbFXznUfbuHW16oyyALLjfGvCuP9mRR8iahL72d3cFu88gTCAEorF2057x6ADSN/HoakPZvxVG7Wxm3jnDFAfvFcOnzXceoNWqmRr2NqIXYuzOduX6v2zUWNIJY7K6pIONwSCMEEHBBHQg+Bptcq8YTitq0Vygdk0iTI2fxVx5E6TkeBHrSz43wh7Sd4X6qe6fvIfdf5/vBq6+yT/7n/2v56jxcMkpO3bqLEEdV2muJMJWPtI5mK/5HENI0r2pG3dIyI19MYz9POtD2cW57d5QwGlCmCP/ADCpzn00fjWj7RP6Ql/Vi/uCtr2ZXDfa2jz3GiZiMD3lZAp+QZvrURE2PhvcGrbnrfVSxF0+fNT3G+Tpp53lS80Bip05fbCquO64GCQT86pfMXDXtpRFJN2x0BtWWIAYsMDLEj3aufHuG8Ta4kNtIqwnToGYhjCrnIKE+9qPWqtxjgl0ksMl8VIeSKIkMvu6skHSqgDBbeucPlIw4pGkWyAtdSnZrZpUz7PbAhJp8dSIwf0Ru2PTJH0qX5jjW7s3Me4Ca16HJibOPnpI+dTdtZQ20OhMJFv1bbvnJOonxJ868eE2tvHH2UBUoudg+vAbwzknHWsuSrxymcA5EW8lcZDZmDoqL7N2zcvt/wCEf7wqc49yGl3O0zSFdQUYCKcYGNiaiuSLPsL+eL7iuo+GsFf90rWPNnM9zBdskUmlFCELpQjcb5yM/jWjKJZKwmB1jhHwSIyxsP8AUG6ledLlbeyEI1MXCRqTk7JpJLN97C/E/WlxTJ5ilFzwwykY1Rxyj0OVbH4kUura3aR1RBlmICj1P8AMn4CrnCyGwuvqCbpNYLvFuQsrRyLbBBNdPsqKVB+jOfoFH1qrXFwZHZ26uzMfTUc4+WcVbOaJ1tbaOziO5GqQ+mSTn1Zsn4Cq/wAM4DNcgmJMqDjUxCjOxx5nqOgp0DgcU7zYHS/IfyoytOUTc7equfDES94eIwAuF0ED8106EfPBpfyRlSVYYZSQR5EbGr/yxy7Jali8ikOBlFBwGHQgk+pHTfbyo45yelwxkRikhxnxU4GNx1Gw8KpQVccMrm3u05jzVyWmfLG11u8EvqKkOJ8Amt95E7v317y/M+HzxWjEoLKCcAsoJO2ASAWPoBv8q2mva4Ymm4WWWOabEWU3f2lzHZJHlTHPpCIB39ch1KvzPX411HZWoijSMdEVVHwUAfwrnzlTl9ZOLWcMcrTRIftLamDKoj93TjbdtPSuiqVB4b88+SnN4rcsuaKKKKekopa+3Xl/t7BZwmo2sgdh4tE5CyLnqB7rE/o0yq17+ySeJ4pAGSRWRwfFWBBH0NCFzDzZPZSdmbCJkVFxKRGyrlsFdTHcvnIyeuRjNWf2PwwEzMV/yhCME74iYdU8u8GB8engcVoxQXaLccESGORkkkzI7adMTMrrJjxY6wwbqNQ22qlXdq0UjxuCrIWRx8DuPVTgH12NZL6ft4X0pcWnY3uSOZ88xZPDsLg+yefF+brKHaaaMkb6B+Ubb9FQTXvwTjgu07RI3WM+4zgLrH3lXOdPqcZpechezwTBbi5A7IgNFF98dQz/AKHTu+PjttTF4vZSSx9nFL2OdmcLlgvkm4Cn13x5V5Crp6SF3YMcSdydB5Abq/G57u8Qqpz3z8sAa3t8NKRh26rGD1HkzkeHh1PkVTE+kgqcMhUqR1BU5Uj4EZptRez7h9quuc68blp5cA+eVBCn5g1XeeOIcOkgWO1KCSNsp2MeEwThwWACnI3+IFeh4ZPBHaGnY4g6utkq0zHnvOI8lvyonHLQMulbyAbjpnPh/q3xkHwI9CDVuB8Yu+HmQRwNliA4eGVsFM7DSR5nzqL4dxGS2kSaIlWGdJIOGXoQfvr0z8PMU3+WebY75O73JQO/GTuPVfvL5H64NSqg+iYWhmOI7f49PK+nJditKQb2d6pUcYup7qZppInDNgHTDKB3RgYBBPQedZcEvrizl7WKFy2lk70UpGGKk7AA57op3E1iTVMccBZ2fZDDpa+3wTxRm+LFmlj/AN4V9/5C/wBhP/jUZxzmK6vFRZYdkfWNMMoyQCMHOdsE03i1YE0uPiMLDibCAfNTNO9wsXlKTjPMd3dx9lLFhNQbCQyrnTnAOSds7/IVq8E4lcWbs0MTZYaSGhkIwDkdMb/404ya8yae3irAwxiIWO1/oj2Rxdix5pUxcxXS3D3Ah/KOoVvyMunbG+M5zsPHwrR4pcTXMplkiYMQAdMcgGwx0OacRNeZamM4o1pxNjF9Ndl00RcLFyVr8eujbfZuy/JhFTPZS6tKgY3zjO3lUxwixXh0BubgflWGETxGdwg/SPUnwA9N7TxnjcdqmqQ/qqPeY+QH8egpZcS4lLezAkZY92NF3wD+aP4n0zsBtcgLqlpAbhZqev3ukyAQm98TtB0WtNJJcSMxBeRyWOBnoOgHkAMfAVO2vOQghSKCL3R7znqx3LaV65JJ61YuX+AJZRl5CDJgl2+6vXQvptufEj4AUXjF2k0zvGmhWOw8/NyPAnrj+OatMfHVOLMN2t+CU5r6dofezive75muZfelKjyTuD8N/wAa3OG86zxYD4lX9LZv2vH5j51AUVadTRObhLRZVxPIDiDirxxHnSN7Z+yJEpGkKwwRq2LZ6HAydj5VV+BvCkmq4UtFgr7pYBjjGfgPLeo/Hlv8P4VZGW5t4fsfYqWuCFjYNuzSFV0nzPeC52xt1xSBAyBvZs/V1z+wnGV0rsb9uiYvsL4Cuq6vVXSjv2MGcnuKdTkE74J0j4p9G9UTyrwBbC0htk3EaAE/eY7u59SxY/OparoFhZVCbm6KKKK6uIooooQlX7aOBSxBeJ2hKTQqUmKgEmJujEEEHSTvnoDn80YV3NfBIoIoJlu/tEk41yaiNTahs6jqF2K94nwx0xXUNxbrIrK4DKwIYHcEEYII8sVz9f8ABoeA3s8dxb9tDMjNaPp1EgnBgOdtW4BPXYH87Aqztc0iVguRsLd7pc8tUxlj3Sorl/2jS2dsIBGsmknQzsQFU76cAb4OcbjY+laXEvaBezZzP2a/diATb9bd/nqqN4pwWa20GWJolkBaME6sDPuk9dQGOuDvnzxM+z/l4XVyHYxmOIhnRjlm+7hfug4OTttjBqq+Gjia6qwg6m+qmDISGXUK3C7iWVVaOV5XUMofUzFT+dlui+pIq+8u+zBEw94RI3URKToH6x2L/DZfQ1fzUJZSXUl1J2qiOCMYiCkN2pb89j1GAPd23PjgGvPTcYmqGER2YAM88z0H0V1lM1huc1p8+WsH2FzKg7g/JacKRIdkCHG2SQCOmM5FKCGVoyJFLIQcK65GGxnAbzx4eXpVx9qHHO0mW3TdYu8wG+ZGGy/EKen6fpVt4NwaKysAlxoxjVOXwV1P1znwGyj0Aq/STGhpGmQFxedOn36pcjO2kOHKyrnAPabgBLtSfDtUH4ug8fVfoKu9lxKOddUTq6+akH6+VVDi3s3ilHaWjhMjIUnVGf1T1X8R6VQJ4JLaVlOqORDglWKkeIwynoQQfnXPYaStu6A4Xbj6fwpdtLDk8XCehNYE0orPnu7TYTCQeUiq34jDfU1JR+0y5HvRwt8BIv8AOarO4JUN0sU5tbGdUyCawNLqX2l3B92OEfHW38wqOu+e7t9u1WP9RFHyy2o/Sps4PUHWwUjWxBM+6uljUs7KqjqWIA+pqo8a9oKLlbYaz99shR8B1b8BVMjimu5Qo1SyHpqbPxOWOAKlOJcl3EEYfaTbvhMkr/zD4fTxq/Fw+nhcBM65O2iS+qlkB7NuSj44Li8kJAeV/FjjA9M7KvwGKnuRprdNZc6ZgDu+wCDrpz0Pn47Vsez7i2Q0BPm8fwPvD67/ADPlUVzpwjsZ9ajuS5b4P1YfP3vr5Vbe/tZHUzu6NrJbGdmwTjPndWPhvOUU0zRkaATiNj+f8R+aTvgeXrtUVzRylpzLANuroPDzZPT0+nlVRIq48r829IbhvRJD+CufPyP136wfTOpj2kGm45qTJ2zjs5vcVTga+1auc+AxxflkIXUcMnmT+cnl6jp47eNcsuHyTtpiUs2CfDYDzJ29K0Ip2yR9oNFTkhcx+DdbnL/C47h2V5ez0rlcEAluuRnyAz5/CmR7GuXXurg31wxkS3LRWxYY1NuGkAxuADjOSck5Pdqn2PChxOS3sreDspRntXYE9lGvvMTtnc536nA8cjo7g3B47SCOCEaY41CqPh4nzJ6k+ZrkYLjjPwyy9/VDyGjCPv8AC3qKKKekoooooQiiiihCKgec+UYuJ2zQSd1usUmN45B0cfxGdxmp6ihC5x//AM2a4u2tOLTmI20Z0KO6JNiO2DnZu6Ac+IyMDDCqfDcPbyiSFyCrMI5VBUOFOCRnYg7ZXfGRmukvaB7P4uKw4bCTID2MuOh+63mhOMjw6jek1xMTyGDhM8EVvLG41OcAaFBw8PnqGrp72Mbd7TRczsTcC7DqMgGjO5633CaDi8/VQfCuarqK5EqyPK7sqsjEkSZOAmOi7nYjGPhkU3OOcWFrbyTMB3FyFz1c7KmfViBSa41w5rG5aMSAtGVZXQ4Izuufuv029RW3zBzjLdwRxy4HZks7D88gYUkeGBq288HbpWfWcOZVyRSMAw7+WyfHOY2uB1W7yJwtru8M0veEZ7RyfzpGJ0jfyOW9NIphczcCF7AYi7JuGyACMruAw8RnBxkdK0uWbBeH2GqXY6TNMfXGceuFAX5VS+D8+3IuAXOtJZVBjODpEjAYRuoxkehx4ZqlK2asndLCbCPIe7lsrDSyJga/9StHJ3Ks9jJJrlVomHdVdW7Z98g7Ieo2znPXaofjMiTcahVcHRoWQ/pKrvj5ZX61Yue794bN3ico2qMAjGcMwBAz6E1RvZ/Hqv1J3wkrknfJ2XJPicvTKUPlZJWSHOxGWXvRLZrmwt5gq98dns4tIuUjw+QuqMNnGM52OOoqOHLXD7yMmBUAzjXCdOG9QNvkRUnx3luK809rqymdOlse9jOR49BXjw/hMHDopGBYLjVIzZY4UHwA8MnoPGqUUobGMD3Y+WyslhLjiaMKVnEbIwSvE25RiCR4+IPpkEH500OW+GRx20PcXUY0LHSMkkAkk43NLHjF6bmaWTGDI2QPIYCrn1wBTT4pxFbSAOw7qmJT6BnVCfkCT8q2OJmQsjZ+o+v2VUow0Oc7YJecYtWsLzMf5rCSP1Un3OnT3l+FMmzvVmjWRPdYAj5+B9agefOGdrb9qu7Rd74ofe+gAb/ZqM5A4vjVbsfN4/5l/j8zSZh7VTCX9Tcj9/unxf0JizY6KW4hy6jyLcW5VJVOr9F/AhgOhIyMjz6Gtnj3DPtNuyYw+NSZ8HAyB/A/GoPmC5lsLjtYt4pd2Q+7rHX9Ukb5Hr1qc4Px+K6XKHDD3kbGR/iPWkvbM1rJWm4Gh5dCnsMRc6MixO3PqEr8eex6EeRHUH1r4RUxzUkX2lmicMG3YDor9GGehzjPxJqNtLftHVAQCxCgscAZ8zXpWSBzA85LDezC4tRNcPJjUzPoXAzk6VH7huN/hU+tm1u9v9hlMs0w09mozrJz3sZ7oB8+mCcgBs+trHJZTvbRxrcPMFEYAGoscjSy/d944O22c9cOH2aezNeGr202l7px3iOkYP8A4cf4Zbxx5Ukf1dPD6phPZ/8AXopD2d8jDhkHfIe5l71xJ1y3XQpO+lcn4nJ8attFFWVXRRRRQhFFFFCEUUUUIRRRRQhFV/nHki34nEEmXDpvFKuzxnzU+WQMg7HA8hVgooQudeJ8Pn4GtxFd2wnWfPZ3O7LIcbLJqyR4tpJznOM9ar3FOVvs9tBN2qu0ukaBudTDOEI2bHQ+vTyrqS9skmjaOVFkRhhlYBgR5EHrSn5i9izQyLccMYExtrW2mJKA9fyTZ7u++G8QNxiqxhLXY4za+Z65ZDomB9xZyUR4jOkbW5eRUyNUTZGNOCBhhlRsNhgVIcmvCt2j3DhAuSmc4L9Bk9ABud/HFStxOk9844sjWx7MIkbB0AIJy2vA2znDe6c+OBmHh5aeW3luYyBCjPgSHDMib6s4xnwxtuDSnPaWFjxhJtfzPI7qYBuHNzt8lPe0rjQdo4EIIX8o5BzuRhBnodiT8xXh7M4s3ErfdiA/bb/9DVUa0dVVijhGGVYowUg+IbGD8qkeX+Y3sy5jVG1hQ2rP5ucYwf0jS3UmGkMEWZ+7qYlvMHvU/wA6cyXEN2UilKKETYBSNR1Ek5B8MVZuXOJm7tFeQDLB1bAwCVJUnHhnFLDi3EmuZnlYBS+nYEkDSoXbP6ufnVk4DzrFbW6wmOTKhu8NBBZiTndgepqrUUJ9nY1je8LaW96fFUDtXFxyN1HcocKinuWjkydClkwcZ0Oo38+oP1pi8RSJkxMEKZGz4xkbjrtSn4Nf/Z545DqIU5YKd2GDt1AIJx18qlOZ+aBeqiiMoFbVuwJJwQNgMDqanVUcs07SCcPp+UQVDI4zln6q/Wt9DKCkTo4UAFVIIAOwGB0Gxpa8StWsbohOqMHjJ8VPQfDqp+BrW4fxOS3YtE2kkYOwO3XodqynuJ7o5bXKQOoXOB130jAHxp1PRmne7O7TzUJqgStGXeCs3MnMtvPb6BlnYKygD3G6jUT5dCBvv61TR+/bbxztj1zUjHwORrZrkFSg8AcnAbSSfAY6/Ct/XDHJbGx1yz9WjCu7MGG4IA94bjAG2em1OhDIRgjucz7j8lCUulOJ+Wi1eC8vm4Mis4iMYyVYEHJG2QcYHn41J8EspuJRJZ2tsGdGBklyAke/+kZx4kZ9T4A+F14H7Hp72U3HESLdWxmCI99lGMCV9wNhg432G4xTb4PwaG0iEVvGsUa9FUY+Z8ST5nenCMuOJ/Q25Hz3Sy8NGFnx5qv8i+zmDhil/wDS3LjEs7dT5qmfdTpt1OBnOKt2KKKekIooooQiiiihCKKKKEIooooQiiiihCKKKKEIooooQtDi/AoLuPs7iJJU8nUHHqD1B9RS5437C0KsLG6lgVveikLSxkDfHUMNwNyTTVorhAKL2XPvMHJ3Fo4YYZLVZoYWQ5tjqyke2kqcN08dNV/i3E7WS8iM8DWqKrdqjxmNmJzpyF7xHTB+NdRV5z26uMOqsPJgCPoaR7OzbLXTrqmdq7fP6Lly0sbKW5mUyiKABexYvp1Egau8+c76q8uHcEhlindptJjaQRrlO+qjKk5GTn0rou69nnDpfesbbJ3JESKST4kqATUfJ7IOFMc/ZEH6rSL+5qOyds87ft/K72g/x5rn+bg8YshOJcynH5PKfex097pvXrxKxtI+wMc3aBnXthrUlUONXu7rtq9afSex/hQOfsin4vKf3tW9b+zbhsfSxtz+tEr/AN7Nd7N17lx3/HuRjH+K55F5aJeIYEM8egr2YVnYvvgqG3Y9N/jVj4FyzxSSWV7azMSTEEfaMRquB93Oo5yfCugLWyjiGI0RB5KoUfgK96BTtt3s9s10zO2y8koOX/YQQoF5dMUyD2MGUTPiC53YdBkBelMngHKtrYJotYUiHiQMs3q7nLMfialqKcBZKJJQBRRRXVxFFFFCEUUUUIRRRRQhFFFFCEUUUUIRRRRQhFFFFCEUUUUIRRRRQhFFFFCEUUUUIRRRRQhFFFFCEUUUUIRRRRQhFFFFCEUUUUIRRRRQhFFFFCF//9k="/>
          <p:cNvSpPr>
            <a:spLocks noChangeAspect="1" noChangeArrowheads="1"/>
          </p:cNvSpPr>
          <p:nvPr/>
        </p:nvSpPr>
        <p:spPr bwMode="auto">
          <a:xfrm>
            <a:off x="830263" y="2000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099" name="Picture 3" descr="C:\Users\Rlippe\AppData\Local\Microsoft\Windows\Temporary Internet Files\Content.IE5\KKJR0OC9\MC9001047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048000"/>
            <a:ext cx="2352546"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530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a:defRPr/>
            </a:pPr>
            <a:r>
              <a:rPr lang="en-US" dirty="0" smtClean="0">
                <a:latin typeface="+mn-lt"/>
              </a:rPr>
              <a:t>Questions Katie uses to evaluate the warranty</a:t>
            </a:r>
          </a:p>
        </p:txBody>
      </p:sp>
      <p:sp>
        <p:nvSpPr>
          <p:cNvPr id="15363" name="Content Placeholder 2"/>
          <p:cNvSpPr>
            <a:spLocks noGrp="1"/>
          </p:cNvSpPr>
          <p:nvPr>
            <p:ph idx="1"/>
          </p:nvPr>
        </p:nvSpPr>
        <p:spPr>
          <a:xfrm>
            <a:off x="3124200" y="1676400"/>
            <a:ext cx="8229600" cy="4525963"/>
          </a:xfrm>
        </p:spPr>
        <p:txBody>
          <a:bodyPr/>
          <a:lstStyle/>
          <a:p>
            <a:pPr>
              <a:defRPr/>
            </a:pPr>
            <a:r>
              <a:rPr lang="en-US" dirty="0" smtClean="0"/>
              <a:t>How long does it last?</a:t>
            </a:r>
          </a:p>
          <a:p>
            <a:pPr>
              <a:defRPr/>
            </a:pPr>
            <a:r>
              <a:rPr lang="en-US" dirty="0" smtClean="0"/>
              <a:t>Who will perform the services?</a:t>
            </a:r>
          </a:p>
          <a:p>
            <a:pPr>
              <a:defRPr/>
            </a:pPr>
            <a:r>
              <a:rPr lang="en-US" dirty="0" smtClean="0"/>
              <a:t>What are the company’s </a:t>
            </a:r>
          </a:p>
          <a:p>
            <a:pPr marL="0" indent="0">
              <a:buFontTx/>
              <a:buNone/>
              <a:defRPr/>
            </a:pPr>
            <a:r>
              <a:rPr lang="en-US" dirty="0"/>
              <a:t> </a:t>
            </a:r>
            <a:r>
              <a:rPr lang="en-US" dirty="0" smtClean="0"/>
              <a:t>  responsibilities?</a:t>
            </a:r>
          </a:p>
          <a:p>
            <a:pPr>
              <a:defRPr/>
            </a:pPr>
            <a:r>
              <a:rPr lang="en-US" dirty="0" smtClean="0"/>
              <a:t>What is covered?</a:t>
            </a:r>
          </a:p>
          <a:p>
            <a:pPr>
              <a:defRPr/>
            </a:pPr>
            <a:r>
              <a:rPr lang="en-US" dirty="0" smtClean="0"/>
              <a:t>Is it in writing?</a:t>
            </a:r>
          </a:p>
        </p:txBody>
      </p:sp>
      <p:pic>
        <p:nvPicPr>
          <p:cNvPr id="16388" name="Picture 5" descr="C:\Users\Rlippe\AppData\Local\Microsoft\Windows\Temporary Internet Files\Content.IE5\HTRB7HN7\MC90038323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05000"/>
            <a:ext cx="2347913"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6051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defRPr/>
            </a:pPr>
            <a:r>
              <a:rPr lang="en-US" dirty="0" smtClean="0">
                <a:latin typeface="+mn-lt"/>
              </a:rPr>
              <a:t>Extended Warranties</a:t>
            </a:r>
          </a:p>
        </p:txBody>
      </p:sp>
      <p:sp>
        <p:nvSpPr>
          <p:cNvPr id="17411" name="Content Placeholder 2"/>
          <p:cNvSpPr>
            <a:spLocks noGrp="1"/>
          </p:cNvSpPr>
          <p:nvPr>
            <p:ph idx="1"/>
          </p:nvPr>
        </p:nvSpPr>
        <p:spPr>
          <a:xfrm>
            <a:off x="457200" y="1600200"/>
            <a:ext cx="8229600" cy="1981200"/>
          </a:xfrm>
        </p:spPr>
        <p:txBody>
          <a:bodyPr/>
          <a:lstStyle/>
          <a:p>
            <a:r>
              <a:rPr lang="en-US" b="1" smtClean="0"/>
              <a:t>Lengthen coverage </a:t>
            </a:r>
            <a:r>
              <a:rPr lang="en-US" smtClean="0"/>
              <a:t>provided by regular warranty</a:t>
            </a:r>
          </a:p>
          <a:p>
            <a:r>
              <a:rPr lang="en-US" smtClean="0"/>
              <a:t>Sometimes </a:t>
            </a:r>
            <a:r>
              <a:rPr lang="en-US" b="1" smtClean="0"/>
              <a:t>unnecessary</a:t>
            </a:r>
          </a:p>
        </p:txBody>
      </p:sp>
      <p:pic>
        <p:nvPicPr>
          <p:cNvPr id="5122" name="Picture 2" descr="C:\Users\Rlippe\AppData\Local\Microsoft\Windows\Temporary Internet Files\Content.IE5\6936UFD5\MP90030963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514600"/>
            <a:ext cx="341831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807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2590800"/>
          </a:xfrm>
        </p:spPr>
        <p:txBody>
          <a:bodyPr>
            <a:normAutofit fontScale="92500" lnSpcReduction="10000"/>
          </a:bodyPr>
          <a:lstStyle/>
          <a:p>
            <a:pPr marL="0" lvl="1" indent="0">
              <a:buFontTx/>
              <a:buNone/>
              <a:defRPr/>
            </a:pPr>
            <a:r>
              <a:rPr lang="en-US" sz="3000" dirty="0" smtClean="0"/>
              <a:t>Katie decides to buy an extended warranty for her car from the used car dealership. A couple months later, the car dealership goes out </a:t>
            </a:r>
            <a:r>
              <a:rPr lang="en-US" sz="3000" dirty="0"/>
              <a:t>of business. Is the warranty still valid?</a:t>
            </a:r>
          </a:p>
          <a:p>
            <a:pPr marL="342900" lvl="1" indent="-342900">
              <a:buFontTx/>
              <a:buChar char="•"/>
              <a:defRPr/>
            </a:pPr>
            <a:endParaRPr lang="en-US" dirty="0" smtClean="0"/>
          </a:p>
          <a:p>
            <a:pPr marL="0" lvl="1" indent="0">
              <a:buFontTx/>
              <a:buNone/>
              <a:defRPr/>
            </a:pPr>
            <a:r>
              <a:rPr lang="en-US" i="1" dirty="0" smtClean="0"/>
              <a:t>	</a:t>
            </a:r>
            <a:endParaRPr lang="en-US" dirty="0" smtClean="0"/>
          </a:p>
          <a:p>
            <a:pPr marL="0" indent="0">
              <a:buFontTx/>
              <a:buNone/>
              <a:defRPr/>
            </a:pPr>
            <a:endParaRPr lang="en-US" dirty="0" smtClean="0"/>
          </a:p>
        </p:txBody>
      </p:sp>
      <p:pic>
        <p:nvPicPr>
          <p:cNvPr id="18435" name="Picture 6" descr="C:\Users\Rlippe\AppData\Local\Microsoft\Windows\Temporary Internet Files\Content.IE5\HQFSOH7D\MC9002787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514600"/>
            <a:ext cx="3794125"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544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defRPr/>
            </a:pPr>
            <a:r>
              <a:rPr lang="en-US" dirty="0" smtClean="0">
                <a:latin typeface="+mn-lt"/>
              </a:rPr>
              <a:t>Service Contracts</a:t>
            </a:r>
          </a:p>
        </p:txBody>
      </p:sp>
      <p:sp>
        <p:nvSpPr>
          <p:cNvPr id="19459" name="Content Placeholder 2"/>
          <p:cNvSpPr>
            <a:spLocks noGrp="1"/>
          </p:cNvSpPr>
          <p:nvPr>
            <p:ph idx="1"/>
          </p:nvPr>
        </p:nvSpPr>
        <p:spPr/>
        <p:txBody>
          <a:bodyPr/>
          <a:lstStyle/>
          <a:p>
            <a:r>
              <a:rPr lang="en-US" smtClean="0"/>
              <a:t>Not warranties</a:t>
            </a:r>
          </a:p>
          <a:p>
            <a:r>
              <a:rPr lang="en-US" smtClean="0"/>
              <a:t>Provide certain maintenance and upkeep</a:t>
            </a:r>
          </a:p>
          <a:p>
            <a:r>
              <a:rPr lang="en-US" smtClean="0"/>
              <a:t>Offered by retailer, manufacturer, or a third party</a:t>
            </a:r>
          </a:p>
          <a:p>
            <a:r>
              <a:rPr lang="en-US" smtClean="0"/>
              <a:t>Extra protection may be unnecessary</a:t>
            </a:r>
          </a:p>
        </p:txBody>
      </p:sp>
    </p:spTree>
    <p:extLst>
      <p:ext uri="{BB962C8B-B14F-4D97-AF65-F5344CB8AC3E}">
        <p14:creationId xmlns:p14="http://schemas.microsoft.com/office/powerpoint/2010/main" val="2120837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algn="ctr">
              <a:defRPr/>
            </a:pPr>
            <a:r>
              <a:rPr lang="en-US" dirty="0" smtClean="0">
                <a:latin typeface="+mn-lt"/>
              </a:rPr>
              <a:t>Tips for Extended Warranties and Service Contracts</a:t>
            </a:r>
          </a:p>
        </p:txBody>
      </p:sp>
      <p:sp>
        <p:nvSpPr>
          <p:cNvPr id="20483" name="Content Placeholder 2"/>
          <p:cNvSpPr>
            <a:spLocks noGrp="1"/>
          </p:cNvSpPr>
          <p:nvPr>
            <p:ph idx="1"/>
          </p:nvPr>
        </p:nvSpPr>
        <p:spPr/>
        <p:txBody>
          <a:bodyPr/>
          <a:lstStyle/>
          <a:p>
            <a:r>
              <a:rPr lang="en-US" smtClean="0"/>
              <a:t>Check the warranty provider.</a:t>
            </a:r>
          </a:p>
          <a:p>
            <a:r>
              <a:rPr lang="en-US" smtClean="0"/>
              <a:t>Shop around and determine what the contract covers.</a:t>
            </a:r>
          </a:p>
          <a:p>
            <a:r>
              <a:rPr lang="en-US" smtClean="0"/>
              <a:t>Avoid duplicate coverage.</a:t>
            </a:r>
          </a:p>
          <a:p>
            <a:r>
              <a:rPr lang="en-US" smtClean="0"/>
              <a:t>Don’t buy coverage for items that are cheap to replace.</a:t>
            </a:r>
          </a:p>
          <a:p>
            <a:r>
              <a:rPr lang="en-US" smtClean="0"/>
              <a:t>Watch out for additional costs.</a:t>
            </a:r>
          </a:p>
        </p:txBody>
      </p:sp>
    </p:spTree>
    <p:extLst>
      <p:ext uri="{BB962C8B-B14F-4D97-AF65-F5344CB8AC3E}">
        <p14:creationId xmlns:p14="http://schemas.microsoft.com/office/powerpoint/2010/main" val="2002552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p:txBody>
          <a:bodyPr/>
          <a:lstStyle/>
          <a:p>
            <a:pPr eaLnBrk="1" hangingPunct="1">
              <a:defRPr/>
            </a:pPr>
            <a:r>
              <a:rPr lang="en-US" dirty="0" smtClean="0">
                <a:latin typeface="+mn-lt"/>
              </a:rPr>
              <a:t>Review Questions</a:t>
            </a:r>
          </a:p>
        </p:txBody>
      </p:sp>
      <p:sp>
        <p:nvSpPr>
          <p:cNvPr id="21507" name="Rectangle 6"/>
          <p:cNvSpPr>
            <a:spLocks noGrp="1" noChangeArrowheads="1"/>
          </p:cNvSpPr>
          <p:nvPr>
            <p:ph idx="1"/>
          </p:nvPr>
        </p:nvSpPr>
        <p:spPr>
          <a:xfrm>
            <a:off x="457200" y="1600200"/>
            <a:ext cx="7924800" cy="4525963"/>
          </a:xfrm>
        </p:spPr>
        <p:txBody>
          <a:bodyPr/>
          <a:lstStyle/>
          <a:p>
            <a:pPr eaLnBrk="1" hangingPunct="1">
              <a:defRPr/>
            </a:pPr>
            <a:r>
              <a:rPr lang="en-US" dirty="0" smtClean="0"/>
              <a:t>What is the difference between a warranty and a service contract?</a:t>
            </a:r>
          </a:p>
          <a:p>
            <a:pPr eaLnBrk="1" hangingPunct="1">
              <a:defRPr/>
            </a:pPr>
            <a:r>
              <a:rPr lang="en-US" dirty="0" smtClean="0"/>
              <a:t>What should consumers consider first when purchasing a warranty?</a:t>
            </a:r>
          </a:p>
          <a:p>
            <a:pPr marL="0" indent="0" eaLnBrk="1" hangingPunct="1">
              <a:buFontTx/>
              <a:buNone/>
              <a:defRPr/>
            </a:pPr>
            <a:endParaRPr lang="en-US" dirty="0" smtClean="0"/>
          </a:p>
        </p:txBody>
      </p:sp>
    </p:spTree>
    <p:extLst>
      <p:ext uri="{BB962C8B-B14F-4D97-AF65-F5344CB8AC3E}">
        <p14:creationId xmlns:p14="http://schemas.microsoft.com/office/powerpoint/2010/main" val="508702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79438" y="457200"/>
            <a:ext cx="5562600" cy="914400"/>
          </a:xfrm>
        </p:spPr>
        <p:txBody>
          <a:bodyPr>
            <a:normAutofit fontScale="90000"/>
          </a:bodyPr>
          <a:lstStyle/>
          <a:p>
            <a:pPr>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latin typeface="+mn-lt"/>
              </a:rPr>
              <a:t>Meet Katie!</a:t>
            </a:r>
            <a:r>
              <a:rPr lang="en-US" sz="4000" dirty="0" smtClean="0"/>
              <a:t/>
            </a:r>
            <a:br>
              <a:rPr lang="en-US" sz="4000" dirty="0" smtClean="0"/>
            </a:br>
            <a:r>
              <a:rPr lang="en-US" sz="4000" dirty="0" smtClean="0"/>
              <a:t/>
            </a:r>
            <a:br>
              <a:rPr lang="en-US" sz="4000" dirty="0" smtClean="0"/>
            </a:br>
            <a:r>
              <a:rPr lang="en-US" sz="4000" b="0" dirty="0" smtClean="0"/>
              <a:t>Katie used to be part of her parents’ cell phone plan but now is out on her own. She needs to sign up for a plan but wants to be sure she knows what she’s getting into. </a:t>
            </a: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endParaRPr lang="en-US" sz="4000" dirty="0" smtClean="0"/>
          </a:p>
        </p:txBody>
      </p:sp>
      <p:pic>
        <p:nvPicPr>
          <p:cNvPr id="4099" name="Picture 3" descr="C:\Users\Rlippe\AppData\Local\Microsoft\Windows\Temporary Internet Files\Content.IE5\T8FIWCCF\MP900448498[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609600"/>
            <a:ext cx="2438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9094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Content Placeholder 2"/>
          <p:cNvSpPr>
            <a:spLocks noGrp="1"/>
          </p:cNvSpPr>
          <p:nvPr>
            <p:ph idx="1"/>
          </p:nvPr>
        </p:nvSpPr>
        <p:spPr>
          <a:xfrm>
            <a:off x="533400" y="609600"/>
            <a:ext cx="8229600" cy="4525963"/>
          </a:xfrm>
        </p:spPr>
        <p:txBody>
          <a:bodyPr/>
          <a:lstStyle/>
          <a:p>
            <a:pPr marL="0" indent="0">
              <a:buFontTx/>
              <a:buNone/>
            </a:pPr>
            <a:r>
              <a:rPr lang="en-US" sz="4400" b="1" dirty="0" smtClean="0"/>
              <a:t>Video from LawInfo.com</a:t>
            </a:r>
          </a:p>
          <a:p>
            <a:pPr marL="0" indent="0">
              <a:buNone/>
            </a:pPr>
            <a:r>
              <a:rPr lang="en-US" sz="4400" dirty="0" smtClean="0">
                <a:hlinkClick r:id="rId3"/>
              </a:rPr>
              <a:t>http</a:t>
            </a:r>
            <a:r>
              <a:rPr lang="en-US" sz="4400" dirty="0">
                <a:hlinkClick r:id="rId3"/>
              </a:rPr>
              <a:t>://</a:t>
            </a:r>
            <a:r>
              <a:rPr lang="en-US" sz="4400" dirty="0" smtClean="0">
                <a:hlinkClick r:id="rId3"/>
              </a:rPr>
              <a:t>www.youtube.com/watch?v=CIcrY84QSjA</a:t>
            </a:r>
            <a:endParaRPr lang="en-US" sz="4400" dirty="0" smtClean="0"/>
          </a:p>
          <a:p>
            <a:pPr marL="0" indent="0">
              <a:buNone/>
            </a:pPr>
            <a:endParaRPr lang="en-US" sz="4400" dirty="0"/>
          </a:p>
          <a:p>
            <a:pPr marL="0" indent="0">
              <a:buFontTx/>
              <a:buNone/>
            </a:pPr>
            <a:endParaRPr lang="en-US" sz="4400" b="1" dirty="0" smtClean="0"/>
          </a:p>
        </p:txBody>
      </p:sp>
    </p:spTree>
    <p:extLst>
      <p:ext uri="{BB962C8B-B14F-4D97-AF65-F5344CB8AC3E}">
        <p14:creationId xmlns:p14="http://schemas.microsoft.com/office/powerpoint/2010/main" val="566017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mn-lt"/>
              </a:rPr>
              <a:t>A Short Quiz!</a:t>
            </a:r>
            <a:endParaRPr lang="en-US" dirty="0">
              <a:latin typeface="+mn-lt"/>
            </a:endParaRPr>
          </a:p>
        </p:txBody>
      </p:sp>
      <p:sp>
        <p:nvSpPr>
          <p:cNvPr id="3" name="Content Placeholder 2"/>
          <p:cNvSpPr>
            <a:spLocks noGrp="1"/>
          </p:cNvSpPr>
          <p:nvPr>
            <p:ph idx="1"/>
          </p:nvPr>
        </p:nvSpPr>
        <p:spPr/>
        <p:txBody>
          <a:bodyPr/>
          <a:lstStyle/>
          <a:p>
            <a:pPr marL="0" indent="0">
              <a:buFontTx/>
              <a:buNone/>
              <a:defRPr/>
            </a:pPr>
            <a:r>
              <a:rPr lang="en-US" sz="2400" dirty="0" smtClean="0"/>
              <a:t>1. You </a:t>
            </a:r>
            <a:r>
              <a:rPr lang="en-US" sz="2400" dirty="0"/>
              <a:t>have three days to cancel any contract or purchase under Ohio </a:t>
            </a:r>
            <a:r>
              <a:rPr lang="en-US" sz="2400" dirty="0" smtClean="0"/>
              <a:t>law. </a:t>
            </a:r>
            <a:r>
              <a:rPr lang="en-US" sz="2400" dirty="0"/>
              <a:t>True or False?</a:t>
            </a:r>
          </a:p>
          <a:p>
            <a:pPr marL="0" indent="0">
              <a:buFontTx/>
              <a:buNone/>
              <a:defRPr/>
            </a:pPr>
            <a:r>
              <a:rPr lang="en-US" sz="2400" dirty="0"/>
              <a:t> </a:t>
            </a:r>
            <a:endParaRPr lang="en-US" sz="2000" dirty="0"/>
          </a:p>
          <a:p>
            <a:pPr marL="0" indent="0">
              <a:buFontTx/>
              <a:buNone/>
              <a:defRPr/>
            </a:pPr>
            <a:r>
              <a:rPr lang="en-US" sz="2400" dirty="0" smtClean="0"/>
              <a:t>2. What </a:t>
            </a:r>
            <a:r>
              <a:rPr lang="en-US" sz="2400" dirty="0"/>
              <a:t>is a possible downside of buying an extended warranty for a product?</a:t>
            </a:r>
          </a:p>
          <a:p>
            <a:pPr>
              <a:defRPr/>
            </a:pPr>
            <a:endParaRPr lang="en-US" sz="2000" dirty="0"/>
          </a:p>
          <a:p>
            <a:pPr marL="0" indent="0">
              <a:buFontTx/>
              <a:buNone/>
              <a:defRPr/>
            </a:pPr>
            <a:r>
              <a:rPr lang="en-US" sz="2400" dirty="0" smtClean="0"/>
              <a:t>3. You </a:t>
            </a:r>
            <a:r>
              <a:rPr lang="en-US" sz="2400" dirty="0"/>
              <a:t>purchase a gym membership. The gym fails to notify you that under Ohio law, you have a three-day right to cancel a contract with a health club. Under Ohio law, your right to cancel extends until the gym gives you notification of your cancellation </a:t>
            </a:r>
            <a:r>
              <a:rPr lang="en-US" sz="2400" dirty="0" smtClean="0"/>
              <a:t>rights. </a:t>
            </a:r>
            <a:r>
              <a:rPr lang="en-US" sz="2400" dirty="0"/>
              <a:t>True or False?</a:t>
            </a:r>
          </a:p>
        </p:txBody>
      </p:sp>
    </p:spTree>
    <p:extLst>
      <p:ext uri="{BB962C8B-B14F-4D97-AF65-F5344CB8AC3E}">
        <p14:creationId xmlns:p14="http://schemas.microsoft.com/office/powerpoint/2010/main" val="607592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mn-lt"/>
              </a:rPr>
              <a:t>Quiz (cont.)</a:t>
            </a:r>
            <a:endParaRPr lang="en-US" dirty="0">
              <a:latin typeface="+mn-lt"/>
            </a:endParaRPr>
          </a:p>
        </p:txBody>
      </p:sp>
      <p:sp>
        <p:nvSpPr>
          <p:cNvPr id="23555" name="Content Placeholder 2"/>
          <p:cNvSpPr>
            <a:spLocks noGrp="1"/>
          </p:cNvSpPr>
          <p:nvPr>
            <p:ph idx="1"/>
          </p:nvPr>
        </p:nvSpPr>
        <p:spPr>
          <a:xfrm>
            <a:off x="457200" y="1295400"/>
            <a:ext cx="8229600" cy="4525963"/>
          </a:xfrm>
        </p:spPr>
        <p:txBody>
          <a:bodyPr/>
          <a:lstStyle/>
          <a:p>
            <a:pPr marL="0" indent="0">
              <a:buFontTx/>
              <a:buNone/>
            </a:pPr>
            <a:r>
              <a:rPr lang="en-US" sz="2400" smtClean="0"/>
              <a:t>4. What should you do when evaluating and comparing warranties?</a:t>
            </a:r>
          </a:p>
          <a:p>
            <a:pPr marL="457200" lvl="1" indent="0">
              <a:buFontTx/>
              <a:buNone/>
            </a:pPr>
            <a:r>
              <a:rPr lang="en-US" sz="2400" smtClean="0"/>
              <a:t>a - Find out how long the warranty lasts.</a:t>
            </a:r>
          </a:p>
          <a:p>
            <a:pPr marL="457200" lvl="1" indent="0">
              <a:buFontTx/>
              <a:buNone/>
            </a:pPr>
            <a:r>
              <a:rPr lang="en-US" sz="2400" smtClean="0"/>
              <a:t>b - Check for exclusions in coverage.</a:t>
            </a:r>
          </a:p>
          <a:p>
            <a:pPr marL="457200" lvl="1" indent="0">
              <a:buFontTx/>
              <a:buNone/>
            </a:pPr>
            <a:r>
              <a:rPr lang="en-US" sz="2400" smtClean="0"/>
              <a:t>c - Get a verbal promise from a salesperson about the warranty.</a:t>
            </a:r>
          </a:p>
          <a:p>
            <a:pPr marL="457200" lvl="1" indent="0">
              <a:buFontTx/>
              <a:buNone/>
            </a:pPr>
            <a:r>
              <a:rPr lang="en-US" sz="2400" smtClean="0"/>
              <a:t>d - Both a and b </a:t>
            </a:r>
          </a:p>
          <a:p>
            <a:pPr marL="0" indent="0">
              <a:buFontTx/>
              <a:buNone/>
            </a:pPr>
            <a:endParaRPr lang="en-US" sz="2400" smtClean="0"/>
          </a:p>
          <a:p>
            <a:pPr marL="0" indent="0">
              <a:buFontTx/>
              <a:buNone/>
            </a:pPr>
            <a:r>
              <a:rPr lang="en-US" sz="2400" smtClean="0"/>
              <a:t>5. A signed contract can be changed or broken if one of the parties involved decides the contract is unfair. True or False?</a:t>
            </a:r>
          </a:p>
          <a:p>
            <a:pPr marL="0" indent="0">
              <a:buFontTx/>
              <a:buNone/>
            </a:pPr>
            <a:endParaRPr lang="en-US" smtClean="0"/>
          </a:p>
        </p:txBody>
      </p:sp>
    </p:spTree>
    <p:extLst>
      <p:ext uri="{BB962C8B-B14F-4D97-AF65-F5344CB8AC3E}">
        <p14:creationId xmlns:p14="http://schemas.microsoft.com/office/powerpoint/2010/main" val="27994961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686800" cy="1143000"/>
          </a:xfrm>
        </p:spPr>
        <p:txBody>
          <a:bodyPr>
            <a:normAutofit fontScale="90000"/>
          </a:bodyPr>
          <a:lstStyle/>
          <a:p>
            <a:pPr eaLnBrk="1" hangingPunct="1">
              <a:defRPr/>
            </a:pPr>
            <a:r>
              <a:rPr lang="en-US" dirty="0" smtClean="0"/>
              <a:t/>
            </a:r>
            <a:br>
              <a:rPr lang="en-US" dirty="0" smtClean="0"/>
            </a:br>
            <a:r>
              <a:rPr lang="en-US" dirty="0" smtClean="0"/>
              <a:t/>
            </a:r>
            <a:br>
              <a:rPr lang="en-US" dirty="0" smtClean="0"/>
            </a:br>
            <a:r>
              <a:rPr lang="en-US" dirty="0" smtClean="0">
                <a:latin typeface="+mn-lt"/>
              </a:rPr>
              <a:t>Katie wonders…What is a contract? How am I protected if I sign one? </a:t>
            </a:r>
          </a:p>
        </p:txBody>
      </p:sp>
      <p:sp>
        <p:nvSpPr>
          <p:cNvPr id="5123" name="Rectangle 5"/>
          <p:cNvSpPr>
            <a:spLocks noGrp="1" noChangeArrowheads="1"/>
          </p:cNvSpPr>
          <p:nvPr>
            <p:ph idx="1"/>
          </p:nvPr>
        </p:nvSpPr>
        <p:spPr>
          <a:xfrm>
            <a:off x="304800" y="2352675"/>
            <a:ext cx="4800600" cy="4525963"/>
          </a:xfrm>
        </p:spPr>
        <p:txBody>
          <a:bodyPr/>
          <a:lstStyle/>
          <a:p>
            <a:pPr eaLnBrk="1" hangingPunct="1"/>
            <a:r>
              <a:rPr lang="en-US" dirty="0" smtClean="0"/>
              <a:t>Legally binding agreement </a:t>
            </a:r>
          </a:p>
          <a:p>
            <a:pPr eaLnBrk="1" hangingPunct="1"/>
            <a:r>
              <a:rPr lang="en-US" dirty="0" smtClean="0"/>
              <a:t>Get it in writing</a:t>
            </a:r>
          </a:p>
          <a:p>
            <a:pPr eaLnBrk="1" hangingPunct="1"/>
            <a:r>
              <a:rPr lang="en-US" dirty="0" smtClean="0"/>
              <a:t>Read the fine print for important terms and conditions</a:t>
            </a:r>
          </a:p>
        </p:txBody>
      </p:sp>
      <p:pic>
        <p:nvPicPr>
          <p:cNvPr id="1027" name="Picture 3" descr="C:\Users\Rlippe\AppData\Local\Microsoft\Windows\Temporary Internet Files\Content.IE5\6936UFD5\MP90042214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18143">
            <a:off x="4813131" y="2879034"/>
            <a:ext cx="3884321" cy="2582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092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defRPr/>
            </a:pPr>
            <a:r>
              <a:rPr lang="en-US" dirty="0" smtClean="0">
                <a:latin typeface="+mn-lt"/>
              </a:rPr>
              <a:t>Cell phone contracts</a:t>
            </a:r>
          </a:p>
        </p:txBody>
      </p:sp>
      <p:sp>
        <p:nvSpPr>
          <p:cNvPr id="6147" name="Rectangle 5"/>
          <p:cNvSpPr>
            <a:spLocks noGrp="1" noChangeArrowheads="1"/>
          </p:cNvSpPr>
          <p:nvPr>
            <p:ph idx="1"/>
          </p:nvPr>
        </p:nvSpPr>
        <p:spPr>
          <a:xfrm>
            <a:off x="457200" y="1600200"/>
            <a:ext cx="5715000" cy="4525963"/>
          </a:xfrm>
        </p:spPr>
        <p:txBody>
          <a:bodyPr/>
          <a:lstStyle/>
          <a:p>
            <a:pPr eaLnBrk="1" hangingPunct="1"/>
            <a:r>
              <a:rPr lang="en-US" dirty="0" smtClean="0"/>
              <a:t>Company must </a:t>
            </a:r>
            <a:r>
              <a:rPr lang="en-US" b="1" dirty="0" smtClean="0"/>
              <a:t>provide</a:t>
            </a:r>
            <a:r>
              <a:rPr lang="en-US" dirty="0" smtClean="0"/>
              <a:t> you a phone and service, consumer must </a:t>
            </a:r>
            <a:r>
              <a:rPr lang="en-US" b="1" dirty="0" smtClean="0"/>
              <a:t>pay</a:t>
            </a:r>
            <a:r>
              <a:rPr lang="en-US" dirty="0" smtClean="0"/>
              <a:t> for the services</a:t>
            </a:r>
          </a:p>
          <a:p>
            <a:pPr eaLnBrk="1" hangingPunct="1"/>
            <a:r>
              <a:rPr lang="en-US" dirty="0" smtClean="0"/>
              <a:t>Will include info such as:</a:t>
            </a:r>
          </a:p>
          <a:p>
            <a:pPr lvl="1" eaLnBrk="1" hangingPunct="1"/>
            <a:r>
              <a:rPr lang="en-US" dirty="0" smtClean="0"/>
              <a:t>Return policy</a:t>
            </a:r>
          </a:p>
          <a:p>
            <a:pPr lvl="1" eaLnBrk="1" hangingPunct="1"/>
            <a:r>
              <a:rPr lang="en-US" dirty="0" smtClean="0"/>
              <a:t>Whether upgrades extend length of contract automatically</a:t>
            </a:r>
          </a:p>
        </p:txBody>
      </p:sp>
      <p:pic>
        <p:nvPicPr>
          <p:cNvPr id="5124" name="Picture 8" descr="C:\Users\REstep\AppData\Local\Microsoft\Windows\Temporary Internet Files\Content.IE5\GCT21I7I\MP900438722[1].jpg"/>
          <p:cNvPicPr>
            <a:picLocks noChangeAspect="1" noChangeArrowheads="1"/>
          </p:cNvPicPr>
          <p:nvPr/>
        </p:nvPicPr>
        <p:blipFill>
          <a:blip r:embed="rId3"/>
          <a:srcRect/>
          <a:stretch>
            <a:fillRect/>
          </a:stretch>
        </p:blipFill>
        <p:spPr bwMode="auto">
          <a:xfrm>
            <a:off x="6096000" y="533400"/>
            <a:ext cx="2743200" cy="4114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4765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pPr>
              <a:defRPr/>
            </a:pPr>
            <a:r>
              <a:rPr lang="en-US" dirty="0" smtClean="0">
                <a:latin typeface="+mn-lt"/>
              </a:rPr>
              <a:t>Katie also want to sign up for a gym membership</a:t>
            </a:r>
          </a:p>
        </p:txBody>
      </p:sp>
      <p:sp>
        <p:nvSpPr>
          <p:cNvPr id="6147" name="Content Placeholder 2"/>
          <p:cNvSpPr>
            <a:spLocks noGrp="1"/>
          </p:cNvSpPr>
          <p:nvPr>
            <p:ph idx="1"/>
          </p:nvPr>
        </p:nvSpPr>
        <p:spPr>
          <a:xfrm>
            <a:off x="528638" y="1855788"/>
            <a:ext cx="6934200" cy="3581400"/>
          </a:xfrm>
        </p:spPr>
        <p:txBody>
          <a:bodyPr/>
          <a:lstStyle/>
          <a:p>
            <a:pPr marL="0" indent="0">
              <a:buFontTx/>
              <a:buNone/>
              <a:defRPr/>
            </a:pPr>
            <a:r>
              <a:rPr lang="en-US" sz="2800" b="1" dirty="0" smtClean="0"/>
              <a:t>Katie has rights under Ohio’s Prepaid Entertainment Contracts Act</a:t>
            </a:r>
          </a:p>
          <a:p>
            <a:pPr>
              <a:defRPr/>
            </a:pPr>
            <a:r>
              <a:rPr lang="en-US" sz="2800" b="1" dirty="0" smtClean="0"/>
              <a:t>3-day</a:t>
            </a:r>
            <a:r>
              <a:rPr lang="en-US" sz="2800" dirty="0" smtClean="0"/>
              <a:t> right to cancel contract</a:t>
            </a:r>
          </a:p>
          <a:p>
            <a:pPr>
              <a:defRPr/>
            </a:pPr>
            <a:r>
              <a:rPr lang="en-US" sz="2800" dirty="0" smtClean="0"/>
              <a:t>Cancellation must be </a:t>
            </a:r>
            <a:r>
              <a:rPr lang="en-US" sz="2800" b="1" dirty="0" smtClean="0"/>
              <a:t>in writing</a:t>
            </a:r>
          </a:p>
          <a:p>
            <a:pPr>
              <a:defRPr/>
            </a:pPr>
            <a:r>
              <a:rPr lang="en-US" sz="2800" dirty="0" smtClean="0"/>
              <a:t>Cancellation </a:t>
            </a:r>
            <a:r>
              <a:rPr lang="en-US" sz="2800" dirty="0"/>
              <a:t>letter must be </a:t>
            </a:r>
          </a:p>
          <a:p>
            <a:pPr marL="0" indent="0">
              <a:buFontTx/>
              <a:buNone/>
              <a:defRPr/>
            </a:pPr>
            <a:r>
              <a:rPr lang="en-US" sz="2800" b="1" dirty="0"/>
              <a:t> </a:t>
            </a:r>
            <a:r>
              <a:rPr lang="en-US" sz="2800" b="1" dirty="0" smtClean="0"/>
              <a:t>  postmarked </a:t>
            </a:r>
            <a:r>
              <a:rPr lang="en-US" sz="2800" b="1" dirty="0"/>
              <a:t>by midnight of 3</a:t>
            </a:r>
            <a:r>
              <a:rPr lang="en-US" sz="2800" b="1" baseline="30000" dirty="0"/>
              <a:t>rd</a:t>
            </a:r>
            <a:r>
              <a:rPr lang="en-US" sz="2800" b="1" dirty="0"/>
              <a:t> day</a:t>
            </a:r>
          </a:p>
          <a:p>
            <a:pPr>
              <a:defRPr/>
            </a:pPr>
            <a:endParaRPr lang="en-US" sz="2800" b="1" dirty="0" smtClean="0"/>
          </a:p>
        </p:txBody>
      </p:sp>
      <p:pic>
        <p:nvPicPr>
          <p:cNvPr id="7172" name="Picture 5" descr="C:\Users\Rlippe\AppData\Local\Microsoft\Windows\Temporary Internet Files\Content.IE5\R2A2AROM\MP90042218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0000">
            <a:off x="6464300" y="1358900"/>
            <a:ext cx="20843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3439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457200"/>
            <a:ext cx="5791200" cy="4525963"/>
          </a:xfrm>
        </p:spPr>
        <p:txBody>
          <a:bodyPr>
            <a:normAutofit lnSpcReduction="10000"/>
          </a:bodyPr>
          <a:lstStyle/>
          <a:p>
            <a:pPr marL="0" indent="0">
              <a:buFontTx/>
              <a:buNone/>
              <a:defRPr/>
            </a:pPr>
            <a:endParaRPr lang="en-US" dirty="0"/>
          </a:p>
          <a:p>
            <a:pPr marL="0" indent="0">
              <a:buFontTx/>
              <a:buNone/>
              <a:defRPr/>
            </a:pPr>
            <a:r>
              <a:rPr lang="en-US" dirty="0" smtClean="0"/>
              <a:t>Katie signs up for her gym membership on Saturday. Under Ohio’s Prepaid Entertainment Contracts Act, she has until midnight on Wednesday to cancel the contract.</a:t>
            </a:r>
          </a:p>
          <a:p>
            <a:pPr marL="342900" lvl="1" indent="-342900">
              <a:buFontTx/>
              <a:buChar char="•"/>
              <a:defRPr/>
            </a:pPr>
            <a:endParaRPr lang="en-US" dirty="0" smtClean="0"/>
          </a:p>
          <a:p>
            <a:pPr marL="0" lvl="1" indent="0">
              <a:buFontTx/>
              <a:buNone/>
              <a:defRPr/>
            </a:pPr>
            <a:r>
              <a:rPr lang="en-US" i="1" dirty="0" smtClean="0"/>
              <a:t>	</a:t>
            </a:r>
            <a:endParaRPr lang="en-US" dirty="0" smtClean="0"/>
          </a:p>
          <a:p>
            <a:pPr marL="0" indent="0">
              <a:buFontTx/>
              <a:buNone/>
              <a:defRPr/>
            </a:pPr>
            <a:endParaRPr lang="en-US" dirty="0" smtClean="0"/>
          </a:p>
        </p:txBody>
      </p:sp>
      <p:pic>
        <p:nvPicPr>
          <p:cNvPr id="8195" name="Picture 4" descr="C:\Users\Rlippe\AppData\Local\Microsoft\Windows\Temporary Internet Files\Content.IE5\T8FIWCCF\MP90042218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19827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descr="C:\Users\Rlippe\AppData\Local\Microsoft\Windows\Temporary Internet Files\Content.IE5\HTRB7HN7\MM90028319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810000"/>
            <a:ext cx="20256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2290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lstStyle/>
          <a:p>
            <a:pPr>
              <a:defRPr/>
            </a:pPr>
            <a:r>
              <a:rPr lang="en-US" sz="3900" dirty="0" smtClean="0">
                <a:latin typeface="+mn-lt"/>
              </a:rPr>
              <a:t>Limited contract cancellation rights</a:t>
            </a:r>
          </a:p>
        </p:txBody>
      </p:sp>
      <p:sp>
        <p:nvSpPr>
          <p:cNvPr id="9220" name="Content Placeholder 2"/>
          <p:cNvSpPr>
            <a:spLocks noGrp="1"/>
          </p:cNvSpPr>
          <p:nvPr>
            <p:ph idx="1"/>
          </p:nvPr>
        </p:nvSpPr>
        <p:spPr>
          <a:xfrm>
            <a:off x="381000" y="1219200"/>
            <a:ext cx="8474075" cy="4525963"/>
          </a:xfrm>
        </p:spPr>
        <p:txBody>
          <a:bodyPr/>
          <a:lstStyle/>
          <a:p>
            <a:r>
              <a:rPr lang="en-US" sz="2800" dirty="0" smtClean="0"/>
              <a:t>Right to cancel a contract exists for:</a:t>
            </a:r>
          </a:p>
          <a:p>
            <a:pPr lvl="1"/>
            <a:r>
              <a:rPr lang="en-US" sz="2400" dirty="0" smtClean="0"/>
              <a:t>Door-to-door sales – 3 days</a:t>
            </a:r>
          </a:p>
          <a:p>
            <a:pPr lvl="1"/>
            <a:r>
              <a:rPr lang="en-US" sz="2400" dirty="0" smtClean="0"/>
              <a:t>Credit/debt counseling services – 3 days</a:t>
            </a:r>
          </a:p>
          <a:p>
            <a:pPr lvl="1"/>
            <a:r>
              <a:rPr lang="en-US" sz="2400" dirty="0" smtClean="0"/>
              <a:t>Prepaid entertainment contracts – 3 days</a:t>
            </a:r>
          </a:p>
          <a:p>
            <a:pPr lvl="1"/>
            <a:r>
              <a:rPr lang="en-US" sz="2400" dirty="0" smtClean="0"/>
              <a:t>Home equity loans/mortgage refinancing – 3 days</a:t>
            </a:r>
          </a:p>
          <a:p>
            <a:pPr lvl="1"/>
            <a:r>
              <a:rPr lang="en-US" sz="2400" dirty="0" smtClean="0"/>
              <a:t>Business opportunity plans – 5 days</a:t>
            </a:r>
          </a:p>
          <a:p>
            <a:pPr lvl="1"/>
            <a:r>
              <a:rPr lang="en-US" sz="2400" dirty="0" smtClean="0"/>
              <a:t>Hearing aids – 30 days</a:t>
            </a:r>
          </a:p>
          <a:p>
            <a:pPr lvl="1"/>
            <a:r>
              <a:rPr lang="en-US" sz="2400" dirty="0" smtClean="0"/>
              <a:t>Telemarketing sales – 7 days or until buyer signs written agreement</a:t>
            </a:r>
          </a:p>
          <a:p>
            <a:r>
              <a:rPr lang="en-US" sz="2800" dirty="0" smtClean="0"/>
              <a:t>Most other contracts do not have cancellation rights</a:t>
            </a:r>
          </a:p>
        </p:txBody>
      </p:sp>
      <p:pic>
        <p:nvPicPr>
          <p:cNvPr id="2051" name="Picture 3" descr="C:\Users\Rlippe\AppData\Local\Microsoft\Windows\Temporary Internet Files\Content.IE5\6XGLUBVB\MC9001047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1295400"/>
            <a:ext cx="161331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467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90538" y="568324"/>
            <a:ext cx="5322887" cy="5908675"/>
          </a:xfrm>
        </p:spPr>
        <p:txBody>
          <a:bodyPr>
            <a:normAutofit fontScale="47500" lnSpcReduction="20000"/>
          </a:bodyPr>
          <a:lstStyle/>
          <a:p>
            <a:pPr marL="0" indent="0">
              <a:buFontTx/>
              <a:buNone/>
            </a:pPr>
            <a:r>
              <a:rPr lang="en-US" sz="6700" dirty="0" smtClean="0"/>
              <a:t>Let’s say you sign a contract to buy a gym membership on Thursday from a local gym that had a booth at the county fair. You agreed to pay $100 for the services, but later found another salon that only charges $75. </a:t>
            </a:r>
          </a:p>
          <a:p>
            <a:pPr marL="0" indent="0">
              <a:buFontTx/>
              <a:buNone/>
            </a:pPr>
            <a:endParaRPr lang="en-US" sz="6700" dirty="0" smtClean="0"/>
          </a:p>
          <a:p>
            <a:pPr marL="0" indent="0">
              <a:buFontTx/>
              <a:buNone/>
            </a:pPr>
            <a:r>
              <a:rPr lang="en-US" sz="6700" dirty="0" smtClean="0"/>
              <a:t>Can you cancel the first contract? If so, how long do you have to cancel?</a:t>
            </a:r>
          </a:p>
          <a:p>
            <a:pPr marL="0" indent="0">
              <a:buFontTx/>
              <a:buNone/>
            </a:pPr>
            <a:endParaRPr lang="en-US" sz="2800" i="1" dirty="0" smtClean="0"/>
          </a:p>
        </p:txBody>
      </p:sp>
      <p:pic>
        <p:nvPicPr>
          <p:cNvPr id="10243" name="Picture 4" descr="C:\Users\Rlippe\AppData\Local\Microsoft\Windows\Temporary Internet Files\Content.IE5\KHA6QQE2\MP9004117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2954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216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defRPr/>
            </a:pPr>
            <a:r>
              <a:rPr lang="en-US" dirty="0" smtClean="0">
                <a:latin typeface="+mn-lt"/>
              </a:rPr>
              <a:t>How to Cancel a Contract</a:t>
            </a:r>
          </a:p>
        </p:txBody>
      </p:sp>
      <p:sp>
        <p:nvSpPr>
          <p:cNvPr id="10243" name="Content Placeholder 2"/>
          <p:cNvSpPr>
            <a:spLocks noGrp="1"/>
          </p:cNvSpPr>
          <p:nvPr>
            <p:ph idx="1"/>
          </p:nvPr>
        </p:nvSpPr>
        <p:spPr>
          <a:xfrm>
            <a:off x="457200" y="1600200"/>
            <a:ext cx="8101013" cy="4419600"/>
          </a:xfrm>
        </p:spPr>
        <p:txBody>
          <a:bodyPr/>
          <a:lstStyle/>
          <a:p>
            <a:pPr>
              <a:defRPr/>
            </a:pPr>
            <a:r>
              <a:rPr lang="en-US" sz="2800" dirty="0" smtClean="0"/>
              <a:t>Cancellation periods measured in </a:t>
            </a:r>
            <a:r>
              <a:rPr lang="en-US" sz="2800" b="1" dirty="0" smtClean="0"/>
              <a:t>business days</a:t>
            </a:r>
          </a:p>
          <a:p>
            <a:pPr>
              <a:defRPr/>
            </a:pPr>
            <a:r>
              <a:rPr lang="en-US" sz="2800" dirty="0" smtClean="0"/>
              <a:t>If cancellation rights apply, seller should provide consumer with </a:t>
            </a:r>
            <a:r>
              <a:rPr lang="en-US" sz="2800" b="1" dirty="0" smtClean="0"/>
              <a:t>cancellation form</a:t>
            </a:r>
          </a:p>
          <a:p>
            <a:pPr lvl="1">
              <a:defRPr/>
            </a:pPr>
            <a:r>
              <a:rPr lang="en-US" dirty="0" smtClean="0"/>
              <a:t>Sign and date form and </a:t>
            </a:r>
            <a:r>
              <a:rPr lang="en-US" b="1" dirty="0" smtClean="0"/>
              <a:t>mail</a:t>
            </a:r>
            <a:r>
              <a:rPr lang="en-US" dirty="0" smtClean="0"/>
              <a:t> </a:t>
            </a:r>
          </a:p>
          <a:p>
            <a:pPr marL="1828800" lvl="4" indent="0">
              <a:buFontTx/>
              <a:buNone/>
              <a:defRPr/>
            </a:pPr>
            <a:r>
              <a:rPr lang="en-US" sz="2800" dirty="0" smtClean="0"/>
              <a:t>OR</a:t>
            </a:r>
          </a:p>
          <a:p>
            <a:pPr lvl="1">
              <a:defRPr/>
            </a:pPr>
            <a:r>
              <a:rPr lang="en-US" dirty="0" smtClean="0"/>
              <a:t>Write letter notifying seller of </a:t>
            </a:r>
          </a:p>
          <a:p>
            <a:pPr marL="457200" lvl="1" indent="0">
              <a:buFontTx/>
              <a:buNone/>
              <a:defRPr/>
            </a:pPr>
            <a:r>
              <a:rPr lang="en-US" dirty="0"/>
              <a:t> </a:t>
            </a:r>
            <a:r>
              <a:rPr lang="en-US" dirty="0" smtClean="0"/>
              <a:t>   cancellation and </a:t>
            </a:r>
            <a:r>
              <a:rPr lang="en-US" b="1" dirty="0" smtClean="0"/>
              <a:t>mail</a:t>
            </a:r>
            <a:r>
              <a:rPr lang="en-US" dirty="0" smtClean="0"/>
              <a:t>	</a:t>
            </a:r>
          </a:p>
          <a:p>
            <a:pPr>
              <a:defRPr/>
            </a:pPr>
            <a:r>
              <a:rPr lang="en-US" sz="2800" b="1" dirty="0" smtClean="0"/>
              <a:t>Don’t</a:t>
            </a:r>
            <a:r>
              <a:rPr lang="en-US" sz="2800" dirty="0" smtClean="0"/>
              <a:t> cancel via e-mail, fax, or telephone</a:t>
            </a:r>
          </a:p>
        </p:txBody>
      </p:sp>
      <p:pic>
        <p:nvPicPr>
          <p:cNvPr id="3074" name="Picture 2" descr="C:\Users\Rlippe\AppData\Local\Microsoft\Windows\Temporary Internet Files\Content.IE5\YEP9304E\MC90030386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50039">
            <a:off x="6477000" y="3178546"/>
            <a:ext cx="1804111" cy="163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983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1217</Words>
  <Application>Microsoft Office PowerPoint</Application>
  <PresentationFormat>On-screen Show (4:3)</PresentationFormat>
  <Paragraphs>163</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Katie signs up for a cell phone plan and gym membership </vt:lpstr>
      <vt:lpstr>          Meet Katie!  Katie used to be part of her parents’ cell phone plan but now is out on her own. She needs to sign up for a plan but wants to be sure she knows what she’s getting into.    </vt:lpstr>
      <vt:lpstr>  Katie wonders…What is a contract? How am I protected if I sign one? </vt:lpstr>
      <vt:lpstr>Cell phone contracts</vt:lpstr>
      <vt:lpstr>Katie also want to sign up for a gym membership</vt:lpstr>
      <vt:lpstr>PowerPoint Presentation</vt:lpstr>
      <vt:lpstr>Limited contract cancellation rights</vt:lpstr>
      <vt:lpstr>PowerPoint Presentation</vt:lpstr>
      <vt:lpstr>How to Cancel a Contract</vt:lpstr>
      <vt:lpstr>Review Questions</vt:lpstr>
      <vt:lpstr>PowerPoint Presentation</vt:lpstr>
      <vt:lpstr>Katie wants to protect her purchase and wonders…  What are warranties and service contracts? Are they worth buying? </vt:lpstr>
      <vt:lpstr>Warranties</vt:lpstr>
      <vt:lpstr>Questions Katie uses to evaluate the warranty</vt:lpstr>
      <vt:lpstr>Extended Warranties</vt:lpstr>
      <vt:lpstr>PowerPoint Presentation</vt:lpstr>
      <vt:lpstr>Service Contracts</vt:lpstr>
      <vt:lpstr>Tips for Extended Warranties and Service Contracts</vt:lpstr>
      <vt:lpstr>Review Questions</vt:lpstr>
      <vt:lpstr>PowerPoint Presentation</vt:lpstr>
      <vt:lpstr>A Short Quiz!</vt:lpstr>
      <vt:lpstr>Quiz (cont.)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2013-12-04T18:21:22Z</dcterms:created>
  <dcterms:modified xsi:type="dcterms:W3CDTF">2013-12-16T15:14:28Z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