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84" y="-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7A8434-5251-4B8A-86FB-42AF64F297D3}" type="datetimeFigureOut">
              <a:rPr lang="en-US" smtClean="0"/>
              <a:t>12/16/2013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DF2C1D-F86C-4364-8770-25DE77E908C5}" type="slidenum">
              <a:rPr lang="en-US" smtClean="0"/>
              <a:t>‹#›</a:t>
            </a:fld>
            <a:endParaRPr lang="en-US"/>
          </a:p>
        </p:txBody>
      </p:sp>
    </p:spTree>
    <p:extLst>
      <p:ext uri="{BB962C8B-B14F-4D97-AF65-F5344CB8AC3E}">
        <p14:creationId xmlns:p14="http://schemas.microsoft.com/office/powerpoint/2010/main" val="3960157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p:txBody>
          <a:bodyPr/>
          <a:lstStyle>
            <a:lvl1pPr defTabSz="921706" eaLnBrk="0" hangingPunct="0">
              <a:spcBef>
                <a:spcPct val="20000"/>
              </a:spcBef>
              <a:buChar char="•"/>
              <a:defRPr sz="3200">
                <a:solidFill>
                  <a:srgbClr val="003366"/>
                </a:solidFill>
                <a:latin typeface="Franklin Gothic Book" pitchFamily="34" charset="0"/>
              </a:defRPr>
            </a:lvl1pPr>
            <a:lvl2pPr marL="734852" indent="-282635" defTabSz="921706" eaLnBrk="0" hangingPunct="0">
              <a:spcBef>
                <a:spcPct val="20000"/>
              </a:spcBef>
              <a:buChar char="•"/>
              <a:defRPr sz="3200">
                <a:solidFill>
                  <a:srgbClr val="003366"/>
                </a:solidFill>
                <a:latin typeface="Franklin Gothic Book" pitchFamily="34" charset="0"/>
              </a:defRPr>
            </a:lvl2pPr>
            <a:lvl3pPr marL="1130541" indent="-226108" defTabSz="921706" eaLnBrk="0" hangingPunct="0">
              <a:spcBef>
                <a:spcPct val="20000"/>
              </a:spcBef>
              <a:buChar char="•"/>
              <a:defRPr sz="3200">
                <a:solidFill>
                  <a:srgbClr val="003366"/>
                </a:solidFill>
                <a:latin typeface="Franklin Gothic Book" pitchFamily="34" charset="0"/>
              </a:defRPr>
            </a:lvl3pPr>
            <a:lvl4pPr marL="1582758" indent="-226108" defTabSz="921706" eaLnBrk="0" hangingPunct="0">
              <a:spcBef>
                <a:spcPct val="20000"/>
              </a:spcBef>
              <a:buChar char="•"/>
              <a:defRPr sz="3200">
                <a:solidFill>
                  <a:srgbClr val="003366"/>
                </a:solidFill>
                <a:latin typeface="Franklin Gothic Book" pitchFamily="34" charset="0"/>
              </a:defRPr>
            </a:lvl4pPr>
            <a:lvl5pPr marL="2034974" indent="-226108" defTabSz="921706" eaLnBrk="0" hangingPunct="0">
              <a:spcBef>
                <a:spcPct val="20000"/>
              </a:spcBef>
              <a:buChar char="•"/>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5D2F8B7B-6CA5-4FF1-91FC-4918F0AD3B82}" type="slidenum">
              <a:rPr lang="en-US" sz="1300">
                <a:solidFill>
                  <a:schemeClr val="tx1"/>
                </a:solidFill>
                <a:latin typeface="Arial" pitchFamily="34" charset="0"/>
              </a:rPr>
              <a:pPr eaLnBrk="1" hangingPunct="1">
                <a:spcBef>
                  <a:spcPct val="0"/>
                </a:spcBef>
                <a:buFontTx/>
                <a:buNone/>
                <a:defRPr/>
              </a:pPr>
              <a:t>1</a:t>
            </a:fld>
            <a:endParaRPr lang="en-US" sz="1300">
              <a:solidFill>
                <a:schemeClr val="tx1"/>
              </a:solidFill>
              <a:latin typeface="Arial" pitchFamily="34"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p:spPr>
        <p:txBody>
          <a:bodyPr/>
          <a:lstStyle/>
          <a:p>
            <a:r>
              <a:rPr lang="en-US" smtClean="0"/>
              <a:t>Examples include heating and air conditioning service contracts, which might involve routine tune-ups or other maintenance efforts.</a:t>
            </a:r>
          </a:p>
        </p:txBody>
      </p:sp>
      <p:sp>
        <p:nvSpPr>
          <p:cNvPr id="4" name="Slide Number Placeholder 3"/>
          <p:cNvSpPr>
            <a:spLocks noGrp="1"/>
          </p:cNvSpPr>
          <p:nvPr>
            <p:ph type="sldNum" sz="quarter" idx="5"/>
          </p:nvPr>
        </p:nvSpPr>
        <p:spPr/>
        <p:txBody>
          <a:bodyPr/>
          <a:lstStyle/>
          <a:p>
            <a:pPr>
              <a:defRPr/>
            </a:pPr>
            <a:fld id="{5CD3A78D-4BF1-437D-8BF9-FF4AFCF76B0E}" type="slidenum">
              <a:rPr lang="en-US" smtClean="0"/>
              <a:pPr>
                <a:defRPr/>
              </a:pPr>
              <a:t>17</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defRPr/>
            </a:pPr>
            <a:fld id="{24C269FF-BA2E-4E62-9DAF-7A289C29CEAC}" type="slidenum">
              <a:rPr lang="en-US" sz="1300">
                <a:solidFill>
                  <a:schemeClr val="tx1"/>
                </a:solidFill>
                <a:latin typeface="Arial" pitchFamily="34" charset="0"/>
              </a:rPr>
              <a:pPr eaLnBrk="1" hangingPunct="1">
                <a:defRPr/>
              </a:pPr>
              <a:t>19</a:t>
            </a:fld>
            <a:endParaRPr lang="en-US" sz="1300">
              <a:solidFill>
                <a:schemeClr val="tx1"/>
              </a:solidFill>
              <a:latin typeface="Arial" pitchFamily="34" charset="0"/>
            </a:endParaRPr>
          </a:p>
        </p:txBody>
      </p:sp>
      <p:sp>
        <p:nvSpPr>
          <p:cNvPr id="35843" name="Rectangle 2"/>
          <p:cNvSpPr>
            <a:spLocks noGrp="1" noRot="1" noChangeAspect="1" noChangeArrowheads="1" noTextEdit="1"/>
          </p:cNvSpPr>
          <p:nvPr>
            <p:ph type="sldImg"/>
          </p:nvPr>
        </p:nvSpPr>
        <p:spPr>
          <a:xfrm>
            <a:off x="1143000" y="685800"/>
            <a:ext cx="4573588" cy="3429000"/>
          </a:xfrm>
          <a:ln/>
        </p:spPr>
      </p:sp>
      <p:sp>
        <p:nvSpPr>
          <p:cNvPr id="29700" name="Rectangle 3"/>
          <p:cNvSpPr>
            <a:spLocks noGrp="1" noChangeArrowheads="1"/>
          </p:cNvSpPr>
          <p:nvPr>
            <p:ph type="body" idx="1"/>
          </p:nvPr>
        </p:nvSpPr>
        <p:spPr>
          <a:xfrm>
            <a:off x="686591" y="4344025"/>
            <a:ext cx="5486400" cy="4114488"/>
          </a:xfrm>
        </p:spPr>
        <p:txBody>
          <a:bodyPr/>
          <a:lstStyle/>
          <a:p>
            <a:pPr eaLnBrk="1" hangingPunct="1">
              <a:defRPr/>
            </a:pPr>
            <a:r>
              <a:rPr lang="en-US" dirty="0" smtClean="0"/>
              <a:t>1.</a:t>
            </a:r>
          </a:p>
          <a:p>
            <a:pPr eaLnBrk="1" hangingPunct="1">
              <a:defRPr/>
            </a:pPr>
            <a:r>
              <a:rPr lang="en-US" dirty="0" smtClean="0"/>
              <a:t>A warranty is a guarantee by manufacturer/seller that the goods/services have the qualities they represent them to have.</a:t>
            </a:r>
          </a:p>
          <a:p>
            <a:pPr>
              <a:defRPr/>
            </a:pPr>
            <a:r>
              <a:rPr lang="en-US" dirty="0" smtClean="0"/>
              <a:t>A service contract provides certain maintenance and upkeep and is offered by a retailer, manufacturer, or a third party.</a:t>
            </a:r>
          </a:p>
          <a:p>
            <a:pPr>
              <a:defRPr/>
            </a:pPr>
            <a:r>
              <a:rPr lang="en-US" dirty="0" smtClean="0"/>
              <a:t>A vehicle service contract does not provide the same coverage that a vehicle warranty does.  </a:t>
            </a:r>
          </a:p>
          <a:p>
            <a:pPr eaLnBrk="1" hangingPunct="1">
              <a:defRPr/>
            </a:pPr>
            <a:endParaRPr lang="en-US" dirty="0" smtClean="0"/>
          </a:p>
          <a:p>
            <a:pPr eaLnBrk="1" hangingPunct="1">
              <a:defRPr/>
            </a:pPr>
            <a:r>
              <a:rPr lang="en-US" dirty="0" smtClean="0"/>
              <a:t>2.</a:t>
            </a:r>
          </a:p>
          <a:p>
            <a:pPr eaLnBrk="1" hangingPunct="1">
              <a:defRPr/>
            </a:pPr>
            <a:r>
              <a:rPr lang="en-US" dirty="0" smtClean="0"/>
              <a:t>Consumers should consider:</a:t>
            </a:r>
          </a:p>
          <a:p>
            <a:pPr marL="169581" indent="-169581">
              <a:buFontTx/>
              <a:buChar char="-"/>
              <a:defRPr/>
            </a:pPr>
            <a:r>
              <a:rPr lang="en-US" dirty="0" smtClean="0"/>
              <a:t>How long does the warranty last?</a:t>
            </a:r>
          </a:p>
          <a:p>
            <a:pPr marL="169581" indent="-169581">
              <a:buFontTx/>
              <a:buChar char="-"/>
              <a:defRPr/>
            </a:pPr>
            <a:r>
              <a:rPr lang="en-US" dirty="0" smtClean="0"/>
              <a:t>Who will perform the services?</a:t>
            </a:r>
          </a:p>
          <a:p>
            <a:pPr marL="169581" indent="-169581">
              <a:buFontTx/>
              <a:buChar char="-"/>
              <a:defRPr/>
            </a:pPr>
            <a:r>
              <a:rPr lang="en-US" dirty="0" smtClean="0"/>
              <a:t>What are the company’s </a:t>
            </a:r>
          </a:p>
          <a:p>
            <a:pPr>
              <a:defRPr/>
            </a:pPr>
            <a:r>
              <a:rPr lang="en-US" dirty="0" smtClean="0"/>
              <a:t>   responsibilities?</a:t>
            </a:r>
          </a:p>
          <a:p>
            <a:pPr marL="169581" indent="-169581">
              <a:buFontTx/>
              <a:buChar char="-"/>
              <a:defRPr/>
            </a:pPr>
            <a:r>
              <a:rPr lang="en-US" dirty="0" smtClean="0"/>
              <a:t>What is covered?</a:t>
            </a:r>
          </a:p>
          <a:p>
            <a:pPr marL="169581" indent="-169581">
              <a:buFontTx/>
              <a:buChar char="-"/>
              <a:defRPr/>
            </a:pPr>
            <a:r>
              <a:rPr lang="en-US" dirty="0" smtClean="0"/>
              <a:t>Is it in writing?</a:t>
            </a:r>
          </a:p>
          <a:p>
            <a:pPr eaLnBrk="1" hangingPunct="1">
              <a:defRPr/>
            </a:pPr>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p:spPr>
        <p:txBody>
          <a:bodyPr/>
          <a:lstStyle/>
          <a:p>
            <a:pPr eaLnBrk="1" hangingPunct="1"/>
            <a:r>
              <a:rPr lang="en-US" dirty="0" smtClean="0"/>
              <a:t>Click on the play button watch. </a:t>
            </a:r>
          </a:p>
          <a:p>
            <a:pPr eaLnBrk="1" hangingPunct="1"/>
            <a:r>
              <a:rPr lang="en-US" dirty="0" smtClean="0"/>
              <a:t>The length of the video is 57 seconds.</a:t>
            </a:r>
          </a:p>
          <a:p>
            <a:pPr eaLnBrk="1" hangingPunct="1"/>
            <a:r>
              <a:rPr lang="en-US" dirty="0" smtClean="0"/>
              <a:t>Source: http://www.youtube.com/watch?v=CIcrY84QSjA</a:t>
            </a:r>
          </a:p>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3E239460-5DEA-412C-8CBC-E93EECF56ACC}" type="slidenum">
              <a:rPr lang="en-US" smtClean="0"/>
              <a:pPr>
                <a:defRPr/>
              </a:pPr>
              <a:t>20</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p:spPr>
        <p:txBody>
          <a:bodyPr/>
          <a:lstStyle/>
          <a:p>
            <a:r>
              <a:rPr lang="en-US" smtClean="0"/>
              <a:t>1. </a:t>
            </a:r>
          </a:p>
          <a:p>
            <a:r>
              <a:rPr lang="en-US" b="1" smtClean="0"/>
              <a:t>False</a:t>
            </a:r>
            <a:r>
              <a:rPr lang="en-US" smtClean="0"/>
              <a:t>: Cancellation rights apply only to certain types of transactions.  The right to cancel a purchase applies to the following contracts only: door-to-door sales (3 days), credit/debt counseling services (3 days), pre-paid entertainment contracts (3 days), home equity loans/mortgage refinancing (3 days), business opportunity plans (5 days), hearing aids (30 days), contracts sold over the phone (until you sign a written agreement).</a:t>
            </a:r>
          </a:p>
          <a:p>
            <a:r>
              <a:rPr lang="en-US" smtClean="0"/>
              <a:t> </a:t>
            </a:r>
          </a:p>
          <a:p>
            <a:r>
              <a:rPr lang="en-US" smtClean="0"/>
              <a:t>2.</a:t>
            </a:r>
          </a:p>
          <a:p>
            <a:r>
              <a:rPr lang="en-US" b="1" smtClean="0"/>
              <a:t>Possible answer:</a:t>
            </a:r>
            <a:endParaRPr lang="en-US" smtClean="0"/>
          </a:p>
          <a:p>
            <a:r>
              <a:rPr lang="en-US" smtClean="0"/>
              <a:t>Although paying extra for an extended warranty lengthens the coverage provided by a regular warranty, many consumers find that the added protection may be unnecessary.</a:t>
            </a:r>
          </a:p>
          <a:p>
            <a:r>
              <a:rPr lang="en-US" smtClean="0"/>
              <a:t> </a:t>
            </a:r>
          </a:p>
          <a:p>
            <a:r>
              <a:rPr lang="en-US" smtClean="0"/>
              <a:t>3.</a:t>
            </a:r>
          </a:p>
          <a:p>
            <a:r>
              <a:rPr lang="en-US" b="1" smtClean="0"/>
              <a:t>True</a:t>
            </a:r>
            <a:r>
              <a:rPr lang="en-US" smtClean="0"/>
              <a:t>: Ohio’s Prepaid Entertainment Contracts Act gives you the right to cancel a gym membership three business days after the services in the contract are first made available to you, and the cancellation period does not become effective until the seller gives you written notification of your right to cancel.  </a:t>
            </a:r>
          </a:p>
          <a:p>
            <a:endParaRPr lang="en-US" smtClean="0"/>
          </a:p>
        </p:txBody>
      </p:sp>
      <p:sp>
        <p:nvSpPr>
          <p:cNvPr id="4" name="Slide Number Placeholder 3"/>
          <p:cNvSpPr>
            <a:spLocks noGrp="1"/>
          </p:cNvSpPr>
          <p:nvPr>
            <p:ph type="sldNum" sz="quarter" idx="5"/>
          </p:nvPr>
        </p:nvSpPr>
        <p:spPr/>
        <p:txBody>
          <a:bodyPr/>
          <a:lstStyle/>
          <a:p>
            <a:pPr>
              <a:defRPr/>
            </a:pPr>
            <a:fld id="{D7AAD2A2-80FD-4025-AEEE-478D345DABE1}" type="slidenum">
              <a:rPr lang="en-US" smtClean="0"/>
              <a:pPr>
                <a:defRPr/>
              </a:pPr>
              <a:t>21</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p:spPr>
        <p:txBody>
          <a:bodyPr/>
          <a:lstStyle/>
          <a:p>
            <a:r>
              <a:rPr lang="en-US" smtClean="0"/>
              <a:t>4.</a:t>
            </a:r>
          </a:p>
          <a:p>
            <a:r>
              <a:rPr lang="en-US" b="1" smtClean="0"/>
              <a:t>Both a and b:</a:t>
            </a:r>
            <a:r>
              <a:rPr lang="en-US" smtClean="0"/>
              <a:t> When reading a warranty, consumers should always find out how long the warranty lasts and what is covers. However, they should get all promises about the warranty in writing.</a:t>
            </a:r>
          </a:p>
          <a:p>
            <a:r>
              <a:rPr lang="en-US" b="1" smtClean="0"/>
              <a:t> </a:t>
            </a:r>
            <a:endParaRPr lang="en-US" smtClean="0"/>
          </a:p>
          <a:p>
            <a:r>
              <a:rPr lang="en-US" smtClean="0"/>
              <a:t>5.</a:t>
            </a:r>
          </a:p>
          <a:p>
            <a:r>
              <a:rPr lang="en-US" b="1" smtClean="0"/>
              <a:t>False:</a:t>
            </a:r>
            <a:r>
              <a:rPr lang="en-US" smtClean="0"/>
              <a:t> Generally, a signed contract cannot be changed or broken unless both parties involved agree to the change.</a:t>
            </a:r>
          </a:p>
          <a:p>
            <a:endParaRPr lang="en-US" smtClean="0"/>
          </a:p>
        </p:txBody>
      </p:sp>
      <p:sp>
        <p:nvSpPr>
          <p:cNvPr id="4" name="Slide Number Placeholder 3"/>
          <p:cNvSpPr>
            <a:spLocks noGrp="1"/>
          </p:cNvSpPr>
          <p:nvPr>
            <p:ph type="sldNum" sz="quarter" idx="5"/>
          </p:nvPr>
        </p:nvSpPr>
        <p:spPr/>
        <p:txBody>
          <a:bodyPr/>
          <a:lstStyle/>
          <a:p>
            <a:pPr>
              <a:defRPr/>
            </a:pPr>
            <a:fld id="{924F1AA7-DC57-4961-8C62-374B018F67B3}" type="slidenum">
              <a:rPr lang="en-US" smtClean="0"/>
              <a:pPr>
                <a:defRPr/>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p:txBody>
          <a:bodyPr/>
          <a:lstStyle>
            <a:lvl1pPr defTabSz="921706" eaLnBrk="0" hangingPunct="0">
              <a:spcBef>
                <a:spcPct val="20000"/>
              </a:spcBef>
              <a:buChar char="•"/>
              <a:defRPr sz="3200">
                <a:solidFill>
                  <a:srgbClr val="003366"/>
                </a:solidFill>
                <a:latin typeface="Franklin Gothic Book" pitchFamily="34" charset="0"/>
              </a:defRPr>
            </a:lvl1pPr>
            <a:lvl2pPr marL="734852" indent="-282635" defTabSz="921706" eaLnBrk="0" hangingPunct="0">
              <a:spcBef>
                <a:spcPct val="20000"/>
              </a:spcBef>
              <a:buChar char="•"/>
              <a:defRPr sz="3200">
                <a:solidFill>
                  <a:srgbClr val="003366"/>
                </a:solidFill>
                <a:latin typeface="Franklin Gothic Book" pitchFamily="34" charset="0"/>
              </a:defRPr>
            </a:lvl2pPr>
            <a:lvl3pPr marL="1130541" indent="-226108" defTabSz="921706" eaLnBrk="0" hangingPunct="0">
              <a:spcBef>
                <a:spcPct val="20000"/>
              </a:spcBef>
              <a:buChar char="•"/>
              <a:defRPr sz="3200">
                <a:solidFill>
                  <a:srgbClr val="003366"/>
                </a:solidFill>
                <a:latin typeface="Franklin Gothic Book" pitchFamily="34" charset="0"/>
              </a:defRPr>
            </a:lvl3pPr>
            <a:lvl4pPr marL="1582758" indent="-226108" defTabSz="921706" eaLnBrk="0" hangingPunct="0">
              <a:spcBef>
                <a:spcPct val="20000"/>
              </a:spcBef>
              <a:buChar char="•"/>
              <a:defRPr sz="3200">
                <a:solidFill>
                  <a:srgbClr val="003366"/>
                </a:solidFill>
                <a:latin typeface="Franklin Gothic Book" pitchFamily="34" charset="0"/>
              </a:defRPr>
            </a:lvl4pPr>
            <a:lvl5pPr marL="2034974" indent="-226108" defTabSz="921706" eaLnBrk="0" hangingPunct="0">
              <a:spcBef>
                <a:spcPct val="20000"/>
              </a:spcBef>
              <a:buChar char="•"/>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5BFF81F3-B186-4B81-901B-1FBF6AAC26EB}" type="slidenum">
              <a:rPr lang="en-US" sz="1300">
                <a:solidFill>
                  <a:schemeClr val="tx1"/>
                </a:solidFill>
                <a:latin typeface="Arial" pitchFamily="34" charset="0"/>
              </a:rPr>
              <a:pPr eaLnBrk="1" hangingPunct="1">
                <a:spcBef>
                  <a:spcPct val="0"/>
                </a:spcBef>
                <a:buFontTx/>
                <a:buNone/>
                <a:defRPr/>
              </a:pPr>
              <a:t>3</a:t>
            </a:fld>
            <a:endParaRPr lang="en-US" sz="1300">
              <a:solidFill>
                <a:schemeClr val="tx1"/>
              </a:solidFill>
              <a:latin typeface="Arial" pitchFamily="34"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eaLnBrk="1" hangingPunct="1"/>
            <a:r>
              <a:rPr lang="en-US" smtClean="0"/>
              <a:t>A contract is a legally binding agreement between two or more parties.</a:t>
            </a:r>
          </a:p>
          <a:p>
            <a:pPr eaLnBrk="1" hangingPunct="1"/>
            <a:r>
              <a:rPr lang="en-US" smtClean="0"/>
              <a:t>Only promises in writing are guaranteed.</a:t>
            </a:r>
          </a:p>
          <a:p>
            <a:pPr eaLnBrk="1" hangingPunct="1"/>
            <a:r>
              <a:rPr lang="en-US" smtClean="0"/>
              <a:t>Always read the fine print so that you do not miss any of the terms or conditions.</a:t>
            </a:r>
          </a:p>
          <a:p>
            <a:pPr lvl="1" eaLnBrk="1" hangingPunct="1"/>
            <a:r>
              <a:rPr lang="en-US" smtClean="0"/>
              <a:t>Especially important with cell phone contracts; might contain information on when you can cancel, what it will cost to cancel, etc…</a:t>
            </a:r>
          </a:p>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p:txBody>
          <a:bodyPr/>
          <a:lstStyle>
            <a:lvl1pPr defTabSz="921706" eaLnBrk="0" hangingPunct="0">
              <a:spcBef>
                <a:spcPct val="20000"/>
              </a:spcBef>
              <a:buChar char="•"/>
              <a:defRPr sz="3200">
                <a:solidFill>
                  <a:srgbClr val="003366"/>
                </a:solidFill>
                <a:latin typeface="Franklin Gothic Book" pitchFamily="34" charset="0"/>
              </a:defRPr>
            </a:lvl1pPr>
            <a:lvl2pPr marL="734852" indent="-282635" defTabSz="921706" eaLnBrk="0" hangingPunct="0">
              <a:spcBef>
                <a:spcPct val="20000"/>
              </a:spcBef>
              <a:buChar char="•"/>
              <a:defRPr sz="3200">
                <a:solidFill>
                  <a:srgbClr val="003366"/>
                </a:solidFill>
                <a:latin typeface="Franklin Gothic Book" pitchFamily="34" charset="0"/>
              </a:defRPr>
            </a:lvl2pPr>
            <a:lvl3pPr marL="1130541" indent="-226108" defTabSz="921706" eaLnBrk="0" hangingPunct="0">
              <a:spcBef>
                <a:spcPct val="20000"/>
              </a:spcBef>
              <a:buChar char="•"/>
              <a:defRPr sz="3200">
                <a:solidFill>
                  <a:srgbClr val="003366"/>
                </a:solidFill>
                <a:latin typeface="Franklin Gothic Book" pitchFamily="34" charset="0"/>
              </a:defRPr>
            </a:lvl3pPr>
            <a:lvl4pPr marL="1582758" indent="-226108" defTabSz="921706" eaLnBrk="0" hangingPunct="0">
              <a:spcBef>
                <a:spcPct val="20000"/>
              </a:spcBef>
              <a:buChar char="•"/>
              <a:defRPr sz="3200">
                <a:solidFill>
                  <a:srgbClr val="003366"/>
                </a:solidFill>
                <a:latin typeface="Franklin Gothic Book" pitchFamily="34" charset="0"/>
              </a:defRPr>
            </a:lvl4pPr>
            <a:lvl5pPr marL="2034974" indent="-226108" defTabSz="921706" eaLnBrk="0" hangingPunct="0">
              <a:spcBef>
                <a:spcPct val="20000"/>
              </a:spcBef>
              <a:buChar char="•"/>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9D07112B-D42F-4D76-8A5E-57C7CBA667C6}" type="slidenum">
              <a:rPr lang="en-US" sz="1300">
                <a:solidFill>
                  <a:schemeClr val="tx1"/>
                </a:solidFill>
                <a:latin typeface="Arial" pitchFamily="34" charset="0"/>
              </a:rPr>
              <a:pPr eaLnBrk="1" hangingPunct="1">
                <a:spcBef>
                  <a:spcPct val="0"/>
                </a:spcBef>
                <a:buFontTx/>
                <a:buNone/>
                <a:defRPr/>
              </a:pPr>
              <a:t>4</a:t>
            </a:fld>
            <a:endParaRPr lang="en-US" sz="1300">
              <a:solidFill>
                <a:schemeClr val="tx1"/>
              </a:solidFill>
              <a:latin typeface="Arial" pitchFamily="34"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r>
              <a:rPr lang="en-US" smtClean="0"/>
              <a:t>This does not mean they need to provide you a cell phone for free.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p:spPr>
        <p:txBody>
          <a:bodyPr/>
          <a:lstStyle/>
          <a:p>
            <a:r>
              <a:rPr lang="en-US" smtClean="0"/>
              <a:t>Examples of a prepaid entertainment contract also include such activities as dance studio lessons and martial arts training.</a:t>
            </a:r>
          </a:p>
          <a:p>
            <a:endParaRPr lang="en-US" smtClean="0"/>
          </a:p>
          <a:p>
            <a:r>
              <a:rPr lang="en-US" smtClean="0"/>
              <a:t>Days counted for cancellation purposes are Monday through Saturday, excluding federal holidays.</a:t>
            </a:r>
          </a:p>
          <a:p>
            <a:endParaRPr lang="en-US" smtClean="0"/>
          </a:p>
        </p:txBody>
      </p:sp>
      <p:sp>
        <p:nvSpPr>
          <p:cNvPr id="4" name="Slide Number Placeholder 3"/>
          <p:cNvSpPr>
            <a:spLocks noGrp="1"/>
          </p:cNvSpPr>
          <p:nvPr>
            <p:ph type="sldNum" sz="quarter" idx="5"/>
          </p:nvPr>
        </p:nvSpPr>
        <p:spPr/>
        <p:txBody>
          <a:bodyPr/>
          <a:lstStyle/>
          <a:p>
            <a:pPr>
              <a:defRPr/>
            </a:pPr>
            <a:fld id="{01CF8FAE-41B0-4AD5-B91C-4CCFDA10AAEC}" type="slidenum">
              <a:rPr lang="en-US" smtClean="0"/>
              <a:pPr>
                <a:defRPr/>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p:spPr>
        <p:txBody>
          <a:bodyPr/>
          <a:lstStyle/>
          <a:p>
            <a:r>
              <a:rPr lang="en-US" smtClean="0">
                <a:solidFill>
                  <a:srgbClr val="005CBD"/>
                </a:solidFill>
              </a:rPr>
              <a:t>Yes. You have until midnight on Monday to cancel the first contract you signed because you signed the contract outside the gym’s normal place of business.  </a:t>
            </a:r>
          </a:p>
          <a:p>
            <a:endParaRPr lang="en-US" smtClean="0"/>
          </a:p>
        </p:txBody>
      </p:sp>
      <p:sp>
        <p:nvSpPr>
          <p:cNvPr id="4" name="Slide Number Placeholder 3"/>
          <p:cNvSpPr>
            <a:spLocks noGrp="1"/>
          </p:cNvSpPr>
          <p:nvPr>
            <p:ph type="sldNum" sz="quarter" idx="5"/>
          </p:nvPr>
        </p:nvSpPr>
        <p:spPr/>
        <p:txBody>
          <a:bodyPr/>
          <a:lstStyle/>
          <a:p>
            <a:pPr>
              <a:defRPr/>
            </a:pPr>
            <a:fld id="{1203ED4B-70C4-4A77-A89C-90F9A6B07E6F}" type="slidenum">
              <a:rPr lang="en-US" smtClean="0"/>
              <a:pPr>
                <a:defRPr/>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r>
              <a:rPr lang="en-US" smtClean="0"/>
              <a:t>Also consider sending the cancellation form or letter by </a:t>
            </a:r>
            <a:r>
              <a:rPr lang="en-US" b="1" smtClean="0"/>
              <a:t>certified mail </a:t>
            </a:r>
            <a:endParaRPr lang="en-US" smtClean="0"/>
          </a:p>
        </p:txBody>
      </p:sp>
      <p:sp>
        <p:nvSpPr>
          <p:cNvPr id="4" name="Slide Number Placeholder 3"/>
          <p:cNvSpPr>
            <a:spLocks noGrp="1"/>
          </p:cNvSpPr>
          <p:nvPr>
            <p:ph type="sldNum" sz="quarter" idx="5"/>
          </p:nvPr>
        </p:nvSpPr>
        <p:spPr/>
        <p:txBody>
          <a:bodyPr/>
          <a:lstStyle/>
          <a:p>
            <a:pPr>
              <a:defRPr/>
            </a:pPr>
            <a:fld id="{5E824EDB-D32E-4671-B2C2-5D799E4B07D2}" type="slidenum">
              <a:rPr lang="en-US" smtClean="0"/>
              <a:pPr>
                <a:defRPr/>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defRPr/>
            </a:pPr>
            <a:fld id="{1642ADBF-7014-4450-858E-1F90F3EF0BA0}" type="slidenum">
              <a:rPr lang="en-US" sz="1300">
                <a:solidFill>
                  <a:schemeClr val="tx1"/>
                </a:solidFill>
                <a:latin typeface="Arial" pitchFamily="34" charset="0"/>
              </a:rPr>
              <a:pPr eaLnBrk="1" hangingPunct="1">
                <a:defRPr/>
              </a:pPr>
              <a:t>10</a:t>
            </a:fld>
            <a:endParaRPr lang="en-US" sz="1300">
              <a:solidFill>
                <a:schemeClr val="tx1"/>
              </a:solidFill>
              <a:latin typeface="Arial" pitchFamily="34" charset="0"/>
            </a:endParaRPr>
          </a:p>
        </p:txBody>
      </p:sp>
      <p:sp>
        <p:nvSpPr>
          <p:cNvPr id="31747" name="Rectangle 2"/>
          <p:cNvSpPr>
            <a:spLocks noGrp="1" noRot="1" noChangeAspect="1" noChangeArrowheads="1" noTextEdit="1"/>
          </p:cNvSpPr>
          <p:nvPr>
            <p:ph type="sldImg"/>
          </p:nvPr>
        </p:nvSpPr>
        <p:spPr>
          <a:xfrm>
            <a:off x="1143000" y="685800"/>
            <a:ext cx="4573588" cy="3429000"/>
          </a:xfrm>
          <a:ln/>
        </p:spPr>
      </p:sp>
      <p:sp>
        <p:nvSpPr>
          <p:cNvPr id="31748" name="Rectangle 3"/>
          <p:cNvSpPr>
            <a:spLocks noGrp="1" noChangeArrowheads="1"/>
          </p:cNvSpPr>
          <p:nvPr>
            <p:ph type="body" idx="1"/>
          </p:nvPr>
        </p:nvSpPr>
        <p:spPr>
          <a:xfrm>
            <a:off x="686591" y="4344025"/>
            <a:ext cx="5486400" cy="4114488"/>
          </a:xfrm>
          <a:noFill/>
        </p:spPr>
        <p:txBody>
          <a:bodyPr/>
          <a:lstStyle/>
          <a:p>
            <a:pPr eaLnBrk="1" hangingPunct="1"/>
            <a:r>
              <a:rPr lang="en-US" smtClean="0"/>
              <a:t>1. </a:t>
            </a:r>
          </a:p>
          <a:p>
            <a:pPr eaLnBrk="1" hangingPunct="1"/>
            <a:r>
              <a:rPr lang="en-US" smtClean="0"/>
              <a:t>Be sure any promises from the seller are in writing. Only promises in writing are guaranteed.</a:t>
            </a:r>
          </a:p>
          <a:p>
            <a:pPr eaLnBrk="1" hangingPunct="1"/>
            <a:r>
              <a:rPr lang="en-US" smtClean="0"/>
              <a:t>Always read the fine print so that you do not miss any of the terms or conditions.</a:t>
            </a:r>
          </a:p>
          <a:p>
            <a:pPr eaLnBrk="1" hangingPunct="1"/>
            <a:endParaRPr lang="en-US" smtClean="0"/>
          </a:p>
          <a:p>
            <a:pPr eaLnBrk="1" hangingPunct="1"/>
            <a:r>
              <a:rPr lang="en-US" smtClean="0"/>
              <a:t>2.</a:t>
            </a:r>
          </a:p>
          <a:p>
            <a:pPr eaLnBrk="1" hangingPunct="1"/>
            <a:r>
              <a:rPr lang="en-US" smtClean="0"/>
              <a:t>Consumer can sign and date cancellation form and </a:t>
            </a:r>
            <a:r>
              <a:rPr lang="en-US" b="1" smtClean="0"/>
              <a:t>mail </a:t>
            </a:r>
            <a:r>
              <a:rPr lang="en-US" smtClean="0"/>
              <a:t>it to the company OR </a:t>
            </a:r>
            <a:r>
              <a:rPr lang="en-US" b="1" smtClean="0"/>
              <a:t>mail</a:t>
            </a:r>
            <a:r>
              <a:rPr lang="en-US" smtClean="0"/>
              <a:t> letter notifying seller of cancellation.	</a:t>
            </a:r>
          </a:p>
          <a:p>
            <a:r>
              <a:rPr lang="en-US" b="1" smtClean="0"/>
              <a:t>Don’t</a:t>
            </a:r>
            <a:r>
              <a:rPr lang="en-US" smtClean="0"/>
              <a:t> cancel via e-mail, fax, or telephone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r>
              <a:rPr lang="en-US" smtClean="0"/>
              <a:t>The Magnuson-Moss Warranty Act is a federal law established in 1975 and addresses the warranties of consumer products. For example, it states that written warranties must be written in simple, understandable language.</a:t>
            </a:r>
          </a:p>
        </p:txBody>
      </p:sp>
      <p:sp>
        <p:nvSpPr>
          <p:cNvPr id="4" name="Slide Number Placeholder 3"/>
          <p:cNvSpPr>
            <a:spLocks noGrp="1"/>
          </p:cNvSpPr>
          <p:nvPr>
            <p:ph type="sldNum" sz="quarter" idx="5"/>
          </p:nvPr>
        </p:nvSpPr>
        <p:spPr/>
        <p:txBody>
          <a:bodyPr/>
          <a:lstStyle/>
          <a:p>
            <a:pPr>
              <a:defRPr/>
            </a:pPr>
            <a:fld id="{4C70E17E-7620-489A-B992-10424D0FB6A2}" type="slidenum">
              <a:rPr lang="en-US" smtClean="0"/>
              <a:pPr>
                <a:defRPr/>
              </a:pPr>
              <a:t>13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p:spPr>
        <p:txBody>
          <a:bodyPr/>
          <a:lstStyle/>
          <a:p>
            <a:r>
              <a:rPr lang="en-US" smtClean="0"/>
              <a:t>The answer is no. If an extended warranty is the product of a dealership or a third party warranty company, and that company shut down, you will be left without that warranty. </a:t>
            </a:r>
          </a:p>
        </p:txBody>
      </p:sp>
      <p:sp>
        <p:nvSpPr>
          <p:cNvPr id="4" name="Slide Number Placeholder 3"/>
          <p:cNvSpPr>
            <a:spLocks noGrp="1"/>
          </p:cNvSpPr>
          <p:nvPr>
            <p:ph type="sldNum" sz="quarter" idx="5"/>
          </p:nvPr>
        </p:nvSpPr>
        <p:spPr/>
        <p:txBody>
          <a:bodyPr/>
          <a:lstStyle/>
          <a:p>
            <a:pPr>
              <a:defRPr/>
            </a:pPr>
            <a:fld id="{592320DC-C254-44BA-83C8-527485437D85}" type="slidenum">
              <a:rPr lang="en-US" smtClean="0"/>
              <a:pPr>
                <a:defRPr/>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0AF381A-A0FC-4215-917C-13AB50DBC81F}"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B65048-C3F0-4605-AD0F-7D7991015D4A}" type="slidenum">
              <a:rPr lang="en-US" smtClean="0"/>
              <a:t>‹#›</a:t>
            </a:fld>
            <a:endParaRPr lang="en-US"/>
          </a:p>
        </p:txBody>
      </p:sp>
    </p:spTree>
    <p:extLst>
      <p:ext uri="{BB962C8B-B14F-4D97-AF65-F5344CB8AC3E}">
        <p14:creationId xmlns:p14="http://schemas.microsoft.com/office/powerpoint/2010/main" val="4032684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AF381A-A0FC-4215-917C-13AB50DBC81F}"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B65048-C3F0-4605-AD0F-7D7991015D4A}" type="slidenum">
              <a:rPr lang="en-US" smtClean="0"/>
              <a:t>‹#›</a:t>
            </a:fld>
            <a:endParaRPr lang="en-US"/>
          </a:p>
        </p:txBody>
      </p:sp>
    </p:spTree>
    <p:extLst>
      <p:ext uri="{BB962C8B-B14F-4D97-AF65-F5344CB8AC3E}">
        <p14:creationId xmlns:p14="http://schemas.microsoft.com/office/powerpoint/2010/main" val="3943989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AF381A-A0FC-4215-917C-13AB50DBC81F}"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B65048-C3F0-4605-AD0F-7D7991015D4A}" type="slidenum">
              <a:rPr lang="en-US" smtClean="0"/>
              <a:t>‹#›</a:t>
            </a:fld>
            <a:endParaRPr lang="en-US"/>
          </a:p>
        </p:txBody>
      </p:sp>
    </p:spTree>
    <p:extLst>
      <p:ext uri="{BB962C8B-B14F-4D97-AF65-F5344CB8AC3E}">
        <p14:creationId xmlns:p14="http://schemas.microsoft.com/office/powerpoint/2010/main" val="755851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AF381A-A0FC-4215-917C-13AB50DBC81F}"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B65048-C3F0-4605-AD0F-7D7991015D4A}" type="slidenum">
              <a:rPr lang="en-US" smtClean="0"/>
              <a:t>‹#›</a:t>
            </a:fld>
            <a:endParaRPr lang="en-US"/>
          </a:p>
        </p:txBody>
      </p:sp>
    </p:spTree>
    <p:extLst>
      <p:ext uri="{BB962C8B-B14F-4D97-AF65-F5344CB8AC3E}">
        <p14:creationId xmlns:p14="http://schemas.microsoft.com/office/powerpoint/2010/main" val="874783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AF381A-A0FC-4215-917C-13AB50DBC81F}"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B65048-C3F0-4605-AD0F-7D7991015D4A}" type="slidenum">
              <a:rPr lang="en-US" smtClean="0"/>
              <a:t>‹#›</a:t>
            </a:fld>
            <a:endParaRPr lang="en-US"/>
          </a:p>
        </p:txBody>
      </p:sp>
    </p:spTree>
    <p:extLst>
      <p:ext uri="{BB962C8B-B14F-4D97-AF65-F5344CB8AC3E}">
        <p14:creationId xmlns:p14="http://schemas.microsoft.com/office/powerpoint/2010/main" val="4162165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0AF381A-A0FC-4215-917C-13AB50DBC81F}"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B65048-C3F0-4605-AD0F-7D7991015D4A}" type="slidenum">
              <a:rPr lang="en-US" smtClean="0"/>
              <a:t>‹#›</a:t>
            </a:fld>
            <a:endParaRPr lang="en-US"/>
          </a:p>
        </p:txBody>
      </p:sp>
    </p:spTree>
    <p:extLst>
      <p:ext uri="{BB962C8B-B14F-4D97-AF65-F5344CB8AC3E}">
        <p14:creationId xmlns:p14="http://schemas.microsoft.com/office/powerpoint/2010/main" val="4257736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0AF381A-A0FC-4215-917C-13AB50DBC81F}" type="datetimeFigureOut">
              <a:rPr lang="en-US" smtClean="0"/>
              <a:t>12/16/2013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B65048-C3F0-4605-AD0F-7D7991015D4A}" type="slidenum">
              <a:rPr lang="en-US" smtClean="0"/>
              <a:t>‹#›</a:t>
            </a:fld>
            <a:endParaRPr lang="en-US"/>
          </a:p>
        </p:txBody>
      </p:sp>
    </p:spTree>
    <p:extLst>
      <p:ext uri="{BB962C8B-B14F-4D97-AF65-F5344CB8AC3E}">
        <p14:creationId xmlns:p14="http://schemas.microsoft.com/office/powerpoint/2010/main" val="213479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0AF381A-A0FC-4215-917C-13AB50DBC81F}" type="datetimeFigureOut">
              <a:rPr lang="en-US" smtClean="0"/>
              <a:t>12/16/2013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B65048-C3F0-4605-AD0F-7D7991015D4A}" type="slidenum">
              <a:rPr lang="en-US" smtClean="0"/>
              <a:t>‹#›</a:t>
            </a:fld>
            <a:endParaRPr lang="en-US"/>
          </a:p>
        </p:txBody>
      </p:sp>
    </p:spTree>
    <p:extLst>
      <p:ext uri="{BB962C8B-B14F-4D97-AF65-F5344CB8AC3E}">
        <p14:creationId xmlns:p14="http://schemas.microsoft.com/office/powerpoint/2010/main" val="2886085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AF381A-A0FC-4215-917C-13AB50DBC81F}" type="datetimeFigureOut">
              <a:rPr lang="en-US" smtClean="0"/>
              <a:t>12/16/2013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B65048-C3F0-4605-AD0F-7D7991015D4A}" type="slidenum">
              <a:rPr lang="en-US" smtClean="0"/>
              <a:t>‹#›</a:t>
            </a:fld>
            <a:endParaRPr lang="en-US"/>
          </a:p>
        </p:txBody>
      </p:sp>
    </p:spTree>
    <p:extLst>
      <p:ext uri="{BB962C8B-B14F-4D97-AF65-F5344CB8AC3E}">
        <p14:creationId xmlns:p14="http://schemas.microsoft.com/office/powerpoint/2010/main" val="414410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AF381A-A0FC-4215-917C-13AB50DBC81F}"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B65048-C3F0-4605-AD0F-7D7991015D4A}" type="slidenum">
              <a:rPr lang="en-US" smtClean="0"/>
              <a:t>‹#›</a:t>
            </a:fld>
            <a:endParaRPr lang="en-US"/>
          </a:p>
        </p:txBody>
      </p:sp>
    </p:spTree>
    <p:extLst>
      <p:ext uri="{BB962C8B-B14F-4D97-AF65-F5344CB8AC3E}">
        <p14:creationId xmlns:p14="http://schemas.microsoft.com/office/powerpoint/2010/main" val="3805223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AF381A-A0FC-4215-917C-13AB50DBC81F}"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B65048-C3F0-4605-AD0F-7D7991015D4A}" type="slidenum">
              <a:rPr lang="en-US" smtClean="0"/>
              <a:t>‹#›</a:t>
            </a:fld>
            <a:endParaRPr lang="en-US"/>
          </a:p>
        </p:txBody>
      </p:sp>
    </p:spTree>
    <p:extLst>
      <p:ext uri="{BB962C8B-B14F-4D97-AF65-F5344CB8AC3E}">
        <p14:creationId xmlns:p14="http://schemas.microsoft.com/office/powerpoint/2010/main" val="691788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AF381A-A0FC-4215-917C-13AB50DBC81F}" type="datetimeFigureOut">
              <a:rPr lang="en-US" smtClean="0"/>
              <a:t>12/16/2013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B65048-C3F0-4605-AD0F-7D7991015D4A}" type="slidenum">
              <a:rPr lang="en-US" smtClean="0"/>
              <a:t>‹#›</a:t>
            </a:fld>
            <a:endParaRPr lang="en-US"/>
          </a:p>
        </p:txBody>
      </p:sp>
    </p:spTree>
    <p:extLst>
      <p:ext uri="{BB962C8B-B14F-4D97-AF65-F5344CB8AC3E}">
        <p14:creationId xmlns:p14="http://schemas.microsoft.com/office/powerpoint/2010/main" val="40499448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www.youtube.com/watch?v=CIcrY84QSjA"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1676400"/>
            <a:ext cx="7772400" cy="1470025"/>
          </a:xfrm>
        </p:spPr>
        <p:txBody>
          <a:bodyPr>
            <a:normAutofit fontScale="90000"/>
          </a:bodyPr>
          <a:lstStyle/>
          <a:p>
            <a:pPr eaLnBrk="1" hangingPunct="1">
              <a:defRPr/>
            </a:pPr>
            <a:r>
              <a:rPr lang="en-US" sz="6500" dirty="0" smtClean="0">
                <a:latin typeface="+mn-lt"/>
              </a:rPr>
              <a:t>Katie signs up for a cell phone plan and gym membership</a:t>
            </a:r>
            <a:r>
              <a:rPr lang="en-US" sz="4000" dirty="0" smtClean="0">
                <a:solidFill>
                  <a:schemeClr val="tx1"/>
                </a:solidFill>
              </a:rPr>
              <a:t/>
            </a:r>
            <a:br>
              <a:rPr lang="en-US" sz="4000" dirty="0" smtClean="0">
                <a:solidFill>
                  <a:schemeClr val="tx1"/>
                </a:solidFill>
              </a:rPr>
            </a:br>
            <a:endParaRPr lang="en-US" sz="3200" dirty="0" smtClean="0">
              <a:solidFill>
                <a:srgbClr val="005CBD"/>
              </a:solidFill>
            </a:endParaRPr>
          </a:p>
        </p:txBody>
      </p:sp>
      <p:sp>
        <p:nvSpPr>
          <p:cNvPr id="3075" name="Subtitle 1"/>
          <p:cNvSpPr>
            <a:spLocks noGrp="1"/>
          </p:cNvSpPr>
          <p:nvPr>
            <p:ph type="subTitle" idx="1"/>
          </p:nvPr>
        </p:nvSpPr>
        <p:spPr/>
        <p:txBody>
          <a:bodyPr/>
          <a:lstStyle/>
          <a:p>
            <a:r>
              <a:rPr lang="en-US" dirty="0" smtClean="0">
                <a:solidFill>
                  <a:schemeClr val="tx1"/>
                </a:solidFill>
              </a:rPr>
              <a:t>Lesson 4, Part 1: Contracts</a:t>
            </a:r>
          </a:p>
        </p:txBody>
      </p:sp>
    </p:spTree>
    <p:extLst>
      <p:ext uri="{BB962C8B-B14F-4D97-AF65-F5344CB8AC3E}">
        <p14:creationId xmlns:p14="http://schemas.microsoft.com/office/powerpoint/2010/main" val="853727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5"/>
          <p:cNvSpPr>
            <a:spLocks noGrp="1" noChangeArrowheads="1"/>
          </p:cNvSpPr>
          <p:nvPr>
            <p:ph type="title"/>
          </p:nvPr>
        </p:nvSpPr>
        <p:spPr/>
        <p:txBody>
          <a:bodyPr/>
          <a:lstStyle/>
          <a:p>
            <a:pPr eaLnBrk="1" hangingPunct="1">
              <a:defRPr/>
            </a:pPr>
            <a:r>
              <a:rPr lang="en-US" dirty="0" smtClean="0">
                <a:latin typeface="+mn-lt"/>
              </a:rPr>
              <a:t>Review Questions</a:t>
            </a:r>
          </a:p>
        </p:txBody>
      </p:sp>
      <p:sp>
        <p:nvSpPr>
          <p:cNvPr id="12291" name="Rectangle 6"/>
          <p:cNvSpPr>
            <a:spLocks noGrp="1" noChangeArrowheads="1"/>
          </p:cNvSpPr>
          <p:nvPr>
            <p:ph idx="1"/>
          </p:nvPr>
        </p:nvSpPr>
        <p:spPr>
          <a:xfrm>
            <a:off x="457200" y="1600200"/>
            <a:ext cx="7924800" cy="4525963"/>
          </a:xfrm>
        </p:spPr>
        <p:txBody>
          <a:bodyPr/>
          <a:lstStyle/>
          <a:p>
            <a:pPr eaLnBrk="1" hangingPunct="1">
              <a:defRPr/>
            </a:pPr>
            <a:r>
              <a:rPr lang="en-US" dirty="0" smtClean="0"/>
              <a:t>What should a consumer do before signing a contract?</a:t>
            </a:r>
          </a:p>
          <a:p>
            <a:pPr marL="0" indent="0" eaLnBrk="1" hangingPunct="1">
              <a:buFontTx/>
              <a:buNone/>
              <a:defRPr/>
            </a:pPr>
            <a:endParaRPr lang="en-US" dirty="0" smtClean="0"/>
          </a:p>
          <a:p>
            <a:pPr eaLnBrk="1" hangingPunct="1">
              <a:defRPr/>
            </a:pPr>
            <a:r>
              <a:rPr lang="en-US" dirty="0" smtClean="0"/>
              <a:t>Under Ohio law, how can a consumer cancel a contract?</a:t>
            </a:r>
          </a:p>
        </p:txBody>
      </p:sp>
    </p:spTree>
    <p:extLst>
      <p:ext uri="{BB962C8B-B14F-4D97-AF65-F5344CB8AC3E}">
        <p14:creationId xmlns:p14="http://schemas.microsoft.com/office/powerpoint/2010/main" val="27004264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type="body" idx="1"/>
          </p:nvPr>
        </p:nvSpPr>
        <p:spPr>
          <a:xfrm>
            <a:off x="533400" y="1911350"/>
            <a:ext cx="8116888" cy="1500188"/>
          </a:xfrm>
        </p:spPr>
        <p:txBody>
          <a:bodyPr>
            <a:normAutofit fontScale="92500" lnSpcReduction="20000"/>
          </a:bodyPr>
          <a:lstStyle/>
          <a:p>
            <a:pPr algn="ctr"/>
            <a:r>
              <a:rPr lang="en-US" sz="6000" b="1" dirty="0" smtClean="0">
                <a:solidFill>
                  <a:schemeClr val="tx1"/>
                </a:solidFill>
              </a:rPr>
              <a:t>Katie buys a used car and is told about a warranty</a:t>
            </a:r>
          </a:p>
        </p:txBody>
      </p:sp>
      <p:sp>
        <p:nvSpPr>
          <p:cNvPr id="13315" name="Rectangle 1"/>
          <p:cNvSpPr>
            <a:spLocks noChangeArrowheads="1"/>
          </p:cNvSpPr>
          <p:nvPr/>
        </p:nvSpPr>
        <p:spPr bwMode="auto">
          <a:xfrm>
            <a:off x="533400" y="533400"/>
            <a:ext cx="8305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a:solidFill>
                  <a:schemeClr val="tx1"/>
                </a:solidFill>
              </a:rPr>
              <a:t/>
            </a:r>
            <a:br>
              <a:rPr lang="en-US" sz="1600">
                <a:solidFill>
                  <a:schemeClr val="tx1"/>
                </a:solidFill>
              </a:rPr>
            </a:br>
            <a:endParaRPr lang="en-US"/>
          </a:p>
        </p:txBody>
      </p:sp>
      <p:sp>
        <p:nvSpPr>
          <p:cNvPr id="13316" name="Subtitle 1"/>
          <p:cNvSpPr txBox="1">
            <a:spLocks/>
          </p:cNvSpPr>
          <p:nvPr/>
        </p:nvSpPr>
        <p:spPr bwMode="auto">
          <a:xfrm>
            <a:off x="1666875" y="2505075"/>
            <a:ext cx="64008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3200">
                <a:solidFill>
                  <a:srgbClr val="003366"/>
                </a:solidFill>
                <a:latin typeface="Franklin Gothic Book" pitchFamily="34" charset="0"/>
                <a:cs typeface="Arial" charset="0"/>
              </a:defRPr>
            </a:lvl1pPr>
            <a:lvl2pPr marL="742950" indent="-285750" eaLnBrk="0" hangingPunct="0">
              <a:defRPr sz="3200">
                <a:solidFill>
                  <a:srgbClr val="003366"/>
                </a:solidFill>
                <a:latin typeface="Franklin Gothic Book" pitchFamily="34" charset="0"/>
                <a:cs typeface="Arial" charset="0"/>
              </a:defRPr>
            </a:lvl2pPr>
            <a:lvl3pPr marL="1143000" indent="-228600" eaLnBrk="0" hangingPunct="0">
              <a:defRPr sz="3200">
                <a:solidFill>
                  <a:srgbClr val="003366"/>
                </a:solidFill>
                <a:latin typeface="Franklin Gothic Book" pitchFamily="34" charset="0"/>
                <a:cs typeface="Arial" charset="0"/>
              </a:defRPr>
            </a:lvl3pPr>
            <a:lvl4pPr marL="1600200" indent="-228600" eaLnBrk="0" hangingPunct="0">
              <a:defRPr sz="3200">
                <a:solidFill>
                  <a:srgbClr val="003366"/>
                </a:solidFill>
                <a:latin typeface="Franklin Gothic Book" pitchFamily="34" charset="0"/>
                <a:cs typeface="Arial" charset="0"/>
              </a:defRPr>
            </a:lvl4pPr>
            <a:lvl5pPr marL="2057400" indent="-228600" eaLnBrk="0" hangingPunct="0">
              <a:defRPr sz="3200">
                <a:solidFill>
                  <a:srgbClr val="003366"/>
                </a:solidFill>
                <a:latin typeface="Franklin Gothic Book" pitchFamily="34" charset="0"/>
                <a:cs typeface="Arial" charset="0"/>
              </a:defRPr>
            </a:lvl5pPr>
            <a:lvl6pPr marL="2514600" indent="-228600" eaLnBrk="0" fontAlgn="base" hangingPunct="0">
              <a:spcBef>
                <a:spcPct val="0"/>
              </a:spcBef>
              <a:spcAft>
                <a:spcPct val="0"/>
              </a:spcAft>
              <a:defRPr sz="3200">
                <a:solidFill>
                  <a:srgbClr val="003366"/>
                </a:solidFill>
                <a:latin typeface="Franklin Gothic Book" pitchFamily="34" charset="0"/>
                <a:cs typeface="Arial" charset="0"/>
              </a:defRPr>
            </a:lvl6pPr>
            <a:lvl7pPr marL="2971800" indent="-228600" eaLnBrk="0" fontAlgn="base" hangingPunct="0">
              <a:spcBef>
                <a:spcPct val="0"/>
              </a:spcBef>
              <a:spcAft>
                <a:spcPct val="0"/>
              </a:spcAft>
              <a:defRPr sz="3200">
                <a:solidFill>
                  <a:srgbClr val="003366"/>
                </a:solidFill>
                <a:latin typeface="Franklin Gothic Book" pitchFamily="34" charset="0"/>
                <a:cs typeface="Arial" charset="0"/>
              </a:defRPr>
            </a:lvl7pPr>
            <a:lvl8pPr marL="3429000" indent="-228600" eaLnBrk="0" fontAlgn="base" hangingPunct="0">
              <a:spcBef>
                <a:spcPct val="0"/>
              </a:spcBef>
              <a:spcAft>
                <a:spcPct val="0"/>
              </a:spcAft>
              <a:defRPr sz="3200">
                <a:solidFill>
                  <a:srgbClr val="003366"/>
                </a:solidFill>
                <a:latin typeface="Franklin Gothic Book" pitchFamily="34" charset="0"/>
                <a:cs typeface="Arial" charset="0"/>
              </a:defRPr>
            </a:lvl8pPr>
            <a:lvl9pPr marL="3886200" indent="-228600" eaLnBrk="0" fontAlgn="base" hangingPunct="0">
              <a:spcBef>
                <a:spcPct val="0"/>
              </a:spcBef>
              <a:spcAft>
                <a:spcPct val="0"/>
              </a:spcAft>
              <a:defRPr sz="3200">
                <a:solidFill>
                  <a:srgbClr val="003366"/>
                </a:solidFill>
                <a:latin typeface="Franklin Gothic Book" pitchFamily="34" charset="0"/>
                <a:cs typeface="Arial" charset="0"/>
              </a:defRPr>
            </a:lvl9pPr>
          </a:lstStyle>
          <a:p>
            <a:pPr algn="ctr">
              <a:spcBef>
                <a:spcPct val="20000"/>
              </a:spcBef>
            </a:pPr>
            <a:r>
              <a:rPr lang="en-US" dirty="0">
                <a:solidFill>
                  <a:schemeClr val="tx1"/>
                </a:solidFill>
              </a:rPr>
              <a:t>Lesson 4, Part 2: Contracts</a:t>
            </a:r>
          </a:p>
        </p:txBody>
      </p:sp>
    </p:spTree>
    <p:extLst>
      <p:ext uri="{BB962C8B-B14F-4D97-AF65-F5344CB8AC3E}">
        <p14:creationId xmlns:p14="http://schemas.microsoft.com/office/powerpoint/2010/main" val="41402272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2667000"/>
            <a:ext cx="5181600" cy="1143000"/>
          </a:xfrm>
        </p:spPr>
        <p:txBody>
          <a:bodyPr>
            <a:normAutofit fontScale="90000"/>
          </a:bodyPr>
          <a:lstStyle/>
          <a:p>
            <a:pPr algn="ctr">
              <a:defRPr/>
            </a:pPr>
            <a:r>
              <a:rPr lang="en-US" sz="4000" dirty="0" smtClean="0">
                <a:latin typeface="+mn-lt"/>
              </a:rPr>
              <a:t>Katie wants to protect her purchase and wonders…</a:t>
            </a:r>
            <a:br>
              <a:rPr lang="en-US" sz="4000" dirty="0" smtClean="0">
                <a:latin typeface="+mn-lt"/>
              </a:rPr>
            </a:br>
            <a:r>
              <a:rPr lang="en-US" sz="4000" dirty="0" smtClean="0">
                <a:latin typeface="+mn-lt"/>
              </a:rPr>
              <a:t/>
            </a:r>
            <a:br>
              <a:rPr lang="en-US" sz="4000" dirty="0" smtClean="0">
                <a:latin typeface="+mn-lt"/>
              </a:rPr>
            </a:br>
            <a:r>
              <a:rPr lang="en-US" sz="4000" dirty="0" smtClean="0">
                <a:latin typeface="+mn-lt"/>
              </a:rPr>
              <a:t>What are warranties and service contracts? Are they worth buying?</a:t>
            </a:r>
            <a:br>
              <a:rPr lang="en-US" sz="4000" dirty="0" smtClean="0">
                <a:latin typeface="+mn-lt"/>
              </a:rPr>
            </a:br>
            <a:endParaRPr lang="en-US" sz="4000" dirty="0" smtClean="0">
              <a:latin typeface="+mn-lt"/>
            </a:endParaRPr>
          </a:p>
        </p:txBody>
      </p:sp>
      <p:pic>
        <p:nvPicPr>
          <p:cNvPr id="14339" name="Picture 4" descr="C:\Users\Rlippe\AppData\Local\Microsoft\Windows\Temporary Internet Files\Content.IE5\T8FIWCCF\MP900438719[1].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34000" y="1143000"/>
            <a:ext cx="3048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68070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1"/>
          <p:cNvSpPr>
            <a:spLocks noGrp="1"/>
          </p:cNvSpPr>
          <p:nvPr>
            <p:ph type="title"/>
          </p:nvPr>
        </p:nvSpPr>
        <p:spPr>
          <a:xfrm>
            <a:off x="482600" y="314325"/>
            <a:ext cx="8229600" cy="1143000"/>
          </a:xfrm>
        </p:spPr>
        <p:txBody>
          <a:bodyPr/>
          <a:lstStyle/>
          <a:p>
            <a:pPr>
              <a:defRPr/>
            </a:pPr>
            <a:r>
              <a:rPr lang="en-US" dirty="0" smtClean="0">
                <a:latin typeface="+mn-lt"/>
              </a:rPr>
              <a:t>Warranties</a:t>
            </a:r>
          </a:p>
        </p:txBody>
      </p:sp>
      <p:sp>
        <p:nvSpPr>
          <p:cNvPr id="15364" name="Content Placeholder 2"/>
          <p:cNvSpPr>
            <a:spLocks noGrp="1"/>
          </p:cNvSpPr>
          <p:nvPr>
            <p:ph idx="1"/>
          </p:nvPr>
        </p:nvSpPr>
        <p:spPr>
          <a:xfrm>
            <a:off x="455613" y="1524000"/>
            <a:ext cx="8229600" cy="4525963"/>
          </a:xfrm>
        </p:spPr>
        <p:txBody>
          <a:bodyPr/>
          <a:lstStyle/>
          <a:p>
            <a:r>
              <a:rPr lang="en-US" b="1" smtClean="0"/>
              <a:t>Guarantees</a:t>
            </a:r>
            <a:r>
              <a:rPr lang="en-US" smtClean="0"/>
              <a:t> by manufacturers/sellers that their goods/services have the qualities they represent them to have</a:t>
            </a:r>
          </a:p>
          <a:p>
            <a:r>
              <a:rPr lang="en-US" b="1" smtClean="0"/>
              <a:t>Magnuson-Moss Warranty Act</a:t>
            </a:r>
          </a:p>
          <a:p>
            <a:r>
              <a:rPr lang="en-US" b="1" smtClean="0"/>
              <a:t>Vary</a:t>
            </a:r>
            <a:r>
              <a:rPr lang="en-US" smtClean="0"/>
              <a:t> in length and coverage</a:t>
            </a:r>
          </a:p>
          <a:p>
            <a:r>
              <a:rPr lang="en-US" smtClean="0"/>
              <a:t>“As is” = </a:t>
            </a:r>
            <a:r>
              <a:rPr lang="en-US" b="1" smtClean="0"/>
              <a:t>no</a:t>
            </a:r>
            <a:r>
              <a:rPr lang="en-US" smtClean="0"/>
              <a:t> warranty</a:t>
            </a:r>
          </a:p>
        </p:txBody>
      </p:sp>
      <p:sp>
        <p:nvSpPr>
          <p:cNvPr id="15365" name="AutoShape 2" descr="data:image/jpeg;base64,/9j/4AAQSkZJRgABAQAAAQABAAD/2wCEAAkGBhQQERUUEhQWFRUWFxUYFRgXFhUWHhoYFRcYGBkVFhgcGyceGBojHBUVHy8iIycpLCwsFx8xNTAqNSYrLCkBCQoKDgwOGg8PGi4kHyQ1LSw0Mio2LCo0LC4vNjQsLCwwLCw0NCksNCwsLCwsKiwsLCwsLCwsLCwsLCwsLCwsLP/AABEIAOEA4QMBIgACEQEDEQH/xAAcAAACAgMBAQAAAAAAAAAAAAAABwUGAgQIAwH/xABOEAACAQMCAwUFAwgFCQcFAQABAgMABBESIQUGMRMiQVFhBzJxgZEUUqEjQmJykrHBwjVUk7LRJCUzc4Kio9LwFhdDU1WDszREZOLxFf/EABsBAAIDAQEBAAAAAAAAAAAAAAADAgQFAQYH/8QANhEAAQMCBAMFBwMFAQEAAAAAAQACAwQREiExQQVRYRMiMnGxFIGRweHw8UKh0SMzUmJyFQb/2gAMAwEAAhEDEQA/AHjRRRQhFFFFCEUUUUIRRRRQhFFec06opZ2CqBkliAAPMk7CqFx7212FuSsJe6cbkQjKgfeMhwuPDIz1oQmDRSQ457VOKtBHOkMNpBKyKrkiZsSe6++AFx5rmonmC3uku7aK+4nO8U4cu6SGBU0Dbu50DOV3I3zVZ1VE3K99dM9NdFMMKf8APepHu7qv6zBf3mo+XmyzT3rq3Hxmj/xrne14ZwtL6dZ3EtsFUwuHdiXIUvqaPdjkt9K8OEScOSK6WaPMhkl+ynQ5wmPyeSNhv97fzqHtWVwxx025/wAb8l3B1C6Oj5vsm927tz8Jo/8Amrft+IRSe5Ij/qurfuNct3ctieGhFjH27u5bQ/38nvHuHu1s8Y4fwtmtVtiFDOouWYyDCd3UcybKfe3HlUvac7FjhmRpy38jsuYOq6jzRXOllbyi/Fvw7iVwI+y7XtO2MqAg40aQQjDddjk71OcG9ofF0knjAhvlt20OSBCxP6LA4OMHORQ2riOptkDnlkdNV3s3J30UtOX/AG7WU+kXCyWrNjBca4yfHTIo6DzYDqKYdlfxzoJInWRG6MjBgfgRtVpLWxRRRQhFFFFCEUUUUIRRRRQhFFFFCEUUUUIRRRRQhFFFRnMPMcFhCZrmQRoPPqx66VHVmOOgoQpJmwKW3NPtohik+z2IF1cMwQHUFjDMQAC+RrOTju7Z2JFVPiHMN3zEZ40lW0tohnscnXJkd0zEEdwnyOkeTHeqde8wQtw+K1W3CTRuC0iEABkONakbszD1wOoOwqq6fv4GC5Fr9L7/AIUwzK5Vg4p2s16I+PXDdmY+0RUk7ODIP+jwANx5jvdMsc7w1lzUlrDd20cYnimdxG7ZQiN104bbUSBjHTfPSoG/4lLcPrmkaRvNj09FHRR6ACtaoimLxeY30yGQuM7jddx28K3ZONztbrbNKzQLjTGQuNjkb4ycHpk7VpO2TlssdsnqSB4b9TUryzy81/P2KOIzoZ9TKWHdKjGARj3uvp0q/cveyYQyrJcyiQIQyoilQSNwXJOSAd8ADp18KTU19LR3a4gHWw3v/Kk2N8mYXmPY3FjP2qX9iOvh9jkX9bk/Yjr77X+NLoitlbvlu0cDwUAhc+RJP+6aWOo+Z+prOomV1VCJXTYb7YRomyGNjrYUzP8Auei/rUn7EdQvNvs/SxtjMszyHWi4ZVA7xxnIqmFj5n6mmbzif8yQfC1/ctMf7VTzRB8uIONrWAXBge11m2slkPA+I3HofMVu2PHJ4FdYpWRZM9oBpOrUMEkkEg48RvWlRW85jXCzhdVgSNFOHmb/ADeLIRKmGH5T3ti+tjpI2bPkenlUxAoguYBwW5kWSVSZMOTGNI96VGB3JzkMDjyFUuvS2uXiYPGzIw6MpIP/APPToarGnw5xmxzPQk81MPv4k7+A+2gRS/ZuKosEqkL2sZ1RkkAgsBkpkEHPTHXFNC3uFkUMjBlYZVlIIIPiCNiK5b4NzJHElz9oi7eSfJ1tg5ONlYY2GSTkfDAwKn+AcWvOBwQzxypLDLjXbMTjLb5iIJw2OpG2eobw62YtOGTI6Drlnb6rpZfNv4XRNFQPKPOdvxOLtIG3GO0jbAeMnwcfI4I2OKnqspSKKKKEIooooQiiiihCKKKKEIooqM5j5gisLeS4nOEQZwMZY+CL5sTsKELU5v5wg4Zbmac79I0BGqR/BV/iegFJLj0l5drHxe5MMqI4MdsTlUiJxgb41ZxkY1ZAJ6aRnc8elkvY7/i1u5glVhbgd9YQT3QU8SRvvgnOQNsLSb+6V2cRBo4O0Z44ixYJnbOOmcZ+GcZqm57pnYGabnUHYgZ5FMADcyt/mrj4vLl5o4+xDIEIBILgeMmNjnCjHkoznbEMTivSCFnYKoyzEBRkDJPQZJA+tXDgXsxunmj+0xCOEMDIC6MSq76QFJzqxjr0NdfNBRxgOcAAMrnPLzzKA10hyVOkjKkhgQR1BGCMjIyPgQfnWNNL2hchS3Myz2qqSV0yqWCkldlZc7E42OT+aKXPFODTWrhJ4zGxGQCyNt591jUKOvhq2BzSLnbcLskZYVZPZP8A0j/7Ev8Aejr15w5xvIr24ijuHSNXAVQI9gUU7MV1Dcnxry9k/wDSP/sS/wB6Oovnr+krr/WD/wCNKo9kyTiTg9oPcGue6nciIW5qFkkLEsxLMTksxLEnzJO5rGiit21lXXw0zOcP6Eg+Fr+5aWZpmc3/ANCQfC1/ctZHEP71P/18lYh8L/JLSiiitdV0UAZIA3JIAHmTsAPWveysXncJEutz0XKjOPViBVy5S5FmS4SW5QKiZYLqViX/ADcgZGBknr1AqrUVUdO0l5F+XNNjic82AVGIwcHYjY/Lwrb4VxDsJo5GXtFjYsEYnAz1KjoGzg9OoFWvmvkWZriSS3QMj94qGVSHPvAA4GCe9nP5xqn3dm8LlJF0uvVcqcfNSRXIZ4qlmRBuNNwh0b4jmrbw2W5luJuJWbR2xjOFXb8oBuwl3xuMZzsdsY0hqdHIHtAi4rDkYSdAO1izuP0l+8h8D4dDvXM8cxXIydLY1qGKhwDnScfPffGatkXFGa5hm4TC8ckEeXbYKQB/omXOHzuvXJ2x01ABMJwnw7dAOZXbB4uNfVdMUVX+SOcY+KWyzINLjuyxk5Mcg6qfTxB8R5dKsFWklFFFFCEUUUUIRRRRQhYswHXakPzBx6HmDiLQvcCK0hVxAMgGWTBBlGRjpkgH83GOrYufth5jkWJLC1ybm7yO6RlYgDrO+w1YK9Rtq8qUfMPEoDaQ2v2MwTwnS5cbgDc6WwC2tiScj1HgaqzucbRs1O4t3RzsfgptG5WhxjmCeZVgeftooWYRsAV1gHAdvvbDbPgfHrUVRWZhYKHKnSxYK2NiVxqAPpqH1+NPYxsYwjJRJuvMjNOP2V8YmuLVxM2oROI0Y+8RpDYY/nY1AZ6+eaTtSMPMU8dv9njkMcZZmbR3WYt95xvjYDAx03zVHidF7ZD2Yte4zOyZFJgddPPmDiDw2k80Wlnjjd1zuMqCd8deh2rn+6unldnkYu7HLMdyT/14dK3uEcxT2oZYn/JsCGjbvIQ2Qe7+adzuMeuajFXAA69APEnwHxNI4Xw32EPBIN997cipTS9pZWr2Z3qQ34aR1RTFIoLMFGolCBk+Ox+lXXjHIFneTPObhwXOW0SREZAA8VONlFVXlz2XTXAD3BMEZ3C4zIR8DtH4dcn0FXJPZbw4ADsM48S75Pqe9WTxCrp2VPaRzEOtY4QD6p8THFli3Lqo+X2dWMcEsi6pWRHwxlJAYLnouFyNqU6HYfCmnyQgXhd0oGAJboAegUAD6YpWR9B8BWpwp8hfMyR5dhIFz5JU4FmkCy+mmXzf/QkHwtf5aWhpncyn/NFt8bP+Wp8RylgP+3yRB4X+SWOeo8RsfQ+Rr7Tz4py9b3Q/LRIxxs2MMPg43H1qh8e9mTx5e1btB/5bYDf7LdG+Bx8ahTcagmOF3dPXT4qT6R7RcZqkqxBBBIIOQRsQR4g+FOHk7ick9mkkxBbvjV0yEYqGbwycb0nnQqSGBVgcEMCpB8iDuDW7ccbmeFIC5ESKFCL3QfV/Ficn09Ks8Qo/a2NaLDPXooQS9kSSmjzpxOS3s3khOGyg1dcB2C6h4Z32pQE/Mnck7kk9ST4mt6HjcywvBrLROMFW72nyKeK4IHp6Vo1Kgo/ZWFpzz1RUS9qQUVucN4zLbajC+nWuG2z8GA+8PA+prVSItkgEhRqbA6DIGT5DJFY1ec1rxhOaQCRmFd+E8ZXglzBcQz9usq/5UgIy6Nv2gHgQSSMnOdvE10TZXqTRpJGwZHUMjDoVYZBHyNcr8u8Tig7USQdszrhMAE97Yp6Ag9Rk/hTQ9i/MTwO3DbkFDjtbYMc4Q7vED6YLDO+7eVIiJacDvibZ/hMeAe8Pwm/RRRVhKRRRRQhFec8yorMxAVQWYnoABkk/KvSl77buP/ZuGtGpw9ywhB8kILSE+mkEf7VCEuWuLm8kuuNQzJFpd1jWQagbeMABfHT06YyW1dM5qkcR4g9xK80py8h1Meg6AADyAAAHoKmOZ7exjSE2MrM0i/lxqbB0gYLq26sW3AO3XAqv1UphjJmO+QuLEDl8c0x+XdVgtfZ/fy9LcqD0Luij8GJ/CmNxjkNX4YlrHjtIgHjY7Zl31Fj5Nqb6jyqveyfmOYy/ZG78QRnQk7xhSo0jzU6hgeHw2po15LjHEKqGoax1hhOIWvn5q7BEwtvzSE4jyVeW6s0kBCKMs4ZCAB4nvZx8qhKuPtL5jlmuntj3YoWGFB99tIYO/n72w8Pj0p3/AF8c+A8zXraKSaSFsk1rnPLkqUgaHWavW1tXldY41Lu5wqjqT6U4uTfZ/HZASS4kuPvdVj/Rjz/e6n0G1Hs/5MFlEJZV/wAokHezv2anfs1/DUfE+gFWw15DjPGXSuMEBs0ann9PVXYIAO87VBNY0E1jXmW6q8qDyZ/Rt5/rrv8AuilZH0HwFNPk3+jbz/XXf90UrE6D4V9F4X/dn8x6LJn8LfJfTTN5mP8Ami2+Nn/LSyNM3mU/5otvjZ/y0ziP9yH/AK+S7B4X+Su1Yk19zWJNeFtmtkKB5m5TivVye5KB3ZAN/gw/OX09dsUp+I8Okt5DHKul1+YI8GU+Knzp5k1B808uLexY2Ei5Mb+R+6fNT4j59RXoOGcSdARHIbt9PoqlRTB4xN19Un6kbDl24nAaKJmU/nZUDbr1Oa0JomRirAqykhgeoI6ipTlnjcltOvZ7rIyK6HodRChvRhnr8vh6yYvEZdHa/VZcYbis5XTlXlTsYJVnUF5u64zkBACAv4k/P0qo3fJV1GSFjMgBOCrJuPAkEjfGNqahqn8/cckhCRR90ShyzDrhcAqvl7w3rzlFWTvnIFu9z6fRas8ETYxfZULvRv4qyN8wyn94IqztPdOicSEil4HDRoo040ONQJ8jg5G+RnzxVUAqU4DFbu5F0xEYGpRqIBboem+SPLc4r0MzbAPGo6Xy5LLjI8J39y6l4FxdLu3iuIzlJUVx6ZG4PqDkH1Fb9Kj2EceDRXFoG1CGQyRHGMxSk7eeQ4Yn9emvTgbpRyRRRRXUIpKe03jZPGoQIJLhLKLU6RjUdU/UkY8B2f8A0Kddc92/E737XxK/tlhePt5Uk7QkHRBnTowR0Qrnfc1WqnYYjpnlmba5aqbBmqZzBfRz3MkkUQhjYjTGFVNOFAOQu2SwYn41H0MxJJJySSSfMk5J+pr4TT42hjQ0bKJNzdTfK/M54e0rpGHkdFRCxwEGSWJA3Oe5tt0616wc+3yTGbt2YnqjbxkfdEfRfiMH1qGu7J4iokUqWRXAPirjKn9/0rxpBpYJCXloJO5zUsbhldSnMvGxe3Bn0dmWRA65yNSggsp64I09fKrD7LeWxcXBnkGY4CNIPjL1H7Aw3xYeVUlmwCfKn7yfwb7JZQxEYbTqk/XfvN9CcfKsnjNQKOk7OPInujoN06BnaPuVMk1gTX0msSa+eBaoXwmsK+k1gzYpsbbuAC7oFROTf6OvP9dd/wB0UrkXYfCmpyrJq4fdnyluQPkopYJdOR18PIf4V9D4X/dn8x6LJn8LF5kUyuZf6ItvjZ/y0ujdt5/gP8KY3MgLcKt/HP2Q/iuadxAXkh/6+SIPC7yV0zWJNfc1gTXhrZrbCCawJr6TWBNMAUgqD7R+BgEXKDqQsuPojn16L9PKqhwy6EU0cjDUEbVp6ZI6b/HB+VOLiNms8Txt0dSp+Y6/LrSWkiKMVb3lJVvipwfxFew4TP20Jjdtl7lkVkeB4eN1L3/N9zM4btDHpOVVCQB8fv8Az29Kx41zI13HGsijWjE6h4qRggjwOQvTy8KiK9Le3aR1RBlmOAPPx/cDWkIImWIaBZVe1e64vqvOvS2kCurMoZQyllIBBUEZGDscjNedFPIBFksZFMPknjwj4zbSrC8Mcym2OpdIOrdSANveCCuhK5Yv726a2iuCIwkDI8bbli8bBVJHlkb9K6jt5w6K46MAw+BGR++kQHuW5Zc02Yd6/PPkvSiiinpK8b2fs43c/mqzfsgn+FczcO4VOOENcrdlYn1CSDTnXl+yYltWct47fOuiebZdFjdN5QTH/htXNcnD7JeGpIkubzuBo9edi+D3MeC79aqVN+4BuRtf8eeymzdQ8Fo8nuRu/noRnx8dIOKsPLfI1xcXEYlgkSHUDIzrp7q76cHc6sBenjUVwDmCWxlEsJ9HU+66/db+B6j6gvLl3j6X0CzR5AJIYN1Vh1X1xnqKzOMV1RSMuxownK/I+XonQRteczmq17TeU3uo45YELSxZUouMtG2OnqpGR6M1K644HcR+/bzL8YpMfXGK6JpUe0D2gNKz21sSkakrK/Quw2ZF8VQHYnqSPL3svgVfUvtTtaCBudh96J1RGwd4lVHluy7e8t4/BpUz+qp1sPmFI+ddBk0kPZtDq4lB+iJW/wCGy/z/AIU7iaR/9NJedjOQv8T9FOkHdJXw1gTX0msCa8uFdC+E15p51ma8oj++rEeQQVSOTP6Ou/8AXXX7hVERcAAdKv3IsBksblBsWuLkD4nAqJPs+lG3ap9Gr3FFUxQyzB7rEn5LNljc5rbBU+9h21fWr9zDIV4VbEf/AIn46RWi/s3mZSBLGM+atUlzlamLhsUZOSj2ykjx0kDI+lMqqqGaWIRuuQ75LsUbmtcSNlbgaxJr4DXwmvKvHfK1m6L4TWBNZE15mugKa+GlRzna9ney+T6XH+0MH/eVj86axNLn2jRYuUbziA/Zd/8Amrb4O609uYVOubeK6rkNhK/uRyN5EIxHyOMGrdyTy88btNMpQgaY1OPHBL/hgfE1E8s81takJIS0J+ZT9JfMea/TyLG1Z3rQ4jUysvGRkd0migjf3wcxsl9zRy3ItwzxRsyP3u6M4Y+8MDfrv86r8tq6e+jr+srD8SKbN7eLDG0j+6oycDNLPjfHXuny2yD3EzsPU+bev09XcPqJZRYjIbpdZBHGbg5nZbNpYySWUrdviKMOTDp2JUazvnxz5GujPZ5ddpwuyY7n7PCCTvkqgUk/MVzdwm1tnilMz6ZBnsxqxnugjbG/e2roH2QSauDWmfBXX9mRx/Cr0XicOvK35VSTRpVxooop6Sojm+PVYXa+dvMP+G1c2S8UtG4dHEluwugE1T9mgGz5IL6tW67dPGuouIW/aRSJ99HX9pSP41zRw/ily/BjbpaloE1M9wHHdxJ2p7mN8Zx1NVKkeA/7De358t1Nm6q9NjlzmS24ZwyASt+UdTIIl7zntGLDbPdG43OBSnoqNbRMrGhkhyBvluuxyFhuE2+Ce1qCZylwht8k6XLBkx4azgFG+RX1qgc724TiFxpwVZhIpBBBEiq2RjwyWqDr4BilUvDIqWUyQ5XFrbfypPlL22crR7NZdPEof0llX/hs38hprXnNdpE5SS5iR12ZWcAjx3FJblW9EN9bSHoJVB+EmYz8u/mpf2nWPZ8QZsbSoj/MDQf7g+tZvEOHx1da1shIBblbmD/BTYpSyMkc0yjztY/1uD+0WsDzpY/1uD+0WlVyjwe2u5exnllidv8ARaSmlsdVOpSdXiPOsucOUmsJBgl4X9xzjOcbo+BjPiPMfCqn/i0Ym7AvcHa+flkmiokw4rCyaP8A20sv63B/aLWMXNdpj/6iLr98VQOU+QftcRmnd4oz/o9OkFgOrnUDhfLzwT0xnV4RwKC5u2hilmMKoxV/yZdipUZHcxo7x8M9D44oHC6IF7Q93d16fspdvLkbDNTUfDrWMt2XFJEVmZiqSIo1McnbH/WKyNvB/wCrT/2yf4Vsj2aQb/lrjI8MQ5/+Oqxzdy+tk0QjeRtauT2gQHuFfd0qPvHr6VoQPhmeGMkJPkP4S3h7BctFlOfZ4P8A1af+2T/CsZuF2sgAk4pK6ghtLyIRkHIyCKrPAOFG6nWMkhMMzlQMhVHhkEe8VG/nUnzZyqtmsbRSO4ZsNrCbbEgjSo8j19KsOjY2URdoQ49B/CiHOLS7Dl71eP8AtXaDObmIb+LisTzdZ/1mH9taXfLXL63krJIzqAuQU0g9QMd4EY3qyN7OLYHBuJQfLVD+7RWdPRUkT8L3Ov8AH5KzHNM5t2gWU8ebbP8ArMP7a1iebLT+sw/trVJ5m5KNpH2kbmRAQG1ABlycA7bEZwOnjVZqxDwummbjY4kKL6yWM2c0JtpzRasQFuIiSQAA43J8BVO9osmbiNfERZ/adh/Kah+W7XtLuFfDWGPwQFv3gfWtnnW513sn6ARPoNR/FyPlT6ejZT1IDSTkT8lGWd0sJJG6i7CDtJY0+86A/AsM/hmr3xjnWKE6Yx2rjyOFHoW33+APyqjycMdYEmI7jsyj5dCfQ979n1rVq9LTR1LgXG4Hqq8cz4QQBmUwU4/DewyRg6HZHGhsAk420no37/Sl6p2r7RU6enbBcN0KjNOZrF2oUrwm9gSKRZoi7tnQ2lSF7uACScjffYU//Y8mODWufFXP7Ujn+NIawvJo7OVRDqikDgy6saSRoPd8cY9K6H9m1v2fCbIedvE37ah/5qlH4nHrzv8Ahck8LR8rflWWiiinJKK53suEXjzcRsIJIo4lnm7QOpLFZSwUJsRpZFB8xmuiKSPtD4DjjYUzvbxXsILPG2gl4Rgqx6AYC/X1qrVtvETyzzF9M9PRTZ4kpviMHxB8D5Git3jdrHFcSpDIJY1bCOGDagVBzqGxIJIOPEGtSOMswVQWZiAqgZJJ6ADxNWGuDmhyiRnZY/iT0A3JJ6ADxNMzk/2aqq9tfKCSpKxHGEBHvSebAeHQfEAje5O5GjsF+03ZXtVUtuRohGNznoWx1bw8PEmF5n49dcVzFZQym28XC6e19SzYAj9M7+PlXnqiufVvMNM7CweJ/wAh9/srTIwwYnC55KiX0CpI6RSa0VmCSD84A91gfP18SMjbFXznUfbuHW16oyyALLjfGvCuP9mRR8iahL72d3cFu88gTCAEorF2057x6ADSN/HoakPZvxVG7Wxm3jnDFAfvFcOnzXceoNWqmRr2NqIXYuzOduX6v2zUWNIJY7K6pIONwSCMEEHBBHQg+Bptcq8YTitq0Vygdk0iTI2fxVx5E6TkeBHrSz43wh7Sd4X6qe6fvIfdf5/vBq6+yT/7n/2v56jxcMkpO3bqLEEdV2muJMJWPtI5mK/5HENI0r2pG3dIyI19MYz9POtD2cW57d5QwGlCmCP/ADCpzn00fjWj7RP6Ql/Vi/uCtr2ZXDfa2jz3GiZiMD3lZAp+QZvrURE2PhvcGrbnrfVSxF0+fNT3G+Tpp53lS80Bip05fbCquO64GCQT86pfMXDXtpRFJN2x0BtWWIAYsMDLEj3aufHuG8Ta4kNtIqwnToGYhjCrnIKE+9qPWqtxjgl0ksMl8VIeSKIkMvu6skHSqgDBbeucPlIw4pGkWyAtdSnZrZpUz7PbAhJp8dSIwf0Ru2PTJH0qX5jjW7s3Me4Ca16HJibOPnpI+dTdtZQ20OhMJFv1bbvnJOonxJ868eE2tvHH2UBUoudg+vAbwzknHWsuSrxymcA5EW8lcZDZmDoqL7N2zcvt/wCEf7wqc49yGl3O0zSFdQUYCKcYGNiaiuSLPsL+eL7iuo+GsFf90rWPNnM9zBdskUmlFCELpQjcb5yM/jWjKJZKwmB1jhHwSIyxsP8AUG6ledLlbeyEI1MXCRqTk7JpJLN97C/E/WlxTJ5ilFzwwykY1Rxyj0OVbH4kUura3aR1RBlmICj1P8AMn4CrnCyGwuvqCbpNYLvFuQsrRyLbBBNdPsqKVB+jOfoFH1qrXFwZHZ26uzMfTUc4+WcVbOaJ1tbaOziO5GqQ+mSTn1Zsn4Cq/wAM4DNcgmJMqDjUxCjOxx5nqOgp0DgcU7zYHS/IfyoytOUTc7equfDES94eIwAuF0ED8106EfPBpfyRlSVYYZSQR5EbGr/yxy7Jali8ikOBlFBwGHQgk+pHTfbyo45yelwxkRikhxnxU4GNx1Gw8KpQVccMrm3u05jzVyWmfLG11u8EvqKkOJ8Amt95E7v317y/M+HzxWjEoLKCcAsoJO2ASAWPoBv8q2mva4Ymm4WWWOabEWU3f2lzHZJHlTHPpCIB39ch1KvzPX411HZWoijSMdEVVHwUAfwrnzlTl9ZOLWcMcrTRIftLamDKoj93TjbdtPSuiqVB4b88+SnN4rcsuaKKKKekopa+3Xl/t7BZwmo2sgdh4tE5CyLnqB7rE/o0yq17+ySeJ4pAGSRWRwfFWBBH0NCFzDzZPZSdmbCJkVFxKRGyrlsFdTHcvnIyeuRjNWf2PwwEzMV/yhCME74iYdU8u8GB8engcVoxQXaLccESGORkkkzI7adMTMrrJjxY6wwbqNQ22qlXdq0UjxuCrIWRx8DuPVTgH12NZL6ft4X0pcWnY3uSOZ88xZPDsLg+yefF+brKHaaaMkb6B+Ubb9FQTXvwTjgu07RI3WM+4zgLrH3lXOdPqcZpechezwTBbi5A7IgNFF98dQz/AKHTu+PjttTF4vZSSx9nFL2OdmcLlgvkm4Cn13x5V5Crp6SF3YMcSdydB5Abq/G57u8Qqpz3z8sAa3t8NKRh26rGD1HkzkeHh1PkVTE+kgqcMhUqR1BU5Uj4EZptRez7h9quuc68blp5cA+eVBCn5g1XeeOIcOkgWO1KCSNsp2MeEwThwWACnI3+IFeh4ZPBHaGnY4g6utkq0zHnvOI8lvyonHLQMulbyAbjpnPh/q3xkHwI9CDVuB8Yu+HmQRwNliA4eGVsFM7DSR5nzqL4dxGS2kSaIlWGdJIOGXoQfvr0z8PMU3+WebY75O73JQO/GTuPVfvL5H64NSqg+iYWhmOI7f49PK+nJditKQb2d6pUcYup7qZppInDNgHTDKB3RgYBBPQedZcEvrizl7WKFy2lk70UpGGKk7AA57op3E1iTVMccBZ2fZDDpa+3wTxRm+LFmlj/AN4V9/5C/wBhP/jUZxzmK6vFRZYdkfWNMMoyQCMHOdsE03i1YE0uPiMLDibCAfNTNO9wsXlKTjPMd3dx9lLFhNQbCQyrnTnAOSds7/IVq8E4lcWbs0MTZYaSGhkIwDkdMb/404ya8yae3irAwxiIWO1/oj2Rxdix5pUxcxXS3D3Ah/KOoVvyMunbG+M5zsPHwrR4pcTXMplkiYMQAdMcgGwx0OacRNeZamM4o1pxNjF9Ndl00RcLFyVr8eujbfZuy/JhFTPZS6tKgY3zjO3lUxwixXh0BubgflWGETxGdwg/SPUnwA9N7TxnjcdqmqQ/qqPeY+QH8egpZcS4lLezAkZY92NF3wD+aP4n0zsBtcgLqlpAbhZqev3ukyAQm98TtB0WtNJJcSMxBeRyWOBnoOgHkAMfAVO2vOQghSKCL3R7znqx3LaV65JJ61YuX+AJZRl5CDJgl2+6vXQvptufEj4AUXjF2k0zvGmhWOw8/NyPAnrj+OatMfHVOLMN2t+CU5r6dofezive75muZfelKjyTuD8N/wAa3OG86zxYD4lX9LZv2vH5j51AUVadTRObhLRZVxPIDiDirxxHnSN7Z+yJEpGkKwwRq2LZ6HAydj5VV+BvCkmq4UtFgr7pYBjjGfgPLeo/Hlv8P4VZGW5t4fsfYqWuCFjYNuzSFV0nzPeC52xt1xSBAyBvZs/V1z+wnGV0rsb9uiYvsL4Cuq6vVXSjv2MGcnuKdTkE74J0j4p9G9UTyrwBbC0htk3EaAE/eY7u59SxY/OparoFhZVCbm6KKKK6uIooooQlX7aOBSxBeJ2hKTQqUmKgEmJujEEEHSTvnoDn80YV3NfBIoIoJlu/tEk41yaiNTahs6jqF2K94nwx0xXUNxbrIrK4DKwIYHcEEYII8sVz9f8ABoeA3s8dxb9tDMjNaPp1EgnBgOdtW4BPXYH87Aqztc0iVguRsLd7pc8tUxlj3Sorl/2jS2dsIBGsmknQzsQFU76cAb4OcbjY+laXEvaBezZzP2a/diATb9bd/nqqN4pwWa20GWJolkBaME6sDPuk9dQGOuDvnzxM+z/l4XVyHYxmOIhnRjlm+7hfug4OTttjBqq+Gjia6qwg6m+qmDISGXUK3C7iWVVaOV5XUMofUzFT+dlui+pIq+8u+zBEw94RI3URKToH6x2L/DZfQ1fzUJZSXUl1J2qiOCMYiCkN2pb89j1GAPd23PjgGvPTcYmqGER2YAM88z0H0V1lM1huc1p8+WsH2FzKg7g/JacKRIdkCHG2SQCOmM5FKCGVoyJFLIQcK65GGxnAbzx4eXpVx9qHHO0mW3TdYu8wG+ZGGy/EKen6fpVt4NwaKysAlxoxjVOXwV1P1znwGyj0Aq/STGhpGmQFxedOn36pcjO2kOHKyrnAPabgBLtSfDtUH4ug8fVfoKu9lxKOddUTq6+akH6+VVDi3s3ilHaWjhMjIUnVGf1T1X8R6VQJ4JLaVlOqORDglWKkeIwynoQQfnXPYaStu6A4Xbj6fwpdtLDk8XCehNYE0orPnu7TYTCQeUiq34jDfU1JR+0y5HvRwt8BIv8AOarO4JUN0sU5tbGdUyCawNLqX2l3B92OEfHW38wqOu+e7t9u1WP9RFHyy2o/Sps4PUHWwUjWxBM+6uljUs7KqjqWIA+pqo8a9oKLlbYaz99shR8B1b8BVMjimu5Qo1SyHpqbPxOWOAKlOJcl3EEYfaTbvhMkr/zD4fTxq/Fw+nhcBM65O2iS+qlkB7NuSj44Li8kJAeV/FjjA9M7KvwGKnuRprdNZc6ZgDu+wCDrpz0Pn47Vsez7i2Q0BPm8fwPvD67/ADPlUVzpwjsZ9ajuS5b4P1YfP3vr5Vbe/tZHUzu6NrJbGdmwTjPndWPhvOUU0zRkaATiNj+f8R+aTvgeXrtUVzRylpzLANuroPDzZPT0+nlVRIq48r829IbhvRJD+CufPyP136wfTOpj2kGm45qTJ2zjs5vcVTga+1auc+AxxflkIXUcMnmT+cnl6jp47eNcsuHyTtpiUs2CfDYDzJ29K0Ip2yR9oNFTkhcx+DdbnL/C47h2V5ez0rlcEAluuRnyAz5/CmR7GuXXurg31wxkS3LRWxYY1NuGkAxuADjOSck5Pdqn2PChxOS3sreDspRntXYE9lGvvMTtnc536nA8cjo7g3B47SCOCEaY41CqPh4nzJ6k+ZrkYLjjPwyy9/VDyGjCPv8AC3qKKKekoooooQiiiihCKgec+UYuJ2zQSd1usUmN45B0cfxGdxmp6ihC5x//AM2a4u2tOLTmI20Z0KO6JNiO2DnZu6Ac+IyMDDCqfDcPbyiSFyCrMI5VBUOFOCRnYg7ZXfGRmukvaB7P4uKw4bCTID2MuOh+63mhOMjw6jek1xMTyGDhM8EVvLG41OcAaFBw8PnqGrp72Mbd7TRczsTcC7DqMgGjO5633CaDi8/VQfCuarqK5EqyPK7sqsjEkSZOAmOi7nYjGPhkU3OOcWFrbyTMB3FyFz1c7KmfViBSa41w5rG5aMSAtGVZXQ4Izuufuv029RW3zBzjLdwRxy4HZks7D88gYUkeGBq288HbpWfWcOZVyRSMAw7+WyfHOY2uB1W7yJwtru8M0veEZ7RyfzpGJ0jfyOW9NIphczcCF7AYi7JuGyACMruAw8RnBxkdK0uWbBeH2GqXY6TNMfXGceuFAX5VS+D8+3IuAXOtJZVBjODpEjAYRuoxkehx4ZqlK2asndLCbCPIe7lsrDSyJga/9StHJ3Ks9jJJrlVomHdVdW7Z98g7Ieo2znPXaofjMiTcahVcHRoWQ/pKrvj5ZX61Yue794bN3ico2qMAjGcMwBAz6E1RvZ/Hqv1J3wkrknfJ2XJPicvTKUPlZJWSHOxGWXvRLZrmwt5gq98dns4tIuUjw+QuqMNnGM52OOoqOHLXD7yMmBUAzjXCdOG9QNvkRUnx3luK809rqymdOlse9jOR49BXjw/hMHDopGBYLjVIzZY4UHwA8MnoPGqUUobGMD3Y+WyslhLjiaMKVnEbIwSvE25RiCR4+IPpkEH500OW+GRx20PcXUY0LHSMkkAkk43NLHjF6bmaWTGDI2QPIYCrn1wBTT4pxFbSAOw7qmJT6BnVCfkCT8q2OJmQsjZ+o+v2VUow0Oc7YJecYtWsLzMf5rCSP1Un3OnT3l+FMmzvVmjWRPdYAj5+B9agefOGdrb9qu7Rd74ofe+gAb/ZqM5A4vjVbsfN4/5l/j8zSZh7VTCX9Tcj9/unxf0JizY6KW4hy6jyLcW5VJVOr9F/AhgOhIyMjz6Gtnj3DPtNuyYw+NSZ8HAyB/A/GoPmC5lsLjtYt4pd2Q+7rHX9Ukb5Hr1qc4Px+K6XKHDD3kbGR/iPWkvbM1rJWm4Gh5dCnsMRc6MixO3PqEr8eex6EeRHUH1r4RUxzUkX2lmicMG3YDor9GGehzjPxJqNtLftHVAQCxCgscAZ8zXpWSBzA85LDezC4tRNcPJjUzPoXAzk6VH7huN/hU+tm1u9v9hlMs0w09mozrJz3sZ7oB8+mCcgBs+trHJZTvbRxrcPMFEYAGoscjSy/d944O22c9cOH2aezNeGr202l7px3iOkYP8A4cf4Zbxx5Ukf1dPD6phPZ/8AXopD2d8jDhkHfIe5l71xJ1y3XQpO+lcn4nJ8attFFWVXRRRRQhFFFFCEUUUUIRRRRQhFV/nHki34nEEmXDpvFKuzxnzU+WQMg7HA8hVgooQudeJ8Pn4GtxFd2wnWfPZ3O7LIcbLJqyR4tpJznOM9ar3FOVvs9tBN2qu0ukaBudTDOEI2bHQ+vTyrqS9skmjaOVFkRhhlYBgR5EHrSn5i9izQyLccMYExtrW2mJKA9fyTZ7u++G8QNxiqxhLXY4za+Z65ZDomB9xZyUR4jOkbW5eRUyNUTZGNOCBhhlRsNhgVIcmvCt2j3DhAuSmc4L9Bk9ABud/HFStxOk9844sjWx7MIkbB0AIJy2vA2znDe6c+OBmHh5aeW3luYyBCjPgSHDMib6s4xnwxtuDSnPaWFjxhJtfzPI7qYBuHNzt8lPe0rjQdo4EIIX8o5BzuRhBnodiT8xXh7M4s3ErfdiA/bb/9DVUa0dVVijhGGVYowUg+IbGD8qkeX+Y3sy5jVG1hQ2rP5ucYwf0jS3UmGkMEWZ+7qYlvMHvU/wA6cyXEN2UilKKETYBSNR1Ek5B8MVZuXOJm7tFeQDLB1bAwCVJUnHhnFLDi3EmuZnlYBS+nYEkDSoXbP6ufnVk4DzrFbW6wmOTKhu8NBBZiTndgepqrUUJ9nY1je8LaW96fFUDtXFxyN1HcocKinuWjkydClkwcZ0Oo38+oP1pi8RSJkxMEKZGz4xkbjrtSn4Nf/Z545DqIU5YKd2GDt1AIJx18qlOZ+aBeqiiMoFbVuwJJwQNgMDqanVUcs07SCcPp+UQVDI4zln6q/Wt9DKCkTo4UAFVIIAOwGB0Gxpa8StWsbohOqMHjJ8VPQfDqp+BrW4fxOS3YtE2kkYOwO3XodqynuJ7o5bXKQOoXOB130jAHxp1PRmne7O7TzUJqgStGXeCs3MnMtvPb6BlnYKygD3G6jUT5dCBvv61TR+/bbxztj1zUjHwORrZrkFSg8AcnAbSSfAY6/Ct/XDHJbGx1yz9WjCu7MGG4IA94bjAG2em1OhDIRgjucz7j8lCUulOJ+Wi1eC8vm4Mis4iMYyVYEHJG2QcYHn41J8EspuJRJZ2tsGdGBklyAke/+kZx4kZ9T4A+F14H7Hp72U3HESLdWxmCI99lGMCV9wNhg432G4xTb4PwaG0iEVvGsUa9FUY+Z8ST5nenCMuOJ/Q25Hz3Sy8NGFnx5qv8i+zmDhil/wDS3LjEs7dT5qmfdTpt1OBnOKt2KKKekIooooQiiiihCKKKKEIooooQiiiihCKKKKEIooooQtDi/AoLuPs7iJJU8nUHHqD1B9RS5437C0KsLG6lgVveikLSxkDfHUMNwNyTTVorhAKL2XPvMHJ3Fo4YYZLVZoYWQ5tjqyke2kqcN08dNV/i3E7WS8iM8DWqKrdqjxmNmJzpyF7xHTB+NdRV5z26uMOqsPJgCPoaR7OzbLXTrqmdq7fP6Lly0sbKW5mUyiKABexYvp1Egau8+c76q8uHcEhlindptJjaQRrlO+qjKk5GTn0rou69nnDpfesbbJ3JESKST4kqATUfJ7IOFMc/ZEH6rSL+5qOyds87ft/K72g/x5rn+bg8YshOJcynH5PKfex097pvXrxKxtI+wMc3aBnXthrUlUONXu7rtq9afSex/hQOfsin4vKf3tW9b+zbhsfSxtz+tEr/AN7Nd7N17lx3/HuRjH+K55F5aJeIYEM8egr2YVnYvvgqG3Y9N/jVj4FyzxSSWV7azMSTEEfaMRquB93Oo5yfCugLWyjiGI0RB5KoUfgK96BTtt3s9s10zO2y8koOX/YQQoF5dMUyD2MGUTPiC53YdBkBelMngHKtrYJotYUiHiQMs3q7nLMfialqKcBZKJJQBRRRXVxFFFFCEUUUUIRRRRQhFFFFCEUUUUIRRRRQhFFFFCEUUUUIRRRRQhFFFFCEUUUUIRRRRQhFFFFCEUUUUIRRRRQhFFFFCEUUUUIRRRRQhFFFFCF//9k="/>
          <p:cNvSpPr>
            <a:spLocks noChangeAspect="1" noChangeArrowheads="1"/>
          </p:cNvSpPr>
          <p:nvPr/>
        </p:nvSpPr>
        <p:spPr bwMode="auto">
          <a:xfrm>
            <a:off x="373063" y="-2571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5366" name="AutoShape 4" descr="data:image/jpeg;base64,/9j/4AAQSkZJRgABAQAAAQABAAD/2wCEAAkGBhQQERUUEhQWFRUWFxUYFRgXFhUWHhoYFRcYGBkVFhgcGyceGBojHBUVHy8iIycpLCwsFx8xNTAqNSYrLCkBCQoKDgwOGg8PGi4kHyQ1LSw0Mio2LCo0LC4vNjQsLCwwLCw0NCksNCwsLCwsKiwsLCwsLCwsLCwsLCwsLCwsLP/AABEIAOEA4QMBIgACEQEDEQH/xAAcAAACAgMBAQAAAAAAAAAAAAAABwUGAgQIAwH/xABOEAACAQMCAwUFAwgFCQcFAQABAgMABBESIQUGMRMiQVFhBzJxgZEUUqEjQmJykrHBwjVUk7LRJCUzc4Kio9LwFhdDU1WDszREZOLxFf/EABsBAAIDAQEBAAAAAAAAAAAAAAADAgQFAQYH/8QANhEAAQMCBAMFBwMFAQEAAAAAAQACAwQREiExQQVRYRMiMnGxFIGRweHw8UKh0SMzUmJyFQb/2gAMAwEAAhEDEQA/AHjRRRQhFFFFCEUUUUIRRRRQhFFec06opZ2CqBkliAAPMk7CqFx7212FuSsJe6cbkQjKgfeMhwuPDIz1oQmDRSQ457VOKtBHOkMNpBKyKrkiZsSe6++AFx5rmonmC3uku7aK+4nO8U4cu6SGBU0Dbu50DOV3I3zVZ1VE3K99dM9NdFMMKf8APepHu7qv6zBf3mo+XmyzT3rq3Hxmj/xrne14ZwtL6dZ3EtsFUwuHdiXIUvqaPdjkt9K8OEScOSK6WaPMhkl+ynQ5wmPyeSNhv97fzqHtWVwxx025/wAb8l3B1C6Oj5vsm927tz8Jo/8Amrft+IRSe5Ij/qurfuNct3ctieGhFjH27u5bQ/38nvHuHu1s8Y4fwtmtVtiFDOouWYyDCd3UcybKfe3HlUvac7FjhmRpy38jsuYOq6jzRXOllbyi/Fvw7iVwI+y7XtO2MqAg40aQQjDddjk71OcG9ofF0knjAhvlt20OSBCxP6LA4OMHORQ2riOptkDnlkdNV3s3J30UtOX/AG7WU+kXCyWrNjBca4yfHTIo6DzYDqKYdlfxzoJInWRG6MjBgfgRtVpLWxRRRQhFFFFCEUUUUIRRRRQhFFFFCEUUUUIRRRRQhFFFRnMPMcFhCZrmQRoPPqx66VHVmOOgoQpJmwKW3NPtohik+z2IF1cMwQHUFjDMQAC+RrOTju7Z2JFVPiHMN3zEZ40lW0tohnscnXJkd0zEEdwnyOkeTHeqde8wQtw+K1W3CTRuC0iEABkONakbszD1wOoOwqq6fv4GC5Fr9L7/AIUwzK5Vg4p2s16I+PXDdmY+0RUk7ODIP+jwANx5jvdMsc7w1lzUlrDd20cYnimdxG7ZQiN104bbUSBjHTfPSoG/4lLcPrmkaRvNj09FHRR6ACtaoimLxeY30yGQuM7jddx28K3ZONztbrbNKzQLjTGQuNjkb4ycHpk7VpO2TlssdsnqSB4b9TUryzy81/P2KOIzoZ9TKWHdKjGARj3uvp0q/cveyYQyrJcyiQIQyoilQSNwXJOSAd8ADp18KTU19LR3a4gHWw3v/Kk2N8mYXmPY3FjP2qX9iOvh9jkX9bk/Yjr77X+NLoitlbvlu0cDwUAhc+RJP+6aWOo+Z+prOomV1VCJXTYb7YRomyGNjrYUzP8Auei/rUn7EdQvNvs/SxtjMszyHWi4ZVA7xxnIqmFj5n6mmbzif8yQfC1/ctMf7VTzRB8uIONrWAXBge11m2slkPA+I3HofMVu2PHJ4FdYpWRZM9oBpOrUMEkkEg48RvWlRW85jXCzhdVgSNFOHmb/ADeLIRKmGH5T3ti+tjpI2bPkenlUxAoguYBwW5kWSVSZMOTGNI96VGB3JzkMDjyFUuvS2uXiYPGzIw6MpIP/APPToarGnw5xmxzPQk81MPv4k7+A+2gRS/ZuKosEqkL2sZ1RkkAgsBkpkEHPTHXFNC3uFkUMjBlYZVlIIIPiCNiK5b4NzJHElz9oi7eSfJ1tg5ONlYY2GSTkfDAwKn+AcWvOBwQzxypLDLjXbMTjLb5iIJw2OpG2eobw62YtOGTI6Drlnb6rpZfNv4XRNFQPKPOdvxOLtIG3GO0jbAeMnwcfI4I2OKnqspSKKKKEIooooQiiiihCKKKKEIooqM5j5gisLeS4nOEQZwMZY+CL5sTsKELU5v5wg4Zbmac79I0BGqR/BV/iegFJLj0l5drHxe5MMqI4MdsTlUiJxgb41ZxkY1ZAJ6aRnc8elkvY7/i1u5glVhbgd9YQT3QU8SRvvgnOQNsLSb+6V2cRBo4O0Z44ixYJnbOOmcZ+GcZqm57pnYGabnUHYgZ5FMADcyt/mrj4vLl5o4+xDIEIBILgeMmNjnCjHkoznbEMTivSCFnYKoyzEBRkDJPQZJA+tXDgXsxunmj+0xCOEMDIC6MSq76QFJzqxjr0NdfNBRxgOcAAMrnPLzzKA10hyVOkjKkhgQR1BGCMjIyPgQfnWNNL2hchS3Myz2qqSV0yqWCkldlZc7E42OT+aKXPFODTWrhJ4zGxGQCyNt591jUKOvhq2BzSLnbcLskZYVZPZP8A0j/7Ev8Aejr15w5xvIr24ijuHSNXAVQI9gUU7MV1Dcnxry9k/wDSP/sS/wB6Oovnr+krr/WD/wCNKo9kyTiTg9oPcGue6nciIW5qFkkLEsxLMTksxLEnzJO5rGiit21lXXw0zOcP6Eg+Fr+5aWZpmc3/ANCQfC1/ctZHEP71P/18lYh8L/JLSiiitdV0UAZIA3JIAHmTsAPWveysXncJEutz0XKjOPViBVy5S5FmS4SW5QKiZYLqViX/ADcgZGBknr1AqrUVUdO0l5F+XNNjic82AVGIwcHYjY/Lwrb4VxDsJo5GXtFjYsEYnAz1KjoGzg9OoFWvmvkWZriSS3QMj94qGVSHPvAA4GCe9nP5xqn3dm8LlJF0uvVcqcfNSRXIZ4qlmRBuNNwh0b4jmrbw2W5luJuJWbR2xjOFXb8oBuwl3xuMZzsdsY0hqdHIHtAi4rDkYSdAO1izuP0l+8h8D4dDvXM8cxXIydLY1qGKhwDnScfPffGatkXFGa5hm4TC8ckEeXbYKQB/omXOHzuvXJ2x01ABMJwnw7dAOZXbB4uNfVdMUVX+SOcY+KWyzINLjuyxk5Mcg6qfTxB8R5dKsFWklFFFFCEUUUUIRRRRQhYswHXakPzBx6HmDiLQvcCK0hVxAMgGWTBBlGRjpkgH83GOrYufth5jkWJLC1ybm7yO6RlYgDrO+w1YK9Rtq8qUfMPEoDaQ2v2MwTwnS5cbgDc6WwC2tiScj1HgaqzucbRs1O4t3RzsfgptG5WhxjmCeZVgeftooWYRsAV1gHAdvvbDbPgfHrUVRWZhYKHKnSxYK2NiVxqAPpqH1+NPYxsYwjJRJuvMjNOP2V8YmuLVxM2oROI0Y+8RpDYY/nY1AZ6+eaTtSMPMU8dv9njkMcZZmbR3WYt95xvjYDAx03zVHidF7ZD2Yte4zOyZFJgddPPmDiDw2k80Wlnjjd1zuMqCd8deh2rn+6unldnkYu7HLMdyT/14dK3uEcxT2oZYn/JsCGjbvIQ2Qe7+adzuMeuajFXAA69APEnwHxNI4Xw32EPBIN997cipTS9pZWr2Z3qQ34aR1RTFIoLMFGolCBk+Ox+lXXjHIFneTPObhwXOW0SREZAA8VONlFVXlz2XTXAD3BMEZ3C4zIR8DtH4dcn0FXJPZbw4ADsM48S75Pqe9WTxCrp2VPaRzEOtY4QD6p8THFli3Lqo+X2dWMcEsi6pWRHwxlJAYLnouFyNqU6HYfCmnyQgXhd0oGAJboAegUAD6YpWR9B8BWpwp8hfMyR5dhIFz5JU4FmkCy+mmXzf/QkHwtf5aWhpncyn/NFt8bP+Wp8RylgP+3yRB4X+SWOeo8RsfQ+Rr7Tz4py9b3Q/LRIxxs2MMPg43H1qh8e9mTx5e1btB/5bYDf7LdG+Bx8ahTcagmOF3dPXT4qT6R7RcZqkqxBBBIIOQRsQR4g+FOHk7ick9mkkxBbvjV0yEYqGbwycb0nnQqSGBVgcEMCpB8iDuDW7ccbmeFIC5ESKFCL3QfV/Ficn09Ks8Qo/a2NaLDPXooQS9kSSmjzpxOS3s3khOGyg1dcB2C6h4Z32pQE/Mnck7kk9ST4mt6HjcywvBrLROMFW72nyKeK4IHp6Vo1Kgo/ZWFpzz1RUS9qQUVucN4zLbajC+nWuG2z8GA+8PA+prVSItkgEhRqbA6DIGT5DJFY1ec1rxhOaQCRmFd+E8ZXglzBcQz9usq/5UgIy6Nv2gHgQSSMnOdvE10TZXqTRpJGwZHUMjDoVYZBHyNcr8u8Tig7USQdszrhMAE97Yp6Ag9Rk/hTQ9i/MTwO3DbkFDjtbYMc4Q7vED6YLDO+7eVIiJacDvibZ/hMeAe8Pwm/RRRVhKRRRRQhFec8yorMxAVQWYnoABkk/KvSl77buP/ZuGtGpw9ywhB8kILSE+mkEf7VCEuWuLm8kuuNQzJFpd1jWQagbeMABfHT06YyW1dM5qkcR4g9xK80py8h1Meg6AADyAAAHoKmOZ7exjSE2MrM0i/lxqbB0gYLq26sW3AO3XAqv1UphjJmO+QuLEDl8c0x+XdVgtfZ/fy9LcqD0Luij8GJ/CmNxjkNX4YlrHjtIgHjY7Zl31Fj5Nqb6jyqveyfmOYy/ZG78QRnQk7xhSo0jzU6hgeHw2po15LjHEKqGoax1hhOIWvn5q7BEwtvzSE4jyVeW6s0kBCKMs4ZCAB4nvZx8qhKuPtL5jlmuntj3YoWGFB99tIYO/n72w8Pj0p3/AF8c+A8zXraKSaSFsk1rnPLkqUgaHWavW1tXldY41Lu5wqjqT6U4uTfZ/HZASS4kuPvdVj/Rjz/e6n0G1Hs/5MFlEJZV/wAokHezv2anfs1/DUfE+gFWw15DjPGXSuMEBs0ann9PVXYIAO87VBNY0E1jXmW6q8qDyZ/Rt5/rrv8AuilZH0HwFNPk3+jbz/XXf90UrE6D4V9F4X/dn8x6LJn8LfJfTTN5mP8Ami2+Nn/LSyNM3mU/5otvjZ/y0ziP9yH/AK+S7B4X+Su1Yk19zWJNeFtmtkKB5m5TivVye5KB3ZAN/gw/OX09dsUp+I8Okt5DHKul1+YI8GU+Knzp5k1B808uLexY2Ei5Mb+R+6fNT4j59RXoOGcSdARHIbt9PoqlRTB4xN19Un6kbDl24nAaKJmU/nZUDbr1Oa0JomRirAqykhgeoI6ipTlnjcltOvZ7rIyK6HodRChvRhnr8vh6yYvEZdHa/VZcYbis5XTlXlTsYJVnUF5u64zkBACAv4k/P0qo3fJV1GSFjMgBOCrJuPAkEjfGNqahqn8/cckhCRR90ShyzDrhcAqvl7w3rzlFWTvnIFu9z6fRas8ETYxfZULvRv4qyN8wyn94IqztPdOicSEil4HDRoo040ONQJ8jg5G+RnzxVUAqU4DFbu5F0xEYGpRqIBboem+SPLc4r0MzbAPGo6Xy5LLjI8J39y6l4FxdLu3iuIzlJUVx6ZG4PqDkH1Fb9Kj2EceDRXFoG1CGQyRHGMxSk7eeQ4Yn9emvTgbpRyRRRRXUIpKe03jZPGoQIJLhLKLU6RjUdU/UkY8B2f8A0Kddc92/E737XxK/tlhePt5Uk7QkHRBnTowR0Qrnfc1WqnYYjpnlmba5aqbBmqZzBfRz3MkkUQhjYjTGFVNOFAOQu2SwYn41H0MxJJJySSSfMk5J+pr4TT42hjQ0bKJNzdTfK/M54e0rpGHkdFRCxwEGSWJA3Oe5tt0616wc+3yTGbt2YnqjbxkfdEfRfiMH1qGu7J4iokUqWRXAPirjKn9/0rxpBpYJCXloJO5zUsbhldSnMvGxe3Bn0dmWRA65yNSggsp64I09fKrD7LeWxcXBnkGY4CNIPjL1H7Aw3xYeVUlmwCfKn7yfwb7JZQxEYbTqk/XfvN9CcfKsnjNQKOk7OPInujoN06BnaPuVMk1gTX0msSa+eBaoXwmsK+k1gzYpsbbuAC7oFROTf6OvP9dd/wB0UrkXYfCmpyrJq4fdnyluQPkopYJdOR18PIf4V9D4X/dn8x6LJn8LF5kUyuZf6ItvjZ/y0ujdt5/gP8KY3MgLcKt/HP2Q/iuadxAXkh/6+SIPC7yV0zWJNfc1gTXhrZrbCCawJr6TWBNMAUgqD7R+BgEXKDqQsuPojn16L9PKqhwy6EU0cjDUEbVp6ZI6b/HB+VOLiNms8Txt0dSp+Y6/LrSWkiKMVb3lJVvipwfxFew4TP20Jjdtl7lkVkeB4eN1L3/N9zM4btDHpOVVCQB8fv8Az29Kx41zI13HGsijWjE6h4qRggjwOQvTy8KiK9Le3aR1RBlmOAPPx/cDWkIImWIaBZVe1e64vqvOvS2kCurMoZQyllIBBUEZGDscjNedFPIBFksZFMPknjwj4zbSrC8Mcym2OpdIOrdSANveCCuhK5Yv726a2iuCIwkDI8bbli8bBVJHlkb9K6jt5w6K46MAw+BGR++kQHuW5Zc02Yd6/PPkvSiiinpK8b2fs43c/mqzfsgn+FczcO4VOOENcrdlYn1CSDTnXl+yYltWct47fOuiebZdFjdN5QTH/htXNcnD7JeGpIkubzuBo9edi+D3MeC79aqVN+4BuRtf8eeymzdQ8Fo8nuRu/noRnx8dIOKsPLfI1xcXEYlgkSHUDIzrp7q76cHc6sBenjUVwDmCWxlEsJ9HU+66/db+B6j6gvLl3j6X0CzR5AJIYN1Vh1X1xnqKzOMV1RSMuxownK/I+XonQRteczmq17TeU3uo45YELSxZUouMtG2OnqpGR6M1K644HcR+/bzL8YpMfXGK6JpUe0D2gNKz21sSkakrK/Quw2ZF8VQHYnqSPL3svgVfUvtTtaCBudh96J1RGwd4lVHluy7e8t4/BpUz+qp1sPmFI+ddBk0kPZtDq4lB+iJW/wCGy/z/AIU7iaR/9NJedjOQv8T9FOkHdJXw1gTX0msCa8uFdC+E15p51ma8oj++rEeQQVSOTP6Ou/8AXXX7hVERcAAdKv3IsBksblBsWuLkD4nAqJPs+lG3ap9Gr3FFUxQyzB7rEn5LNljc5rbBU+9h21fWr9zDIV4VbEf/AIn46RWi/s3mZSBLGM+atUlzlamLhsUZOSj2ykjx0kDI+lMqqqGaWIRuuQ75LsUbmtcSNlbgaxJr4DXwmvKvHfK1m6L4TWBNZE15mugKa+GlRzna9ney+T6XH+0MH/eVj86axNLn2jRYuUbziA/Zd/8Amrb4O609uYVOubeK6rkNhK/uRyN5EIxHyOMGrdyTy88btNMpQgaY1OPHBL/hgfE1E8s81takJIS0J+ZT9JfMea/TyLG1Z3rQ4jUysvGRkd0migjf3wcxsl9zRy3ItwzxRsyP3u6M4Y+8MDfrv86r8tq6e+jr+srD8SKbN7eLDG0j+6oycDNLPjfHXuny2yD3EzsPU+bev09XcPqJZRYjIbpdZBHGbg5nZbNpYySWUrdviKMOTDp2JUazvnxz5GujPZ5ddpwuyY7n7PCCTvkqgUk/MVzdwm1tnilMz6ZBnsxqxnugjbG/e2roH2QSauDWmfBXX9mRx/Cr0XicOvK35VSTRpVxooop6Sojm+PVYXa+dvMP+G1c2S8UtG4dHEluwugE1T9mgGz5IL6tW67dPGuouIW/aRSJ99HX9pSP41zRw/ily/BjbpaloE1M9wHHdxJ2p7mN8Zx1NVKkeA/7De358t1Nm6q9NjlzmS24ZwyASt+UdTIIl7zntGLDbPdG43OBSnoqNbRMrGhkhyBvluuxyFhuE2+Ce1qCZylwht8k6XLBkx4azgFG+RX1qgc724TiFxpwVZhIpBBBEiq2RjwyWqDr4BilUvDIqWUyQ5XFrbfypPlL22crR7NZdPEof0llX/hs38hprXnNdpE5SS5iR12ZWcAjx3FJblW9EN9bSHoJVB+EmYz8u/mpf2nWPZ8QZsbSoj/MDQf7g+tZvEOHx1da1shIBblbmD/BTYpSyMkc0yjztY/1uD+0WsDzpY/1uD+0WlVyjwe2u5exnllidv8ARaSmlsdVOpSdXiPOsucOUmsJBgl4X9xzjOcbo+BjPiPMfCqn/i0Ym7AvcHa+flkmiokw4rCyaP8A20sv63B/aLWMXNdpj/6iLr98VQOU+QftcRmnd4oz/o9OkFgOrnUDhfLzwT0xnV4RwKC5u2hilmMKoxV/yZdipUZHcxo7x8M9D44oHC6IF7Q93d16fspdvLkbDNTUfDrWMt2XFJEVmZiqSIo1McnbH/WKyNvB/wCrT/2yf4Vsj2aQb/lrjI8MQ5/+Oqxzdy+tk0QjeRtauT2gQHuFfd0qPvHr6VoQPhmeGMkJPkP4S3h7BctFlOfZ4P8A1af+2T/CsZuF2sgAk4pK6ghtLyIRkHIyCKrPAOFG6nWMkhMMzlQMhVHhkEe8VG/nUnzZyqtmsbRSO4ZsNrCbbEgjSo8j19KsOjY2URdoQ49B/CiHOLS7Dl71eP8AtXaDObmIb+LisTzdZ/1mH9taXfLXL63krJIzqAuQU0g9QMd4EY3qyN7OLYHBuJQfLVD+7RWdPRUkT8L3Ov8AH5KzHNM5t2gWU8ebbP8ArMP7a1iebLT+sw/trVJ5m5KNpH2kbmRAQG1ABlycA7bEZwOnjVZqxDwummbjY4kKL6yWM2c0JtpzRasQFuIiSQAA43J8BVO9osmbiNfERZ/adh/Kah+W7XtLuFfDWGPwQFv3gfWtnnW513sn6ARPoNR/FyPlT6ejZT1IDSTkT8lGWd0sJJG6i7CDtJY0+86A/AsM/hmr3xjnWKE6Yx2rjyOFHoW33+APyqjycMdYEmI7jsyj5dCfQ979n1rVq9LTR1LgXG4Hqq8cz4QQBmUwU4/DewyRg6HZHGhsAk420no37/Sl6p2r7RU6enbBcN0KjNOZrF2oUrwm9gSKRZoi7tnQ2lSF7uACScjffYU//Y8mODWufFXP7Ujn+NIawvJo7OVRDqikDgy6saSRoPd8cY9K6H9m1v2fCbIedvE37ah/5qlH4nHrzv8Ahck8LR8rflWWiiinJKK53suEXjzcRsIJIo4lnm7QOpLFZSwUJsRpZFB8xmuiKSPtD4DjjYUzvbxXsILPG2gl4Rgqx6AYC/X1qrVtvETyzzF9M9PRTZ4kpviMHxB8D5Git3jdrHFcSpDIJY1bCOGDagVBzqGxIJIOPEGtSOMswVQWZiAqgZJJ6ADxNWGuDmhyiRnZY/iT0A3JJ6ADxNMzk/2aqq9tfKCSpKxHGEBHvSebAeHQfEAje5O5GjsF+03ZXtVUtuRohGNznoWx1bw8PEmF5n49dcVzFZQym28XC6e19SzYAj9M7+PlXnqiufVvMNM7CweJ/wAh9/srTIwwYnC55KiX0CpI6RSa0VmCSD84A91gfP18SMjbFXznUfbuHW16oyyALLjfGvCuP9mRR8iahL72d3cFu88gTCAEorF2057x6ADSN/HoakPZvxVG7Wxm3jnDFAfvFcOnzXceoNWqmRr2NqIXYuzOduX6v2zUWNIJY7K6pIONwSCMEEHBBHQg+Bptcq8YTitq0Vygdk0iTI2fxVx5E6TkeBHrSz43wh7Sd4X6qe6fvIfdf5/vBq6+yT/7n/2v56jxcMkpO3bqLEEdV2muJMJWPtI5mK/5HENI0r2pG3dIyI19MYz9POtD2cW57d5QwGlCmCP/ADCpzn00fjWj7RP6Ql/Vi/uCtr2ZXDfa2jz3GiZiMD3lZAp+QZvrURE2PhvcGrbnrfVSxF0+fNT3G+Tpp53lS80Bip05fbCquO64GCQT86pfMXDXtpRFJN2x0BtWWIAYsMDLEj3aufHuG8Ta4kNtIqwnToGYhjCrnIKE+9qPWqtxjgl0ksMl8VIeSKIkMvu6skHSqgDBbeucPlIw4pGkWyAtdSnZrZpUz7PbAhJp8dSIwf0Ru2PTJH0qX5jjW7s3Me4Ca16HJibOPnpI+dTdtZQ20OhMJFv1bbvnJOonxJ868eE2tvHH2UBUoudg+vAbwzknHWsuSrxymcA5EW8lcZDZmDoqL7N2zcvt/wCEf7wqc49yGl3O0zSFdQUYCKcYGNiaiuSLPsL+eL7iuo+GsFf90rWPNnM9zBdskUmlFCELpQjcb5yM/jWjKJZKwmB1jhHwSIyxsP8AUG6ledLlbeyEI1MXCRqTk7JpJLN97C/E/WlxTJ5ilFzwwykY1Rxyj0OVbH4kUura3aR1RBlmICj1P8AMn4CrnCyGwuvqCbpNYLvFuQsrRyLbBBNdPsqKVB+jOfoFH1qrXFwZHZ26uzMfTUc4+WcVbOaJ1tbaOziO5GqQ+mSTn1Zsn4Cq/wAM4DNcgmJMqDjUxCjOxx5nqOgp0DgcU7zYHS/IfyoytOUTc7equfDES94eIwAuF0ED8106EfPBpfyRlSVYYZSQR5EbGr/yxy7Jali8ikOBlFBwGHQgk+pHTfbyo45yelwxkRikhxnxU4GNx1Gw8KpQVccMrm3u05jzVyWmfLG11u8EvqKkOJ8Amt95E7v317y/M+HzxWjEoLKCcAsoJO2ASAWPoBv8q2mva4Ymm4WWWOabEWU3f2lzHZJHlTHPpCIB39ch1KvzPX411HZWoijSMdEVVHwUAfwrnzlTl9ZOLWcMcrTRIftLamDKoj93TjbdtPSuiqVB4b88+SnN4rcsuaKKKKekopa+3Xl/t7BZwmo2sgdh4tE5CyLnqB7rE/o0yq17+ySeJ4pAGSRWRwfFWBBH0NCFzDzZPZSdmbCJkVFxKRGyrlsFdTHcvnIyeuRjNWf2PwwEzMV/yhCME74iYdU8u8GB8engcVoxQXaLccESGORkkkzI7adMTMrrJjxY6wwbqNQ22qlXdq0UjxuCrIWRx8DuPVTgH12NZL6ft4X0pcWnY3uSOZ88xZPDsLg+yefF+brKHaaaMkb6B+Ubb9FQTXvwTjgu07RI3WM+4zgLrH3lXOdPqcZpechezwTBbi5A7IgNFF98dQz/AKHTu+PjttTF4vZSSx9nFL2OdmcLlgvkm4Cn13x5V5Crp6SF3YMcSdydB5Abq/G57u8Qqpz3z8sAa3t8NKRh26rGD1HkzkeHh1PkVTE+kgqcMhUqR1BU5Uj4EZptRez7h9quuc68blp5cA+eVBCn5g1XeeOIcOkgWO1KCSNsp2MeEwThwWACnI3+IFeh4ZPBHaGnY4g6utkq0zHnvOI8lvyonHLQMulbyAbjpnPh/q3xkHwI9CDVuB8Yu+HmQRwNliA4eGVsFM7DSR5nzqL4dxGS2kSaIlWGdJIOGXoQfvr0z8PMU3+WebY75O73JQO/GTuPVfvL5H64NSqg+iYWhmOI7f49PK+nJditKQb2d6pUcYup7qZppInDNgHTDKB3RgYBBPQedZcEvrizl7WKFy2lk70UpGGKk7AA57op3E1iTVMccBZ2fZDDpa+3wTxRm+LFmlj/AN4V9/5C/wBhP/jUZxzmK6vFRZYdkfWNMMoyQCMHOdsE03i1YE0uPiMLDibCAfNTNO9wsXlKTjPMd3dx9lLFhNQbCQyrnTnAOSds7/IVq8E4lcWbs0MTZYaSGhkIwDkdMb/404ya8yae3irAwxiIWO1/oj2Rxdix5pUxcxXS3D3Ah/KOoVvyMunbG+M5zsPHwrR4pcTXMplkiYMQAdMcgGwx0OacRNeZamM4o1pxNjF9Ndl00RcLFyVr8eujbfZuy/JhFTPZS6tKgY3zjO3lUxwixXh0BubgflWGETxGdwg/SPUnwA9N7TxnjcdqmqQ/qqPeY+QH8egpZcS4lLezAkZY92NF3wD+aP4n0zsBtcgLqlpAbhZqev3ukyAQm98TtB0WtNJJcSMxBeRyWOBnoOgHkAMfAVO2vOQghSKCL3R7znqx3LaV65JJ61YuX+AJZRl5CDJgl2+6vXQvptufEj4AUXjF2k0zvGmhWOw8/NyPAnrj+OatMfHVOLMN2t+CU5r6dofezive75muZfelKjyTuD8N/wAa3OG86zxYD4lX9LZv2vH5j51AUVadTRObhLRZVxPIDiDirxxHnSN7Z+yJEpGkKwwRq2LZ6HAydj5VV+BvCkmq4UtFgr7pYBjjGfgPLeo/Hlv8P4VZGW5t4fsfYqWuCFjYNuzSFV0nzPeC52xt1xSBAyBvZs/V1z+wnGV0rsb9uiYvsL4Cuq6vVXSjv2MGcnuKdTkE74J0j4p9G9UTyrwBbC0htk3EaAE/eY7u59SxY/OparoFhZVCbm6KKKK6uIooooQlX7aOBSxBeJ2hKTQqUmKgEmJujEEEHSTvnoDn80YV3NfBIoIoJlu/tEk41yaiNTahs6jqF2K94nwx0xXUNxbrIrK4DKwIYHcEEYII8sVz9f8ABoeA3s8dxb9tDMjNaPp1EgnBgOdtW4BPXYH87Aqztc0iVguRsLd7pc8tUxlj3Sorl/2jS2dsIBGsmknQzsQFU76cAb4OcbjY+laXEvaBezZzP2a/diATb9bd/nqqN4pwWa20GWJolkBaME6sDPuk9dQGOuDvnzxM+z/l4XVyHYxmOIhnRjlm+7hfug4OTttjBqq+Gjia6qwg6m+qmDISGXUK3C7iWVVaOV5XUMofUzFT+dlui+pIq+8u+zBEw94RI3URKToH6x2L/DZfQ1fzUJZSXUl1J2qiOCMYiCkN2pb89j1GAPd23PjgGvPTcYmqGER2YAM88z0H0V1lM1huc1p8+WsH2FzKg7g/JacKRIdkCHG2SQCOmM5FKCGVoyJFLIQcK65GGxnAbzx4eXpVx9qHHO0mW3TdYu8wG+ZGGy/EKen6fpVt4NwaKysAlxoxjVOXwV1P1znwGyj0Aq/STGhpGmQFxedOn36pcjO2kOHKyrnAPabgBLtSfDtUH4ug8fVfoKu9lxKOddUTq6+akH6+VVDi3s3ilHaWjhMjIUnVGf1T1X8R6VQJ4JLaVlOqORDglWKkeIwynoQQfnXPYaStu6A4Xbj6fwpdtLDk8XCehNYE0orPnu7TYTCQeUiq34jDfU1JR+0y5HvRwt8BIv8AOarO4JUN0sU5tbGdUyCawNLqX2l3B92OEfHW38wqOu+e7t9u1WP9RFHyy2o/Sps4PUHWwUjWxBM+6uljUs7KqjqWIA+pqo8a9oKLlbYaz99shR8B1b8BVMjimu5Qo1SyHpqbPxOWOAKlOJcl3EEYfaTbvhMkr/zD4fTxq/Fw+nhcBM65O2iS+qlkB7NuSj44Li8kJAeV/FjjA9M7KvwGKnuRprdNZc6ZgDu+wCDrpz0Pn47Vsez7i2Q0BPm8fwPvD67/ADPlUVzpwjsZ9ajuS5b4P1YfP3vr5Vbe/tZHUzu6NrJbGdmwTjPndWPhvOUU0zRkaATiNj+f8R+aTvgeXrtUVzRylpzLANuroPDzZPT0+nlVRIq48r829IbhvRJD+CufPyP136wfTOpj2kGm45qTJ2zjs5vcVTga+1auc+AxxflkIXUcMnmT+cnl6jp47eNcsuHyTtpiUs2CfDYDzJ29K0Ip2yR9oNFTkhcx+DdbnL/C47h2V5ez0rlcEAluuRnyAz5/CmR7GuXXurg31wxkS3LRWxYY1NuGkAxuADjOSck5Pdqn2PChxOS3sreDspRntXYE9lGvvMTtnc536nA8cjo7g3B47SCOCEaY41CqPh4nzJ6k+ZrkYLjjPwyy9/VDyGjCPv8AC3qKKKekoooooQiiiihCKgec+UYuJ2zQSd1usUmN45B0cfxGdxmp6ihC5x//AM2a4u2tOLTmI20Z0KO6JNiO2DnZu6Ac+IyMDDCqfDcPbyiSFyCrMI5VBUOFOCRnYg7ZXfGRmukvaB7P4uKw4bCTID2MuOh+63mhOMjw6jek1xMTyGDhM8EVvLG41OcAaFBw8PnqGrp72Mbd7TRczsTcC7DqMgGjO5633CaDi8/VQfCuarqK5EqyPK7sqsjEkSZOAmOi7nYjGPhkU3OOcWFrbyTMB3FyFz1c7KmfViBSa41w5rG5aMSAtGVZXQ4Izuufuv029RW3zBzjLdwRxy4HZks7D88gYUkeGBq288HbpWfWcOZVyRSMAw7+WyfHOY2uB1W7yJwtru8M0veEZ7RyfzpGJ0jfyOW9NIphczcCF7AYi7JuGyACMruAw8RnBxkdK0uWbBeH2GqXY6TNMfXGceuFAX5VS+D8+3IuAXOtJZVBjODpEjAYRuoxkehx4ZqlK2asndLCbCPIe7lsrDSyJga/9StHJ3Ks9jJJrlVomHdVdW7Z98g7Ieo2znPXaofjMiTcahVcHRoWQ/pKrvj5ZX61Yue794bN3ico2qMAjGcMwBAz6E1RvZ/Hqv1J3wkrknfJ2XJPicvTKUPlZJWSHOxGWXvRLZrmwt5gq98dns4tIuUjw+QuqMNnGM52OOoqOHLXD7yMmBUAzjXCdOG9QNvkRUnx3luK809rqymdOlse9jOR49BXjw/hMHDopGBYLjVIzZY4UHwA8MnoPGqUUobGMD3Y+WyslhLjiaMKVnEbIwSvE25RiCR4+IPpkEH500OW+GRx20PcXUY0LHSMkkAkk43NLHjF6bmaWTGDI2QPIYCrn1wBTT4pxFbSAOw7qmJT6BnVCfkCT8q2OJmQsjZ+o+v2VUow0Oc7YJecYtWsLzMf5rCSP1Un3OnT3l+FMmzvVmjWRPdYAj5+B9agefOGdrb9qu7Rd74ofe+gAb/ZqM5A4vjVbsfN4/5l/j8zSZh7VTCX9Tcj9/unxf0JizY6KW4hy6jyLcW5VJVOr9F/AhgOhIyMjz6Gtnj3DPtNuyYw+NSZ8HAyB/A/GoPmC5lsLjtYt4pd2Q+7rHX9Ukb5Hr1qc4Px+K6XKHDD3kbGR/iPWkvbM1rJWm4Gh5dCnsMRc6MixO3PqEr8eex6EeRHUH1r4RUxzUkX2lmicMG3YDor9GGehzjPxJqNtLftHVAQCxCgscAZ8zXpWSBzA85LDezC4tRNcPJjUzPoXAzk6VH7huN/hU+tm1u9v9hlMs0w09mozrJz3sZ7oB8+mCcgBs+trHJZTvbRxrcPMFEYAGoscjSy/d944O22c9cOH2aezNeGr202l7px3iOkYP8A4cf4Zbxx5Ukf1dPD6phPZ/8AXopD2d8jDhkHfIe5l71xJ1y3XQpO+lcn4nJ8attFFWVXRRRRQhFFFFCEUUUUIRRRRQhFV/nHki34nEEmXDpvFKuzxnzU+WQMg7HA8hVgooQudeJ8Pn4GtxFd2wnWfPZ3O7LIcbLJqyR4tpJznOM9ar3FOVvs9tBN2qu0ukaBudTDOEI2bHQ+vTyrqS9skmjaOVFkRhhlYBgR5EHrSn5i9izQyLccMYExtrW2mJKA9fyTZ7u++G8QNxiqxhLXY4za+Z65ZDomB9xZyUR4jOkbW5eRUyNUTZGNOCBhhlRsNhgVIcmvCt2j3DhAuSmc4L9Bk9ABud/HFStxOk9844sjWx7MIkbB0AIJy2vA2znDe6c+OBmHh5aeW3luYyBCjPgSHDMib6s4xnwxtuDSnPaWFjxhJtfzPI7qYBuHNzt8lPe0rjQdo4EIIX8o5BzuRhBnodiT8xXh7M4s3ErfdiA/bb/9DVUa0dVVijhGGVYowUg+IbGD8qkeX+Y3sy5jVG1hQ2rP5ucYwf0jS3UmGkMEWZ+7qYlvMHvU/wA6cyXEN2UilKKETYBSNR1Ek5B8MVZuXOJm7tFeQDLB1bAwCVJUnHhnFLDi3EmuZnlYBS+nYEkDSoXbP6ufnVk4DzrFbW6wmOTKhu8NBBZiTndgepqrUUJ9nY1je8LaW96fFUDtXFxyN1HcocKinuWjkydClkwcZ0Oo38+oP1pi8RSJkxMEKZGz4xkbjrtSn4Nf/Z545DqIU5YKd2GDt1AIJx18qlOZ+aBeqiiMoFbVuwJJwQNgMDqanVUcs07SCcPp+UQVDI4zln6q/Wt9DKCkTo4UAFVIIAOwGB0Gxpa8StWsbohOqMHjJ8VPQfDqp+BrW4fxOS3YtE2kkYOwO3XodqynuJ7o5bXKQOoXOB130jAHxp1PRmne7O7TzUJqgStGXeCs3MnMtvPb6BlnYKygD3G6jUT5dCBvv61TR+/bbxztj1zUjHwORrZrkFSg8AcnAbSSfAY6/Ct/XDHJbGx1yz9WjCu7MGG4IA94bjAG2em1OhDIRgjucz7j8lCUulOJ+Wi1eC8vm4Mis4iMYyVYEHJG2QcYHn41J8EspuJRJZ2tsGdGBklyAke/+kZx4kZ9T4A+F14H7Hp72U3HESLdWxmCI99lGMCV9wNhg432G4xTb4PwaG0iEVvGsUa9FUY+Z8ST5nenCMuOJ/Q25Hz3Sy8NGFnx5qv8i+zmDhil/wDS3LjEs7dT5qmfdTpt1OBnOKt2KKKekIooooQiiiihCKKKKEIooooQiiiihCKKKKEIooooQtDi/AoLuPs7iJJU8nUHHqD1B9RS5437C0KsLG6lgVveikLSxkDfHUMNwNyTTVorhAKL2XPvMHJ3Fo4YYZLVZoYWQ5tjqyke2kqcN08dNV/i3E7WS8iM8DWqKrdqjxmNmJzpyF7xHTB+NdRV5z26uMOqsPJgCPoaR7OzbLXTrqmdq7fP6Lly0sbKW5mUyiKABexYvp1Egau8+c76q8uHcEhlindptJjaQRrlO+qjKk5GTn0rou69nnDpfesbbJ3JESKST4kqATUfJ7IOFMc/ZEH6rSL+5qOyds87ft/K72g/x5rn+bg8YshOJcynH5PKfex097pvXrxKxtI+wMc3aBnXthrUlUONXu7rtq9afSex/hQOfsin4vKf3tW9b+zbhsfSxtz+tEr/AN7Nd7N17lx3/HuRjH+K55F5aJeIYEM8egr2YVnYvvgqG3Y9N/jVj4FyzxSSWV7azMSTEEfaMRquB93Oo5yfCugLWyjiGI0RB5KoUfgK96BTtt3s9s10zO2y8koOX/YQQoF5dMUyD2MGUTPiC53YdBkBelMngHKtrYJotYUiHiQMs3q7nLMfialqKcBZKJJQBRRRXVxFFFFCEUUUUIRRRRQhFFFFCEUUUUIRRRRQhFFFFCEUUUUIRRRRQhFFFFCEUUUUIRRRRQhFFFFCEUUUUIRRRRQhFFFFCEUUUUIRRRRQhFFFFCF//9k="/>
          <p:cNvSpPr>
            <a:spLocks noChangeAspect="1" noChangeArrowheads="1"/>
          </p:cNvSpPr>
          <p:nvPr/>
        </p:nvSpPr>
        <p:spPr bwMode="auto">
          <a:xfrm>
            <a:off x="525463" y="-1047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5367" name="AutoShape 6" descr="data:image/jpeg;base64,/9j/4AAQSkZJRgABAQAAAQABAAD/2wCEAAkGBhQQERUUEhQWFRUWFxUYFRgXFhUWHhoYFRcYGBkVFhgcGyceGBojHBUVHy8iIycpLCwsFx8xNTAqNSYrLCkBCQoKDgwOGg8PGi4kHyQ1LSw0Mio2LCo0LC4vNjQsLCwwLCw0NCksNCwsLCwsKiwsLCwsLCwsLCwsLCwsLCwsLP/AABEIAOEA4QMBIgACEQEDEQH/xAAcAAACAgMBAQAAAAAAAAAAAAAABwUGAgQIAwH/xABOEAACAQMCAwUFAwgFCQcFAQABAgMABBESIQUGMRMiQVFhBzJxgZEUUqEjQmJykrHBwjVUk7LRJCUzc4Kio9LwFhdDU1WDszREZOLxFf/EABsBAAIDAQEBAAAAAAAAAAAAAAADAgQFAQYH/8QANhEAAQMCBAMFBwMFAQEAAAAAAQACAwQREiExQQVRYRMiMnGxFIGRweHw8UKh0SMzUmJyFQb/2gAMAwEAAhEDEQA/AHjRRRQhFFFFCEUUUUIRRRRQhFFec06opZ2CqBkliAAPMk7CqFx7212FuSsJe6cbkQjKgfeMhwuPDIz1oQmDRSQ457VOKtBHOkMNpBKyKrkiZsSe6++AFx5rmonmC3uku7aK+4nO8U4cu6SGBU0Dbu50DOV3I3zVZ1VE3K99dM9NdFMMKf8APepHu7qv6zBf3mo+XmyzT3rq3Hxmj/xrne14ZwtL6dZ3EtsFUwuHdiXIUvqaPdjkt9K8OEScOSK6WaPMhkl+ynQ5wmPyeSNhv97fzqHtWVwxx025/wAb8l3B1C6Oj5vsm927tz8Jo/8Amrft+IRSe5Ij/qurfuNct3ctieGhFjH27u5bQ/38nvHuHu1s8Y4fwtmtVtiFDOouWYyDCd3UcybKfe3HlUvac7FjhmRpy38jsuYOq6jzRXOllbyi/Fvw7iVwI+y7XtO2MqAg40aQQjDddjk71OcG9ofF0knjAhvlt20OSBCxP6LA4OMHORQ2riOptkDnlkdNV3s3J30UtOX/AG7WU+kXCyWrNjBca4yfHTIo6DzYDqKYdlfxzoJInWRG6MjBgfgRtVpLWxRRRQhFFFFCEUUUUIRRRRQhFFFFCEUUUUIRRRRQhFFFRnMPMcFhCZrmQRoPPqx66VHVmOOgoQpJmwKW3NPtohik+z2IF1cMwQHUFjDMQAC+RrOTju7Z2JFVPiHMN3zEZ40lW0tohnscnXJkd0zEEdwnyOkeTHeqde8wQtw+K1W3CTRuC0iEABkONakbszD1wOoOwqq6fv4GC5Fr9L7/AIUwzK5Vg4p2s16I+PXDdmY+0RUk7ODIP+jwANx5jvdMsc7w1lzUlrDd20cYnimdxG7ZQiN104bbUSBjHTfPSoG/4lLcPrmkaRvNj09FHRR6ACtaoimLxeY30yGQuM7jddx28K3ZONztbrbNKzQLjTGQuNjkb4ycHpk7VpO2TlssdsnqSB4b9TUryzy81/P2KOIzoZ9TKWHdKjGARj3uvp0q/cveyYQyrJcyiQIQyoilQSNwXJOSAd8ADp18KTU19LR3a4gHWw3v/Kk2N8mYXmPY3FjP2qX9iOvh9jkX9bk/Yjr77X+NLoitlbvlu0cDwUAhc+RJP+6aWOo+Z+prOomV1VCJXTYb7YRomyGNjrYUzP8Auei/rUn7EdQvNvs/SxtjMszyHWi4ZVA7xxnIqmFj5n6mmbzif8yQfC1/ctMf7VTzRB8uIONrWAXBge11m2slkPA+I3HofMVu2PHJ4FdYpWRZM9oBpOrUMEkkEg48RvWlRW85jXCzhdVgSNFOHmb/ADeLIRKmGH5T3ti+tjpI2bPkenlUxAoguYBwW5kWSVSZMOTGNI96VGB3JzkMDjyFUuvS2uXiYPGzIw6MpIP/APPToarGnw5xmxzPQk81MPv4k7+A+2gRS/ZuKosEqkL2sZ1RkkAgsBkpkEHPTHXFNC3uFkUMjBlYZVlIIIPiCNiK5b4NzJHElz9oi7eSfJ1tg5ONlYY2GSTkfDAwKn+AcWvOBwQzxypLDLjXbMTjLb5iIJw2OpG2eobw62YtOGTI6Drlnb6rpZfNv4XRNFQPKPOdvxOLtIG3GO0jbAeMnwcfI4I2OKnqspSKKKKEIooooQiiiihCKKKKEIooqM5j5gisLeS4nOEQZwMZY+CL5sTsKELU5v5wg4Zbmac79I0BGqR/BV/iegFJLj0l5drHxe5MMqI4MdsTlUiJxgb41ZxkY1ZAJ6aRnc8elkvY7/i1u5glVhbgd9YQT3QU8SRvvgnOQNsLSb+6V2cRBo4O0Z44ixYJnbOOmcZ+GcZqm57pnYGabnUHYgZ5FMADcyt/mrj4vLl5o4+xDIEIBILgeMmNjnCjHkoznbEMTivSCFnYKoyzEBRkDJPQZJA+tXDgXsxunmj+0xCOEMDIC6MSq76QFJzqxjr0NdfNBRxgOcAAMrnPLzzKA10hyVOkjKkhgQR1BGCMjIyPgQfnWNNL2hchS3Myz2qqSV0yqWCkldlZc7E42OT+aKXPFODTWrhJ4zGxGQCyNt591jUKOvhq2BzSLnbcLskZYVZPZP8A0j/7Ev8Aejr15w5xvIr24ijuHSNXAVQI9gUU7MV1Dcnxry9k/wDSP/sS/wB6Oovnr+krr/WD/wCNKo9kyTiTg9oPcGue6nciIW5qFkkLEsxLMTksxLEnzJO5rGiit21lXXw0zOcP6Eg+Fr+5aWZpmc3/ANCQfC1/ctZHEP71P/18lYh8L/JLSiiitdV0UAZIA3JIAHmTsAPWveysXncJEutz0XKjOPViBVy5S5FmS4SW5QKiZYLqViX/ADcgZGBknr1AqrUVUdO0l5F+XNNjic82AVGIwcHYjY/Lwrb4VxDsJo5GXtFjYsEYnAz1KjoGzg9OoFWvmvkWZriSS3QMj94qGVSHPvAA4GCe9nP5xqn3dm8LlJF0uvVcqcfNSRXIZ4qlmRBuNNwh0b4jmrbw2W5luJuJWbR2xjOFXb8oBuwl3xuMZzsdsY0hqdHIHtAi4rDkYSdAO1izuP0l+8h8D4dDvXM8cxXIydLY1qGKhwDnScfPffGatkXFGa5hm4TC8ckEeXbYKQB/omXOHzuvXJ2x01ABMJwnw7dAOZXbB4uNfVdMUVX+SOcY+KWyzINLjuyxk5Mcg6qfTxB8R5dKsFWklFFFFCEUUUUIRRRRQhYswHXakPzBx6HmDiLQvcCK0hVxAMgGWTBBlGRjpkgH83GOrYufth5jkWJLC1ybm7yO6RlYgDrO+w1YK9Rtq8qUfMPEoDaQ2v2MwTwnS5cbgDc6WwC2tiScj1HgaqzucbRs1O4t3RzsfgptG5WhxjmCeZVgeftooWYRsAV1gHAdvvbDbPgfHrUVRWZhYKHKnSxYK2NiVxqAPpqH1+NPYxsYwjJRJuvMjNOP2V8YmuLVxM2oROI0Y+8RpDYY/nY1AZ6+eaTtSMPMU8dv9njkMcZZmbR3WYt95xvjYDAx03zVHidF7ZD2Yte4zOyZFJgddPPmDiDw2k80Wlnjjd1zuMqCd8deh2rn+6unldnkYu7HLMdyT/14dK3uEcxT2oZYn/JsCGjbvIQ2Qe7+adzuMeuajFXAA69APEnwHxNI4Xw32EPBIN997cipTS9pZWr2Z3qQ34aR1RTFIoLMFGolCBk+Ox+lXXjHIFneTPObhwXOW0SREZAA8VONlFVXlz2XTXAD3BMEZ3C4zIR8DtH4dcn0FXJPZbw4ADsM48S75Pqe9WTxCrp2VPaRzEOtY4QD6p8THFli3Lqo+X2dWMcEsi6pWRHwxlJAYLnouFyNqU6HYfCmnyQgXhd0oGAJboAegUAD6YpWR9B8BWpwp8hfMyR5dhIFz5JU4FmkCy+mmXzf/QkHwtf5aWhpncyn/NFt8bP+Wp8RylgP+3yRB4X+SWOeo8RsfQ+Rr7Tz4py9b3Q/LRIxxs2MMPg43H1qh8e9mTx5e1btB/5bYDf7LdG+Bx8ahTcagmOF3dPXT4qT6R7RcZqkqxBBBIIOQRsQR4g+FOHk7ick9mkkxBbvjV0yEYqGbwycb0nnQqSGBVgcEMCpB8iDuDW7ccbmeFIC5ESKFCL3QfV/Ficn09Ks8Qo/a2NaLDPXooQS9kSSmjzpxOS3s3khOGyg1dcB2C6h4Z32pQE/Mnck7kk9ST4mt6HjcywvBrLROMFW72nyKeK4IHp6Vo1Kgo/ZWFpzz1RUS9qQUVucN4zLbajC+nWuG2z8GA+8PA+prVSItkgEhRqbA6DIGT5DJFY1ec1rxhOaQCRmFd+E8ZXglzBcQz9usq/5UgIy6Nv2gHgQSSMnOdvE10TZXqTRpJGwZHUMjDoVYZBHyNcr8u8Tig7USQdszrhMAE97Yp6Ag9Rk/hTQ9i/MTwO3DbkFDjtbYMc4Q7vED6YLDO+7eVIiJacDvibZ/hMeAe8Pwm/RRRVhKRRRRQhFec8yorMxAVQWYnoABkk/KvSl77buP/ZuGtGpw9ywhB8kILSE+mkEf7VCEuWuLm8kuuNQzJFpd1jWQagbeMABfHT06YyW1dM5qkcR4g9xK80py8h1Meg6AADyAAAHoKmOZ7exjSE2MrM0i/lxqbB0gYLq26sW3AO3XAqv1UphjJmO+QuLEDl8c0x+XdVgtfZ/fy9LcqD0Luij8GJ/CmNxjkNX4YlrHjtIgHjY7Zl31Fj5Nqb6jyqveyfmOYy/ZG78QRnQk7xhSo0jzU6hgeHw2po15LjHEKqGoax1hhOIWvn5q7BEwtvzSE4jyVeW6s0kBCKMs4ZCAB4nvZx8qhKuPtL5jlmuntj3YoWGFB99tIYO/n72w8Pj0p3/AF8c+A8zXraKSaSFsk1rnPLkqUgaHWavW1tXldY41Lu5wqjqT6U4uTfZ/HZASS4kuPvdVj/Rjz/e6n0G1Hs/5MFlEJZV/wAokHezv2anfs1/DUfE+gFWw15DjPGXSuMEBs0ann9PVXYIAO87VBNY0E1jXmW6q8qDyZ/Rt5/rrv8AuilZH0HwFNPk3+jbz/XXf90UrE6D4V9F4X/dn8x6LJn8LfJfTTN5mP8Ami2+Nn/LSyNM3mU/5otvjZ/y0ziP9yH/AK+S7B4X+Su1Yk19zWJNeFtmtkKB5m5TivVye5KB3ZAN/gw/OX09dsUp+I8Okt5DHKul1+YI8GU+Knzp5k1B808uLexY2Ei5Mb+R+6fNT4j59RXoOGcSdARHIbt9PoqlRTB4xN19Un6kbDl24nAaKJmU/nZUDbr1Oa0JomRirAqykhgeoI6ipTlnjcltOvZ7rIyK6HodRChvRhnr8vh6yYvEZdHa/VZcYbis5XTlXlTsYJVnUF5u64zkBACAv4k/P0qo3fJV1GSFjMgBOCrJuPAkEjfGNqahqn8/cckhCRR90ShyzDrhcAqvl7w3rzlFWTvnIFu9z6fRas8ETYxfZULvRv4qyN8wyn94IqztPdOicSEil4HDRoo040ONQJ8jg5G+RnzxVUAqU4DFbu5F0xEYGpRqIBboem+SPLc4r0MzbAPGo6Xy5LLjI8J39y6l4FxdLu3iuIzlJUVx6ZG4PqDkH1Fb9Kj2EceDRXFoG1CGQyRHGMxSk7eeQ4Yn9emvTgbpRyRRRRXUIpKe03jZPGoQIJLhLKLU6RjUdU/UkY8B2f8A0Kddc92/E737XxK/tlhePt5Uk7QkHRBnTowR0Qrnfc1WqnYYjpnlmba5aqbBmqZzBfRz3MkkUQhjYjTGFVNOFAOQu2SwYn41H0MxJJJySSSfMk5J+pr4TT42hjQ0bKJNzdTfK/M54e0rpGHkdFRCxwEGSWJA3Oe5tt0616wc+3yTGbt2YnqjbxkfdEfRfiMH1qGu7J4iokUqWRXAPirjKn9/0rxpBpYJCXloJO5zUsbhldSnMvGxe3Bn0dmWRA65yNSggsp64I09fKrD7LeWxcXBnkGY4CNIPjL1H7Aw3xYeVUlmwCfKn7yfwb7JZQxEYbTqk/XfvN9CcfKsnjNQKOk7OPInujoN06BnaPuVMk1gTX0msSa+eBaoXwmsK+k1gzYpsbbuAC7oFROTf6OvP9dd/wB0UrkXYfCmpyrJq4fdnyluQPkopYJdOR18PIf4V9D4X/dn8x6LJn8LF5kUyuZf6ItvjZ/y0ujdt5/gP8KY3MgLcKt/HP2Q/iuadxAXkh/6+SIPC7yV0zWJNfc1gTXhrZrbCCawJr6TWBNMAUgqD7R+BgEXKDqQsuPojn16L9PKqhwy6EU0cjDUEbVp6ZI6b/HB+VOLiNms8Txt0dSp+Y6/LrSWkiKMVb3lJVvipwfxFew4TP20Jjdtl7lkVkeB4eN1L3/N9zM4btDHpOVVCQB8fv8Az29Kx41zI13HGsijWjE6h4qRggjwOQvTy8KiK9Le3aR1RBlmOAPPx/cDWkIImWIaBZVe1e64vqvOvS2kCurMoZQyllIBBUEZGDscjNedFPIBFksZFMPknjwj4zbSrC8Mcym2OpdIOrdSANveCCuhK5Yv726a2iuCIwkDI8bbli8bBVJHlkb9K6jt5w6K46MAw+BGR++kQHuW5Zc02Yd6/PPkvSiiinpK8b2fs43c/mqzfsgn+FczcO4VOOENcrdlYn1CSDTnXl+yYltWct47fOuiebZdFjdN5QTH/htXNcnD7JeGpIkubzuBo9edi+D3MeC79aqVN+4BuRtf8eeymzdQ8Fo8nuRu/noRnx8dIOKsPLfI1xcXEYlgkSHUDIzrp7q76cHc6sBenjUVwDmCWxlEsJ9HU+66/db+B6j6gvLl3j6X0CzR5AJIYN1Vh1X1xnqKzOMV1RSMuxownK/I+XonQRteczmq17TeU3uo45YELSxZUouMtG2OnqpGR6M1K644HcR+/bzL8YpMfXGK6JpUe0D2gNKz21sSkakrK/Quw2ZF8VQHYnqSPL3svgVfUvtTtaCBudh96J1RGwd4lVHluy7e8t4/BpUz+qp1sPmFI+ddBk0kPZtDq4lB+iJW/wCGy/z/AIU7iaR/9NJedjOQv8T9FOkHdJXw1gTX0msCa8uFdC+E15p51ma8oj++rEeQQVSOTP6Ou/8AXXX7hVERcAAdKv3IsBksblBsWuLkD4nAqJPs+lG3ap9Gr3FFUxQyzB7rEn5LNljc5rbBU+9h21fWr9zDIV4VbEf/AIn46RWi/s3mZSBLGM+atUlzlamLhsUZOSj2ykjx0kDI+lMqqqGaWIRuuQ75LsUbmtcSNlbgaxJr4DXwmvKvHfK1m6L4TWBNZE15mugKa+GlRzna9ney+T6XH+0MH/eVj86axNLn2jRYuUbziA/Zd/8Amrb4O609uYVOubeK6rkNhK/uRyN5EIxHyOMGrdyTy88btNMpQgaY1OPHBL/hgfE1E8s81takJIS0J+ZT9JfMea/TyLG1Z3rQ4jUysvGRkd0migjf3wcxsl9zRy3ItwzxRsyP3u6M4Y+8MDfrv86r8tq6e+jr+srD8SKbN7eLDG0j+6oycDNLPjfHXuny2yD3EzsPU+bev09XcPqJZRYjIbpdZBHGbg5nZbNpYySWUrdviKMOTDp2JUazvnxz5GujPZ5ddpwuyY7n7PCCTvkqgUk/MVzdwm1tnilMz6ZBnsxqxnugjbG/e2roH2QSauDWmfBXX9mRx/Cr0XicOvK35VSTRpVxooop6Sojm+PVYXa+dvMP+G1c2S8UtG4dHEluwugE1T9mgGz5IL6tW67dPGuouIW/aRSJ99HX9pSP41zRw/ily/BjbpaloE1M9wHHdxJ2p7mN8Zx1NVKkeA/7De358t1Nm6q9NjlzmS24ZwyASt+UdTIIl7zntGLDbPdG43OBSnoqNbRMrGhkhyBvluuxyFhuE2+Ce1qCZylwht8k6XLBkx4azgFG+RX1qgc724TiFxpwVZhIpBBBEiq2RjwyWqDr4BilUvDIqWUyQ5XFrbfypPlL22crR7NZdPEof0llX/hs38hprXnNdpE5SS5iR12ZWcAjx3FJblW9EN9bSHoJVB+EmYz8u/mpf2nWPZ8QZsbSoj/MDQf7g+tZvEOHx1da1shIBblbmD/BTYpSyMkc0yjztY/1uD+0WsDzpY/1uD+0WlVyjwe2u5exnllidv8ARaSmlsdVOpSdXiPOsucOUmsJBgl4X9xzjOcbo+BjPiPMfCqn/i0Ym7AvcHa+flkmiokw4rCyaP8A20sv63B/aLWMXNdpj/6iLr98VQOU+QftcRmnd4oz/o9OkFgOrnUDhfLzwT0xnV4RwKC5u2hilmMKoxV/yZdipUZHcxo7x8M9D44oHC6IF7Q93d16fspdvLkbDNTUfDrWMt2XFJEVmZiqSIo1McnbH/WKyNvB/wCrT/2yf4Vsj2aQb/lrjI8MQ5/+Oqxzdy+tk0QjeRtauT2gQHuFfd0qPvHr6VoQPhmeGMkJPkP4S3h7BctFlOfZ4P8A1af+2T/CsZuF2sgAk4pK6ghtLyIRkHIyCKrPAOFG6nWMkhMMzlQMhVHhkEe8VG/nUnzZyqtmsbRSO4ZsNrCbbEgjSo8j19KsOjY2URdoQ49B/CiHOLS7Dl71eP8AtXaDObmIb+LisTzdZ/1mH9taXfLXL63krJIzqAuQU0g9QMd4EY3qyN7OLYHBuJQfLVD+7RWdPRUkT8L3Ov8AH5KzHNM5t2gWU8ebbP8ArMP7a1iebLT+sw/trVJ5m5KNpH2kbmRAQG1ABlycA7bEZwOnjVZqxDwummbjY4kKL6yWM2c0JtpzRasQFuIiSQAA43J8BVO9osmbiNfERZ/adh/Kah+W7XtLuFfDWGPwQFv3gfWtnnW513sn6ARPoNR/FyPlT6ejZT1IDSTkT8lGWd0sJJG6i7CDtJY0+86A/AsM/hmr3xjnWKE6Yx2rjyOFHoW33+APyqjycMdYEmI7jsyj5dCfQ979n1rVq9LTR1LgXG4Hqq8cz4QQBmUwU4/DewyRg6HZHGhsAk420no37/Sl6p2r7RU6enbBcN0KjNOZrF2oUrwm9gSKRZoi7tnQ2lSF7uACScjffYU//Y8mODWufFXP7Ujn+NIawvJo7OVRDqikDgy6saSRoPd8cY9K6H9m1v2fCbIedvE37ah/5qlH4nHrzv8Ahck8LR8rflWWiiinJKK53suEXjzcRsIJIo4lnm7QOpLFZSwUJsRpZFB8xmuiKSPtD4DjjYUzvbxXsILPG2gl4Rgqx6AYC/X1qrVtvETyzzF9M9PRTZ4kpviMHxB8D5Git3jdrHFcSpDIJY1bCOGDagVBzqGxIJIOPEGtSOMswVQWZiAqgZJJ6ADxNWGuDmhyiRnZY/iT0A3JJ6ADxNMzk/2aqq9tfKCSpKxHGEBHvSebAeHQfEAje5O5GjsF+03ZXtVUtuRohGNznoWx1bw8PEmF5n49dcVzFZQym28XC6e19SzYAj9M7+PlXnqiufVvMNM7CweJ/wAh9/srTIwwYnC55KiX0CpI6RSa0VmCSD84A91gfP18SMjbFXznUfbuHW16oyyALLjfGvCuP9mRR8iahL72d3cFu88gTCAEorF2057x6ADSN/HoakPZvxVG7Wxm3jnDFAfvFcOnzXceoNWqmRr2NqIXYuzOduX6v2zUWNIJY7K6pIONwSCMEEHBBHQg+Bptcq8YTitq0Vygdk0iTI2fxVx5E6TkeBHrSz43wh7Sd4X6qe6fvIfdf5/vBq6+yT/7n/2v56jxcMkpO3bqLEEdV2muJMJWPtI5mK/5HENI0r2pG3dIyI19MYz9POtD2cW57d5QwGlCmCP/ADCpzn00fjWj7RP6Ql/Vi/uCtr2ZXDfa2jz3GiZiMD3lZAp+QZvrURE2PhvcGrbnrfVSxF0+fNT3G+Tpp53lS80Bip05fbCquO64GCQT86pfMXDXtpRFJN2x0BtWWIAYsMDLEj3aufHuG8Ta4kNtIqwnToGYhjCrnIKE+9qPWqtxjgl0ksMl8VIeSKIkMvu6skHSqgDBbeucPlIw4pGkWyAtdSnZrZpUz7PbAhJp8dSIwf0Ru2PTJH0qX5jjW7s3Me4Ca16HJibOPnpI+dTdtZQ20OhMJFv1bbvnJOonxJ868eE2tvHH2UBUoudg+vAbwzknHWsuSrxymcA5EW8lcZDZmDoqL7N2zcvt/wCEf7wqc49yGl3O0zSFdQUYCKcYGNiaiuSLPsL+eL7iuo+GsFf90rWPNnM9zBdskUmlFCELpQjcb5yM/jWjKJZKwmB1jhHwSIyxsP8AUG6ledLlbeyEI1MXCRqTk7JpJLN97C/E/WlxTJ5ilFzwwykY1Rxyj0OVbH4kUura3aR1RBlmICj1P8AMn4CrnCyGwuvqCbpNYLvFuQsrRyLbBBNdPsqKVB+jOfoFH1qrXFwZHZ26uzMfTUc4+WcVbOaJ1tbaOziO5GqQ+mSTn1Zsn4Cq/wAM4DNcgmJMqDjUxCjOxx5nqOgp0DgcU7zYHS/IfyoytOUTc7equfDES94eIwAuF0ED8106EfPBpfyRlSVYYZSQR5EbGr/yxy7Jali8ikOBlFBwGHQgk+pHTfbyo45yelwxkRikhxnxU4GNx1Gw8KpQVccMrm3u05jzVyWmfLG11u8EvqKkOJ8Amt95E7v317y/M+HzxWjEoLKCcAsoJO2ASAWPoBv8q2mva4Ymm4WWWOabEWU3f2lzHZJHlTHPpCIB39ch1KvzPX411HZWoijSMdEVVHwUAfwrnzlTl9ZOLWcMcrTRIftLamDKoj93TjbdtPSuiqVB4b88+SnN4rcsuaKKKKekopa+3Xl/t7BZwmo2sgdh4tE5CyLnqB7rE/o0yq17+ySeJ4pAGSRWRwfFWBBH0NCFzDzZPZSdmbCJkVFxKRGyrlsFdTHcvnIyeuRjNWf2PwwEzMV/yhCME74iYdU8u8GB8engcVoxQXaLccESGORkkkzI7adMTMrrJjxY6wwbqNQ22qlXdq0UjxuCrIWRx8DuPVTgH12NZL6ft4X0pcWnY3uSOZ88xZPDsLg+yefF+brKHaaaMkb6B+Ubb9FQTXvwTjgu07RI3WM+4zgLrH3lXOdPqcZpechezwTBbi5A7IgNFF98dQz/AKHTu+PjttTF4vZSSx9nFL2OdmcLlgvkm4Cn13x5V5Crp6SF3YMcSdydB5Abq/G57u8Qqpz3z8sAa3t8NKRh26rGD1HkzkeHh1PkVTE+kgqcMhUqR1BU5Uj4EZptRez7h9quuc68blp5cA+eVBCn5g1XeeOIcOkgWO1KCSNsp2MeEwThwWACnI3+IFeh4ZPBHaGnY4g6utkq0zHnvOI8lvyonHLQMulbyAbjpnPh/q3xkHwI9CDVuB8Yu+HmQRwNliA4eGVsFM7DSR5nzqL4dxGS2kSaIlWGdJIOGXoQfvr0z8PMU3+WebY75O73JQO/GTuPVfvL5H64NSqg+iYWhmOI7f49PK+nJditKQb2d6pUcYup7qZppInDNgHTDKB3RgYBBPQedZcEvrizl7WKFy2lk70UpGGKk7AA57op3E1iTVMccBZ2fZDDpa+3wTxRm+LFmlj/AN4V9/5C/wBhP/jUZxzmK6vFRZYdkfWNMMoyQCMHOdsE03i1YE0uPiMLDibCAfNTNO9wsXlKTjPMd3dx9lLFhNQbCQyrnTnAOSds7/IVq8E4lcWbs0MTZYaSGhkIwDkdMb/404ya8yae3irAwxiIWO1/oj2Rxdix5pUxcxXS3D3Ah/KOoVvyMunbG+M5zsPHwrR4pcTXMplkiYMQAdMcgGwx0OacRNeZamM4o1pxNjF9Ndl00RcLFyVr8eujbfZuy/JhFTPZS6tKgY3zjO3lUxwixXh0BubgflWGETxGdwg/SPUnwA9N7TxnjcdqmqQ/qqPeY+QH8egpZcS4lLezAkZY92NF3wD+aP4n0zsBtcgLqlpAbhZqev3ukyAQm98TtB0WtNJJcSMxBeRyWOBnoOgHkAMfAVO2vOQghSKCL3R7znqx3LaV65JJ61YuX+AJZRl5CDJgl2+6vXQvptufEj4AUXjF2k0zvGmhWOw8/NyPAnrj+OatMfHVOLMN2t+CU5r6dofezive75muZfelKjyTuD8N/wAa3OG86zxYD4lX9LZv2vH5j51AUVadTRObhLRZVxPIDiDirxxHnSN7Z+yJEpGkKwwRq2LZ6HAydj5VV+BvCkmq4UtFgr7pYBjjGfgPLeo/Hlv8P4VZGW5t4fsfYqWuCFjYNuzSFV0nzPeC52xt1xSBAyBvZs/V1z+wnGV0rsb9uiYvsL4Cuq6vVXSjv2MGcnuKdTkE74J0j4p9G9UTyrwBbC0htk3EaAE/eY7u59SxY/OparoFhZVCbm6KKKK6uIooooQlX7aOBSxBeJ2hKTQqUmKgEmJujEEEHSTvnoDn80YV3NfBIoIoJlu/tEk41yaiNTahs6jqF2K94nwx0xXUNxbrIrK4DKwIYHcEEYII8sVz9f8ABoeA3s8dxb9tDMjNaPp1EgnBgOdtW4BPXYH87Aqztc0iVguRsLd7pc8tUxlj3Sorl/2jS2dsIBGsmknQzsQFU76cAb4OcbjY+laXEvaBezZzP2a/diATb9bd/nqqN4pwWa20GWJolkBaME6sDPuk9dQGOuDvnzxM+z/l4XVyHYxmOIhnRjlm+7hfug4OTttjBqq+Gjia6qwg6m+qmDISGXUK3C7iWVVaOV5XUMofUzFT+dlui+pIq+8u+zBEw94RI3URKToH6x2L/DZfQ1fzUJZSXUl1J2qiOCMYiCkN2pb89j1GAPd23PjgGvPTcYmqGER2YAM88z0H0V1lM1huc1p8+WsH2FzKg7g/JacKRIdkCHG2SQCOmM5FKCGVoyJFLIQcK65GGxnAbzx4eXpVx9qHHO0mW3TdYu8wG+ZGGy/EKen6fpVt4NwaKysAlxoxjVOXwV1P1znwGyj0Aq/STGhpGmQFxedOn36pcjO2kOHKyrnAPabgBLtSfDtUH4ug8fVfoKu9lxKOddUTq6+akH6+VVDi3s3ilHaWjhMjIUnVGf1T1X8R6VQJ4JLaVlOqORDglWKkeIwynoQQfnXPYaStu6A4Xbj6fwpdtLDk8XCehNYE0orPnu7TYTCQeUiq34jDfU1JR+0y5HvRwt8BIv8AOarO4JUN0sU5tbGdUyCawNLqX2l3B92OEfHW38wqOu+e7t9u1WP9RFHyy2o/Sps4PUHWwUjWxBM+6uljUs7KqjqWIA+pqo8a9oKLlbYaz99shR8B1b8BVMjimu5Qo1SyHpqbPxOWOAKlOJcl3EEYfaTbvhMkr/zD4fTxq/Fw+nhcBM65O2iS+qlkB7NuSj44Li8kJAeV/FjjA9M7KvwGKnuRprdNZc6ZgDu+wCDrpz0Pn47Vsez7i2Q0BPm8fwPvD67/ADPlUVzpwjsZ9ajuS5b4P1YfP3vr5Vbe/tZHUzu6NrJbGdmwTjPndWPhvOUU0zRkaATiNj+f8R+aTvgeXrtUVzRylpzLANuroPDzZPT0+nlVRIq48r829IbhvRJD+CufPyP136wfTOpj2kGm45qTJ2zjs5vcVTga+1auc+AxxflkIXUcMnmT+cnl6jp47eNcsuHyTtpiUs2CfDYDzJ29K0Ip2yR9oNFTkhcx+DdbnL/C47h2V5ez0rlcEAluuRnyAz5/CmR7GuXXurg31wxkS3LRWxYY1NuGkAxuADjOSck5Pdqn2PChxOS3sreDspRntXYE9lGvvMTtnc536nA8cjo7g3B47SCOCEaY41CqPh4nzJ6k+ZrkYLjjPwyy9/VDyGjCPv8AC3qKKKekoooooQiiiihCKgec+UYuJ2zQSd1usUmN45B0cfxGdxmp6ihC5x//AM2a4u2tOLTmI20Z0KO6JNiO2DnZu6Ac+IyMDDCqfDcPbyiSFyCrMI5VBUOFOCRnYg7ZXfGRmukvaB7P4uKw4bCTID2MuOh+63mhOMjw6jek1xMTyGDhM8EVvLG41OcAaFBw8PnqGrp72Mbd7TRczsTcC7DqMgGjO5633CaDi8/VQfCuarqK5EqyPK7sqsjEkSZOAmOi7nYjGPhkU3OOcWFrbyTMB3FyFz1c7KmfViBSa41w5rG5aMSAtGVZXQ4Izuufuv029RW3zBzjLdwRxy4HZks7D88gYUkeGBq288HbpWfWcOZVyRSMAw7+WyfHOY2uB1W7yJwtru8M0veEZ7RyfzpGJ0jfyOW9NIphczcCF7AYi7JuGyACMruAw8RnBxkdK0uWbBeH2GqXY6TNMfXGceuFAX5VS+D8+3IuAXOtJZVBjODpEjAYRuoxkehx4ZqlK2asndLCbCPIe7lsrDSyJga/9StHJ3Ks9jJJrlVomHdVdW7Z98g7Ieo2znPXaofjMiTcahVcHRoWQ/pKrvj5ZX61Yue794bN3ico2qMAjGcMwBAz6E1RvZ/Hqv1J3wkrknfJ2XJPicvTKUPlZJWSHOxGWXvRLZrmwt5gq98dns4tIuUjw+QuqMNnGM52OOoqOHLXD7yMmBUAzjXCdOG9QNvkRUnx3luK809rqymdOlse9jOR49BXjw/hMHDopGBYLjVIzZY4UHwA8MnoPGqUUobGMD3Y+WyslhLjiaMKVnEbIwSvE25RiCR4+IPpkEH500OW+GRx20PcXUY0LHSMkkAkk43NLHjF6bmaWTGDI2QPIYCrn1wBTT4pxFbSAOw7qmJT6BnVCfkCT8q2OJmQsjZ+o+v2VUow0Oc7YJecYtWsLzMf5rCSP1Un3OnT3l+FMmzvVmjWRPdYAj5+B9agefOGdrb9qu7Rd74ofe+gAb/ZqM5A4vjVbsfN4/5l/j8zSZh7VTCX9Tcj9/unxf0JizY6KW4hy6jyLcW5VJVOr9F/AhgOhIyMjz6Gtnj3DPtNuyYw+NSZ8HAyB/A/GoPmC5lsLjtYt4pd2Q+7rHX9Ukb5Hr1qc4Px+K6XKHDD3kbGR/iPWkvbM1rJWm4Gh5dCnsMRc6MixO3PqEr8eex6EeRHUH1r4RUxzUkX2lmicMG3YDor9GGehzjPxJqNtLftHVAQCxCgscAZ8zXpWSBzA85LDezC4tRNcPJjUzPoXAzk6VH7huN/hU+tm1u9v9hlMs0w09mozrJz3sZ7oB8+mCcgBs+trHJZTvbRxrcPMFEYAGoscjSy/d944O22c9cOH2aezNeGr202l7px3iOkYP8A4cf4Zbxx5Ukf1dPD6phPZ/8AXopD2d8jDhkHfIe5l71xJ1y3XQpO+lcn4nJ8attFFWVXRRRRQhFFFFCEUUUUIRRRRQhFV/nHki34nEEmXDpvFKuzxnzU+WQMg7HA8hVgooQudeJ8Pn4GtxFd2wnWfPZ3O7LIcbLJqyR4tpJznOM9ar3FOVvs9tBN2qu0ukaBudTDOEI2bHQ+vTyrqS9skmjaOVFkRhhlYBgR5EHrSn5i9izQyLccMYExtrW2mJKA9fyTZ7u++G8QNxiqxhLXY4za+Z65ZDomB9xZyUR4jOkbW5eRUyNUTZGNOCBhhlRsNhgVIcmvCt2j3DhAuSmc4L9Bk9ABud/HFStxOk9844sjWx7MIkbB0AIJy2vA2znDe6c+OBmHh5aeW3luYyBCjPgSHDMib6s4xnwxtuDSnPaWFjxhJtfzPI7qYBuHNzt8lPe0rjQdo4EIIX8o5BzuRhBnodiT8xXh7M4s3ErfdiA/bb/9DVUa0dVVijhGGVYowUg+IbGD8qkeX+Y3sy5jVG1hQ2rP5ucYwf0jS3UmGkMEWZ+7qYlvMHvU/wA6cyXEN2UilKKETYBSNR1Ek5B8MVZuXOJm7tFeQDLB1bAwCVJUnHhnFLDi3EmuZnlYBS+nYEkDSoXbP6ufnVk4DzrFbW6wmOTKhu8NBBZiTndgepqrUUJ9nY1je8LaW96fFUDtXFxyN1HcocKinuWjkydClkwcZ0Oo38+oP1pi8RSJkxMEKZGz4xkbjrtSn4Nf/Z545DqIU5YKd2GDt1AIJx18qlOZ+aBeqiiMoFbVuwJJwQNgMDqanVUcs07SCcPp+UQVDI4zln6q/Wt9DKCkTo4UAFVIIAOwGB0Gxpa8StWsbohOqMHjJ8VPQfDqp+BrW4fxOS3YtE2kkYOwO3XodqynuJ7o5bXKQOoXOB130jAHxp1PRmne7O7TzUJqgStGXeCs3MnMtvPb6BlnYKygD3G6jUT5dCBvv61TR+/bbxztj1zUjHwORrZrkFSg8AcnAbSSfAY6/Ct/XDHJbGx1yz9WjCu7MGG4IA94bjAG2em1OhDIRgjucz7j8lCUulOJ+Wi1eC8vm4Mis4iMYyVYEHJG2QcYHn41J8EspuJRJZ2tsGdGBklyAke/+kZx4kZ9T4A+F14H7Hp72U3HESLdWxmCI99lGMCV9wNhg432G4xTb4PwaG0iEVvGsUa9FUY+Z8ST5nenCMuOJ/Q25Hz3Sy8NGFnx5qv8i+zmDhil/wDS3LjEs7dT5qmfdTpt1OBnOKt2KKKekIooooQiiiihCKKKKEIooooQiiiihCKKKKEIooooQtDi/AoLuPs7iJJU8nUHHqD1B9RS5437C0KsLG6lgVveikLSxkDfHUMNwNyTTVorhAKL2XPvMHJ3Fo4YYZLVZoYWQ5tjqyke2kqcN08dNV/i3E7WS8iM8DWqKrdqjxmNmJzpyF7xHTB+NdRV5z26uMOqsPJgCPoaR7OzbLXTrqmdq7fP6Lly0sbKW5mUyiKABexYvp1Egau8+c76q8uHcEhlindptJjaQRrlO+qjKk5GTn0rou69nnDpfesbbJ3JESKST4kqATUfJ7IOFMc/ZEH6rSL+5qOyds87ft/K72g/x5rn+bg8YshOJcynH5PKfex097pvXrxKxtI+wMc3aBnXthrUlUONXu7rtq9afSex/hQOfsin4vKf3tW9b+zbhsfSxtz+tEr/AN7Nd7N17lx3/HuRjH+K55F5aJeIYEM8egr2YVnYvvgqG3Y9N/jVj4FyzxSSWV7azMSTEEfaMRquB93Oo5yfCugLWyjiGI0RB5KoUfgK96BTtt3s9s10zO2y8koOX/YQQoF5dMUyD2MGUTPiC53YdBkBelMngHKtrYJotYUiHiQMs3q7nLMfialqKcBZKJJQBRRRXVxFFFFCEUUUUIRRRRQhFFFFCEUUUUIRRRRQhFFFFCEUUUUIRRRRQhFFFFCEUUUUIRRRRQhFFFFCEUUUUIRRRRQhFFFFCEUUUUIRRRRQhFFFFCF//9k="/>
          <p:cNvSpPr>
            <a:spLocks noChangeAspect="1" noChangeArrowheads="1"/>
          </p:cNvSpPr>
          <p:nvPr/>
        </p:nvSpPr>
        <p:spPr bwMode="auto">
          <a:xfrm>
            <a:off x="677863" y="476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5368" name="AutoShape 8" descr="data:image/jpeg;base64,/9j/4AAQSkZJRgABAQAAAQABAAD/2wCEAAkGBhQQERUUEhQWFRUWFxUYFRgXFhUWHhoYFRcYGBkVFhgcGyceGBojHBUVHy8iIycpLCwsFx8xNTAqNSYrLCkBCQoKDgwOGg8PGi4kHyQ1LSw0Mio2LCo0LC4vNjQsLCwwLCw0NCksNCwsLCwsKiwsLCwsLCwsLCwsLCwsLCwsLP/AABEIAOEA4QMBIgACEQEDEQH/xAAcAAACAgMBAQAAAAAAAAAAAAAABwUGAgQIAwH/xABOEAACAQMCAwUFAwgFCQcFAQABAgMABBESIQUGMRMiQVFhBzJxgZEUUqEjQmJykrHBwjVUk7LRJCUzc4Kio9LwFhdDU1WDszREZOLxFf/EABsBAAIDAQEBAAAAAAAAAAAAAAADAgQFAQYH/8QANhEAAQMCBAMFBwMFAQEAAAAAAQACAwQREiExQQVRYRMiMnGxFIGRweHw8UKh0SMzUmJyFQb/2gAMAwEAAhEDEQA/AHjRRRQhFFFFCEUUUUIRRRRQhFFec06opZ2CqBkliAAPMk7CqFx7212FuSsJe6cbkQjKgfeMhwuPDIz1oQmDRSQ457VOKtBHOkMNpBKyKrkiZsSe6++AFx5rmonmC3uku7aK+4nO8U4cu6SGBU0Dbu50DOV3I3zVZ1VE3K99dM9NdFMMKf8APepHu7qv6zBf3mo+XmyzT3rq3Hxmj/xrne14ZwtL6dZ3EtsFUwuHdiXIUvqaPdjkt9K8OEScOSK6WaPMhkl+ynQ5wmPyeSNhv97fzqHtWVwxx025/wAb8l3B1C6Oj5vsm927tz8Jo/8Amrft+IRSe5Ij/qurfuNct3ctieGhFjH27u5bQ/38nvHuHu1s8Y4fwtmtVtiFDOouWYyDCd3UcybKfe3HlUvac7FjhmRpy38jsuYOq6jzRXOllbyi/Fvw7iVwI+y7XtO2MqAg40aQQjDddjk71OcG9ofF0knjAhvlt20OSBCxP6LA4OMHORQ2riOptkDnlkdNV3s3J30UtOX/AG7WU+kXCyWrNjBca4yfHTIo6DzYDqKYdlfxzoJInWRG6MjBgfgRtVpLWxRRRQhFFFFCEUUUUIRRRRQhFFFFCEUUUUIRRRRQhFFFRnMPMcFhCZrmQRoPPqx66VHVmOOgoQpJmwKW3NPtohik+z2IF1cMwQHUFjDMQAC+RrOTju7Z2JFVPiHMN3zEZ40lW0tohnscnXJkd0zEEdwnyOkeTHeqde8wQtw+K1W3CTRuC0iEABkONakbszD1wOoOwqq6fv4GC5Fr9L7/AIUwzK5Vg4p2s16I+PXDdmY+0RUk7ODIP+jwANx5jvdMsc7w1lzUlrDd20cYnimdxG7ZQiN104bbUSBjHTfPSoG/4lLcPrmkaRvNj09FHRR6ACtaoimLxeY30yGQuM7jddx28K3ZONztbrbNKzQLjTGQuNjkb4ycHpk7VpO2TlssdsnqSB4b9TUryzy81/P2KOIzoZ9TKWHdKjGARj3uvp0q/cveyYQyrJcyiQIQyoilQSNwXJOSAd8ADp18KTU19LR3a4gHWw3v/Kk2N8mYXmPY3FjP2qX9iOvh9jkX9bk/Yjr77X+NLoitlbvlu0cDwUAhc+RJP+6aWOo+Z+prOomV1VCJXTYb7YRomyGNjrYUzP8Auei/rUn7EdQvNvs/SxtjMszyHWi4ZVA7xxnIqmFj5n6mmbzif8yQfC1/ctMf7VTzRB8uIONrWAXBge11m2slkPA+I3HofMVu2PHJ4FdYpWRZM9oBpOrUMEkkEg48RvWlRW85jXCzhdVgSNFOHmb/ADeLIRKmGH5T3ti+tjpI2bPkenlUxAoguYBwW5kWSVSZMOTGNI96VGB3JzkMDjyFUuvS2uXiYPGzIw6MpIP/APPToarGnw5xmxzPQk81MPv4k7+A+2gRS/ZuKosEqkL2sZ1RkkAgsBkpkEHPTHXFNC3uFkUMjBlYZVlIIIPiCNiK5b4NzJHElz9oi7eSfJ1tg5ONlYY2GSTkfDAwKn+AcWvOBwQzxypLDLjXbMTjLb5iIJw2OpG2eobw62YtOGTI6Drlnb6rpZfNv4XRNFQPKPOdvxOLtIG3GO0jbAeMnwcfI4I2OKnqspSKKKKEIooooQiiiihCKKKKEIooqM5j5gisLeS4nOEQZwMZY+CL5sTsKELU5v5wg4Zbmac79I0BGqR/BV/iegFJLj0l5drHxe5MMqI4MdsTlUiJxgb41ZxkY1ZAJ6aRnc8elkvY7/i1u5glVhbgd9YQT3QU8SRvvgnOQNsLSb+6V2cRBo4O0Z44ixYJnbOOmcZ+GcZqm57pnYGabnUHYgZ5FMADcyt/mrj4vLl5o4+xDIEIBILgeMmNjnCjHkoznbEMTivSCFnYKoyzEBRkDJPQZJA+tXDgXsxunmj+0xCOEMDIC6MSq76QFJzqxjr0NdfNBRxgOcAAMrnPLzzKA10hyVOkjKkhgQR1BGCMjIyPgQfnWNNL2hchS3Myz2qqSV0yqWCkldlZc7E42OT+aKXPFODTWrhJ4zGxGQCyNt591jUKOvhq2BzSLnbcLskZYVZPZP8A0j/7Ev8Aejr15w5xvIr24ijuHSNXAVQI9gUU7MV1Dcnxry9k/wDSP/sS/wB6Oovnr+krr/WD/wCNKo9kyTiTg9oPcGue6nciIW5qFkkLEsxLMTksxLEnzJO5rGiit21lXXw0zOcP6Eg+Fr+5aWZpmc3/ANCQfC1/ctZHEP71P/18lYh8L/JLSiiitdV0UAZIA3JIAHmTsAPWveysXncJEutz0XKjOPViBVy5S5FmS4SW5QKiZYLqViX/ADcgZGBknr1AqrUVUdO0l5F+XNNjic82AVGIwcHYjY/Lwrb4VxDsJo5GXtFjYsEYnAz1KjoGzg9OoFWvmvkWZriSS3QMj94qGVSHPvAA4GCe9nP5xqn3dm8LlJF0uvVcqcfNSRXIZ4qlmRBuNNwh0b4jmrbw2W5luJuJWbR2xjOFXb8oBuwl3xuMZzsdsY0hqdHIHtAi4rDkYSdAO1izuP0l+8h8D4dDvXM8cxXIydLY1qGKhwDnScfPffGatkXFGa5hm4TC8ckEeXbYKQB/omXOHzuvXJ2x01ABMJwnw7dAOZXbB4uNfVdMUVX+SOcY+KWyzINLjuyxk5Mcg6qfTxB8R5dKsFWklFFFFCEUUUUIRRRRQhYswHXakPzBx6HmDiLQvcCK0hVxAMgGWTBBlGRjpkgH83GOrYufth5jkWJLC1ybm7yO6RlYgDrO+w1YK9Rtq8qUfMPEoDaQ2v2MwTwnS5cbgDc6WwC2tiScj1HgaqzucbRs1O4t3RzsfgptG5WhxjmCeZVgeftooWYRsAV1gHAdvvbDbPgfHrUVRWZhYKHKnSxYK2NiVxqAPpqH1+NPYxsYwjJRJuvMjNOP2V8YmuLVxM2oROI0Y+8RpDYY/nY1AZ6+eaTtSMPMU8dv9njkMcZZmbR3WYt95xvjYDAx03zVHidF7ZD2Yte4zOyZFJgddPPmDiDw2k80Wlnjjd1zuMqCd8deh2rn+6unldnkYu7HLMdyT/14dK3uEcxT2oZYn/JsCGjbvIQ2Qe7+adzuMeuajFXAA69APEnwHxNI4Xw32EPBIN997cipTS9pZWr2Z3qQ34aR1RTFIoLMFGolCBk+Ox+lXXjHIFneTPObhwXOW0SREZAA8VONlFVXlz2XTXAD3BMEZ3C4zIR8DtH4dcn0FXJPZbw4ADsM48S75Pqe9WTxCrp2VPaRzEOtY4QD6p8THFli3Lqo+X2dWMcEsi6pWRHwxlJAYLnouFyNqU6HYfCmnyQgXhd0oGAJboAegUAD6YpWR9B8BWpwp8hfMyR5dhIFz5JU4FmkCy+mmXzf/QkHwtf5aWhpncyn/NFt8bP+Wp8RylgP+3yRB4X+SWOeo8RsfQ+Rr7Tz4py9b3Q/LRIxxs2MMPg43H1qh8e9mTx5e1btB/5bYDf7LdG+Bx8ahTcagmOF3dPXT4qT6R7RcZqkqxBBBIIOQRsQR4g+FOHk7ick9mkkxBbvjV0yEYqGbwycb0nnQqSGBVgcEMCpB8iDuDW7ccbmeFIC5ESKFCL3QfV/Ficn09Ks8Qo/a2NaLDPXooQS9kSSmjzpxOS3s3khOGyg1dcB2C6h4Z32pQE/Mnck7kk9ST4mt6HjcywvBrLROMFW72nyKeK4IHp6Vo1Kgo/ZWFpzz1RUS9qQUVucN4zLbajC+nWuG2z8GA+8PA+prVSItkgEhRqbA6DIGT5DJFY1ec1rxhOaQCRmFd+E8ZXglzBcQz9usq/5UgIy6Nv2gHgQSSMnOdvE10TZXqTRpJGwZHUMjDoVYZBHyNcr8u8Tig7USQdszrhMAE97Yp6Ag9Rk/hTQ9i/MTwO3DbkFDjtbYMc4Q7vED6YLDO+7eVIiJacDvibZ/hMeAe8Pwm/RRRVhKRRRRQhFec8yorMxAVQWYnoABkk/KvSl77buP/ZuGtGpw9ywhB8kILSE+mkEf7VCEuWuLm8kuuNQzJFpd1jWQagbeMABfHT06YyW1dM5qkcR4g9xK80py8h1Meg6AADyAAAHoKmOZ7exjSE2MrM0i/lxqbB0gYLq26sW3AO3XAqv1UphjJmO+QuLEDl8c0x+XdVgtfZ/fy9LcqD0Luij8GJ/CmNxjkNX4YlrHjtIgHjY7Zl31Fj5Nqb6jyqveyfmOYy/ZG78QRnQk7xhSo0jzU6hgeHw2po15LjHEKqGoax1hhOIWvn5q7BEwtvzSE4jyVeW6s0kBCKMs4ZCAB4nvZx8qhKuPtL5jlmuntj3YoWGFB99tIYO/n72w8Pj0p3/AF8c+A8zXraKSaSFsk1rnPLkqUgaHWavW1tXldY41Lu5wqjqT6U4uTfZ/HZASS4kuPvdVj/Rjz/e6n0G1Hs/5MFlEJZV/wAokHezv2anfs1/DUfE+gFWw15DjPGXSuMEBs0ann9PVXYIAO87VBNY0E1jXmW6q8qDyZ/Rt5/rrv8AuilZH0HwFNPk3+jbz/XXf90UrE6D4V9F4X/dn8x6LJn8LfJfTTN5mP8Ami2+Nn/LSyNM3mU/5otvjZ/y0ziP9yH/AK+S7B4X+Su1Yk19zWJNeFtmtkKB5m5TivVye5KB3ZAN/gw/OX09dsUp+I8Okt5DHKul1+YI8GU+Knzp5k1B808uLexY2Ei5Mb+R+6fNT4j59RXoOGcSdARHIbt9PoqlRTB4xN19Un6kbDl24nAaKJmU/nZUDbr1Oa0JomRirAqykhgeoI6ipTlnjcltOvZ7rIyK6HodRChvRhnr8vh6yYvEZdHa/VZcYbis5XTlXlTsYJVnUF5u64zkBACAv4k/P0qo3fJV1GSFjMgBOCrJuPAkEjfGNqahqn8/cckhCRR90ShyzDrhcAqvl7w3rzlFWTvnIFu9z6fRas8ETYxfZULvRv4qyN8wyn94IqztPdOicSEil4HDRoo040ONQJ8jg5G+RnzxVUAqU4DFbu5F0xEYGpRqIBboem+SPLc4r0MzbAPGo6Xy5LLjI8J39y6l4FxdLu3iuIzlJUVx6ZG4PqDkH1Fb9Kj2EceDRXFoG1CGQyRHGMxSk7eeQ4Yn9emvTgbpRyRRRRXUIpKe03jZPGoQIJLhLKLU6RjUdU/UkY8B2f8A0Kddc92/E737XxK/tlhePt5Uk7QkHRBnTowR0Qrnfc1WqnYYjpnlmba5aqbBmqZzBfRz3MkkUQhjYjTGFVNOFAOQu2SwYn41H0MxJJJySSSfMk5J+pr4TT42hjQ0bKJNzdTfK/M54e0rpGHkdFRCxwEGSWJA3Oe5tt0616wc+3yTGbt2YnqjbxkfdEfRfiMH1qGu7J4iokUqWRXAPirjKn9/0rxpBpYJCXloJO5zUsbhldSnMvGxe3Bn0dmWRA65yNSggsp64I09fKrD7LeWxcXBnkGY4CNIPjL1H7Aw3xYeVUlmwCfKn7yfwb7JZQxEYbTqk/XfvN9CcfKsnjNQKOk7OPInujoN06BnaPuVMk1gTX0msSa+eBaoXwmsK+k1gzYpsbbuAC7oFROTf6OvP9dd/wB0UrkXYfCmpyrJq4fdnyluQPkopYJdOR18PIf4V9D4X/dn8x6LJn8LF5kUyuZf6ItvjZ/y0ujdt5/gP8KY3MgLcKt/HP2Q/iuadxAXkh/6+SIPC7yV0zWJNfc1gTXhrZrbCCawJr6TWBNMAUgqD7R+BgEXKDqQsuPojn16L9PKqhwy6EU0cjDUEbVp6ZI6b/HB+VOLiNms8Txt0dSp+Y6/LrSWkiKMVb3lJVvipwfxFew4TP20Jjdtl7lkVkeB4eN1L3/N9zM4btDHpOVVCQB8fv8Az29Kx41zI13HGsijWjE6h4qRggjwOQvTy8KiK9Le3aR1RBlmOAPPx/cDWkIImWIaBZVe1e64vqvOvS2kCurMoZQyllIBBUEZGDscjNedFPIBFksZFMPknjwj4zbSrC8Mcym2OpdIOrdSANveCCuhK5Yv726a2iuCIwkDI8bbli8bBVJHlkb9K6jt5w6K46MAw+BGR++kQHuW5Zc02Yd6/PPkvSiiinpK8b2fs43c/mqzfsgn+FczcO4VOOENcrdlYn1CSDTnXl+yYltWct47fOuiebZdFjdN5QTH/htXNcnD7JeGpIkubzuBo9edi+D3MeC79aqVN+4BuRtf8eeymzdQ8Fo8nuRu/noRnx8dIOKsPLfI1xcXEYlgkSHUDIzrp7q76cHc6sBenjUVwDmCWxlEsJ9HU+66/db+B6j6gvLl3j6X0CzR5AJIYN1Vh1X1xnqKzOMV1RSMuxownK/I+XonQRteczmq17TeU3uo45YELSxZUouMtG2OnqpGR6M1K644HcR+/bzL8YpMfXGK6JpUe0D2gNKz21sSkakrK/Quw2ZF8VQHYnqSPL3svgVfUvtTtaCBudh96J1RGwd4lVHluy7e8t4/BpUz+qp1sPmFI+ddBk0kPZtDq4lB+iJW/wCGy/z/AIU7iaR/9NJedjOQv8T9FOkHdJXw1gTX0msCa8uFdC+E15p51ma8oj++rEeQQVSOTP6Ou/8AXXX7hVERcAAdKv3IsBksblBsWuLkD4nAqJPs+lG3ap9Gr3FFUxQyzB7rEn5LNljc5rbBU+9h21fWr9zDIV4VbEf/AIn46RWi/s3mZSBLGM+atUlzlamLhsUZOSj2ykjx0kDI+lMqqqGaWIRuuQ75LsUbmtcSNlbgaxJr4DXwmvKvHfK1m6L4TWBNZE15mugKa+GlRzna9ney+T6XH+0MH/eVj86axNLn2jRYuUbziA/Zd/8Amrb4O609uYVOubeK6rkNhK/uRyN5EIxHyOMGrdyTy88btNMpQgaY1OPHBL/hgfE1E8s81takJIS0J+ZT9JfMea/TyLG1Z3rQ4jUysvGRkd0migjf3wcxsl9zRy3ItwzxRsyP3u6M4Y+8MDfrv86r8tq6e+jr+srD8SKbN7eLDG0j+6oycDNLPjfHXuny2yD3EzsPU+bev09XcPqJZRYjIbpdZBHGbg5nZbNpYySWUrdviKMOTDp2JUazvnxz5GujPZ5ddpwuyY7n7PCCTvkqgUk/MVzdwm1tnilMz6ZBnsxqxnugjbG/e2roH2QSauDWmfBXX9mRx/Cr0XicOvK35VSTRpVxooop6Sojm+PVYXa+dvMP+G1c2S8UtG4dHEluwugE1T9mgGz5IL6tW67dPGuouIW/aRSJ99HX9pSP41zRw/ily/BjbpaloE1M9wHHdxJ2p7mN8Zx1NVKkeA/7De358t1Nm6q9NjlzmS24ZwyASt+UdTIIl7zntGLDbPdG43OBSnoqNbRMrGhkhyBvluuxyFhuE2+Ce1qCZylwht8k6XLBkx4azgFG+RX1qgc724TiFxpwVZhIpBBBEiq2RjwyWqDr4BilUvDIqWUyQ5XFrbfypPlL22crR7NZdPEof0llX/hs38hprXnNdpE5SS5iR12ZWcAjx3FJblW9EN9bSHoJVB+EmYz8u/mpf2nWPZ8QZsbSoj/MDQf7g+tZvEOHx1da1shIBblbmD/BTYpSyMkc0yjztY/1uD+0WsDzpY/1uD+0WlVyjwe2u5exnllidv8ARaSmlsdVOpSdXiPOsucOUmsJBgl4X9xzjOcbo+BjPiPMfCqn/i0Ym7AvcHa+flkmiokw4rCyaP8A20sv63B/aLWMXNdpj/6iLr98VQOU+QftcRmnd4oz/o9OkFgOrnUDhfLzwT0xnV4RwKC5u2hilmMKoxV/yZdipUZHcxo7x8M9D44oHC6IF7Q93d16fspdvLkbDNTUfDrWMt2XFJEVmZiqSIo1McnbH/WKyNvB/wCrT/2yf4Vsj2aQb/lrjI8MQ5/+Oqxzdy+tk0QjeRtauT2gQHuFfd0qPvHr6VoQPhmeGMkJPkP4S3h7BctFlOfZ4P8A1af+2T/CsZuF2sgAk4pK6ghtLyIRkHIyCKrPAOFG6nWMkhMMzlQMhVHhkEe8VG/nUnzZyqtmsbRSO4ZsNrCbbEgjSo8j19KsOjY2URdoQ49B/CiHOLS7Dl71eP8AtXaDObmIb+LisTzdZ/1mH9taXfLXL63krJIzqAuQU0g9QMd4EY3qyN7OLYHBuJQfLVD+7RWdPRUkT8L3Ov8AH5KzHNM5t2gWU8ebbP8ArMP7a1iebLT+sw/trVJ5m5KNpH2kbmRAQG1ABlycA7bEZwOnjVZqxDwummbjY4kKL6yWM2c0JtpzRasQFuIiSQAA43J8BVO9osmbiNfERZ/adh/Kah+W7XtLuFfDWGPwQFv3gfWtnnW513sn6ARPoNR/FyPlT6ejZT1IDSTkT8lGWd0sJJG6i7CDtJY0+86A/AsM/hmr3xjnWKE6Yx2rjyOFHoW33+APyqjycMdYEmI7jsyj5dCfQ979n1rVq9LTR1LgXG4Hqq8cz4QQBmUwU4/DewyRg6HZHGhsAk420no37/Sl6p2r7RU6enbBcN0KjNOZrF2oUrwm9gSKRZoi7tnQ2lSF7uACScjffYU//Y8mODWufFXP7Ujn+NIawvJo7OVRDqikDgy6saSRoPd8cY9K6H9m1v2fCbIedvE37ah/5qlH4nHrzv8Ahck8LR8rflWWiiinJKK53suEXjzcRsIJIo4lnm7QOpLFZSwUJsRpZFB8xmuiKSPtD4DjjYUzvbxXsILPG2gl4Rgqx6AYC/X1qrVtvETyzzF9M9PRTZ4kpviMHxB8D5Git3jdrHFcSpDIJY1bCOGDagVBzqGxIJIOPEGtSOMswVQWZiAqgZJJ6ADxNWGuDmhyiRnZY/iT0A3JJ6ADxNMzk/2aqq9tfKCSpKxHGEBHvSebAeHQfEAje5O5GjsF+03ZXtVUtuRohGNznoWx1bw8PEmF5n49dcVzFZQym28XC6e19SzYAj9M7+PlXnqiufVvMNM7CweJ/wAh9/srTIwwYnC55KiX0CpI6RSa0VmCSD84A91gfP18SMjbFXznUfbuHW16oyyALLjfGvCuP9mRR8iahL72d3cFu88gTCAEorF2057x6ADSN/HoakPZvxVG7Wxm3jnDFAfvFcOnzXceoNWqmRr2NqIXYuzOduX6v2zUWNIJY7K6pIONwSCMEEHBBHQg+Bptcq8YTitq0Vygdk0iTI2fxVx5E6TkeBHrSz43wh7Sd4X6qe6fvIfdf5/vBq6+yT/7n/2v56jxcMkpO3bqLEEdV2muJMJWPtI5mK/5HENI0r2pG3dIyI19MYz9POtD2cW57d5QwGlCmCP/ADCpzn00fjWj7RP6Ql/Vi/uCtr2ZXDfa2jz3GiZiMD3lZAp+QZvrURE2PhvcGrbnrfVSxF0+fNT3G+Tpp53lS80Bip05fbCquO64GCQT86pfMXDXtpRFJN2x0BtWWIAYsMDLEj3aufHuG8Ta4kNtIqwnToGYhjCrnIKE+9qPWqtxjgl0ksMl8VIeSKIkMvu6skHSqgDBbeucPlIw4pGkWyAtdSnZrZpUz7PbAhJp8dSIwf0Ru2PTJH0qX5jjW7s3Me4Ca16HJibOPnpI+dTdtZQ20OhMJFv1bbvnJOonxJ868eE2tvHH2UBUoudg+vAbwzknHWsuSrxymcA5EW8lcZDZmDoqL7N2zcvt/wCEf7wqc49yGl3O0zSFdQUYCKcYGNiaiuSLPsL+eL7iuo+GsFf90rWPNnM9zBdskUmlFCELpQjcb5yM/jWjKJZKwmB1jhHwSIyxsP8AUG6ledLlbeyEI1MXCRqTk7JpJLN97C/E/WlxTJ5ilFzwwykY1Rxyj0OVbH4kUura3aR1RBlmICj1P8AMn4CrnCyGwuvqCbpNYLvFuQsrRyLbBBNdPsqKVB+jOfoFH1qrXFwZHZ26uzMfTUc4+WcVbOaJ1tbaOziO5GqQ+mSTn1Zsn4Cq/wAM4DNcgmJMqDjUxCjOxx5nqOgp0DgcU7zYHS/IfyoytOUTc7equfDES94eIwAuF0ED8106EfPBpfyRlSVYYZSQR5EbGr/yxy7Jali8ikOBlFBwGHQgk+pHTfbyo45yelwxkRikhxnxU4GNx1Gw8KpQVccMrm3u05jzVyWmfLG11u8EvqKkOJ8Amt95E7v317y/M+HzxWjEoLKCcAsoJO2ASAWPoBv8q2mva4Ymm4WWWOabEWU3f2lzHZJHlTHPpCIB39ch1KvzPX411HZWoijSMdEVVHwUAfwrnzlTl9ZOLWcMcrTRIftLamDKoj93TjbdtPSuiqVB4b88+SnN4rcsuaKKKKekopa+3Xl/t7BZwmo2sgdh4tE5CyLnqB7rE/o0yq17+ySeJ4pAGSRWRwfFWBBH0NCFzDzZPZSdmbCJkVFxKRGyrlsFdTHcvnIyeuRjNWf2PwwEzMV/yhCME74iYdU8u8GB8engcVoxQXaLccESGORkkkzI7adMTMrrJjxY6wwbqNQ22qlXdq0UjxuCrIWRx8DuPVTgH12NZL6ft4X0pcWnY3uSOZ88xZPDsLg+yefF+brKHaaaMkb6B+Ubb9FQTXvwTjgu07RI3WM+4zgLrH3lXOdPqcZpechezwTBbi5A7IgNFF98dQz/AKHTu+PjttTF4vZSSx9nFL2OdmcLlgvkm4Cn13x5V5Crp6SF3YMcSdydB5Abq/G57u8Qqpz3z8sAa3t8NKRh26rGD1HkzkeHh1PkVTE+kgqcMhUqR1BU5Uj4EZptRez7h9quuc68blp5cA+eVBCn5g1XeeOIcOkgWO1KCSNsp2MeEwThwWACnI3+IFeh4ZPBHaGnY4g6utkq0zHnvOI8lvyonHLQMulbyAbjpnPh/q3xkHwI9CDVuB8Yu+HmQRwNliA4eGVsFM7DSR5nzqL4dxGS2kSaIlWGdJIOGXoQfvr0z8PMU3+WebY75O73JQO/GTuPVfvL5H64NSqg+iYWhmOI7f49PK+nJditKQb2d6pUcYup7qZppInDNgHTDKB3RgYBBPQedZcEvrizl7WKFy2lk70UpGGKk7AA57op3E1iTVMccBZ2fZDDpa+3wTxRm+LFmlj/AN4V9/5C/wBhP/jUZxzmK6vFRZYdkfWNMMoyQCMHOdsE03i1YE0uPiMLDibCAfNTNO9wsXlKTjPMd3dx9lLFhNQbCQyrnTnAOSds7/IVq8E4lcWbs0MTZYaSGhkIwDkdMb/404ya8yae3irAwxiIWO1/oj2Rxdix5pUxcxXS3D3Ah/KOoVvyMunbG+M5zsPHwrR4pcTXMplkiYMQAdMcgGwx0OacRNeZamM4o1pxNjF9Ndl00RcLFyVr8eujbfZuy/JhFTPZS6tKgY3zjO3lUxwixXh0BubgflWGETxGdwg/SPUnwA9N7TxnjcdqmqQ/qqPeY+QH8egpZcS4lLezAkZY92NF3wD+aP4n0zsBtcgLqlpAbhZqev3ukyAQm98TtB0WtNJJcSMxBeRyWOBnoOgHkAMfAVO2vOQghSKCL3R7znqx3LaV65JJ61YuX+AJZRl5CDJgl2+6vXQvptufEj4AUXjF2k0zvGmhWOw8/NyPAnrj+OatMfHVOLMN2t+CU5r6dofezive75muZfelKjyTuD8N/wAa3OG86zxYD4lX9LZv2vH5j51AUVadTRObhLRZVxPIDiDirxxHnSN7Z+yJEpGkKwwRq2LZ6HAydj5VV+BvCkmq4UtFgr7pYBjjGfgPLeo/Hlv8P4VZGW5t4fsfYqWuCFjYNuzSFV0nzPeC52xt1xSBAyBvZs/V1z+wnGV0rsb9uiYvsL4Cuq6vVXSjv2MGcnuKdTkE74J0j4p9G9UTyrwBbC0htk3EaAE/eY7u59SxY/OparoFhZVCbm6KKKK6uIooooQlX7aOBSxBeJ2hKTQqUmKgEmJujEEEHSTvnoDn80YV3NfBIoIoJlu/tEk41yaiNTahs6jqF2K94nwx0xXUNxbrIrK4DKwIYHcEEYII8sVz9f8ABoeA3s8dxb9tDMjNaPp1EgnBgOdtW4BPXYH87Aqztc0iVguRsLd7pc8tUxlj3Sorl/2jS2dsIBGsmknQzsQFU76cAb4OcbjY+laXEvaBezZzP2a/diATb9bd/nqqN4pwWa20GWJolkBaME6sDPuk9dQGOuDvnzxM+z/l4XVyHYxmOIhnRjlm+7hfug4OTttjBqq+Gjia6qwg6m+qmDISGXUK3C7iWVVaOV5XUMofUzFT+dlui+pIq+8u+zBEw94RI3URKToH6x2L/DZfQ1fzUJZSXUl1J2qiOCMYiCkN2pb89j1GAPd23PjgGvPTcYmqGER2YAM88z0H0V1lM1huc1p8+WsH2FzKg7g/JacKRIdkCHG2SQCOmM5FKCGVoyJFLIQcK65GGxnAbzx4eXpVx9qHHO0mW3TdYu8wG+ZGGy/EKen6fpVt4NwaKysAlxoxjVOXwV1P1znwGyj0Aq/STGhpGmQFxedOn36pcjO2kOHKyrnAPabgBLtSfDtUH4ug8fVfoKu9lxKOddUTq6+akH6+VVDi3s3ilHaWjhMjIUnVGf1T1X8R6VQJ4JLaVlOqORDglWKkeIwynoQQfnXPYaStu6A4Xbj6fwpdtLDk8XCehNYE0orPnu7TYTCQeUiq34jDfU1JR+0y5HvRwt8BIv8AOarO4JUN0sU5tbGdUyCawNLqX2l3B92OEfHW38wqOu+e7t9u1WP9RFHyy2o/Sps4PUHWwUjWxBM+6uljUs7KqjqWIA+pqo8a9oKLlbYaz99shR8B1b8BVMjimu5Qo1SyHpqbPxOWOAKlOJcl3EEYfaTbvhMkr/zD4fTxq/Fw+nhcBM65O2iS+qlkB7NuSj44Li8kJAeV/FjjA9M7KvwGKnuRprdNZc6ZgDu+wCDrpz0Pn47Vsez7i2Q0BPm8fwPvD67/ADPlUVzpwjsZ9ajuS5b4P1YfP3vr5Vbe/tZHUzu6NrJbGdmwTjPndWPhvOUU0zRkaATiNj+f8R+aTvgeXrtUVzRylpzLANuroPDzZPT0+nlVRIq48r829IbhvRJD+CufPyP136wfTOpj2kGm45qTJ2zjs5vcVTga+1auc+AxxflkIXUcMnmT+cnl6jp47eNcsuHyTtpiUs2CfDYDzJ29K0Ip2yR9oNFTkhcx+DdbnL/C47h2V5ez0rlcEAluuRnyAz5/CmR7GuXXurg31wxkS3LRWxYY1NuGkAxuADjOSck5Pdqn2PChxOS3sreDspRntXYE9lGvvMTtnc536nA8cjo7g3B47SCOCEaY41CqPh4nzJ6k+ZrkYLjjPwyy9/VDyGjCPv8AC3qKKKekoooooQiiiihCKgec+UYuJ2zQSd1usUmN45B0cfxGdxmp6ihC5x//AM2a4u2tOLTmI20Z0KO6JNiO2DnZu6Ac+IyMDDCqfDcPbyiSFyCrMI5VBUOFOCRnYg7ZXfGRmukvaB7P4uKw4bCTID2MuOh+63mhOMjw6jek1xMTyGDhM8EVvLG41OcAaFBw8PnqGrp72Mbd7TRczsTcC7DqMgGjO5633CaDi8/VQfCuarqK5EqyPK7sqsjEkSZOAmOi7nYjGPhkU3OOcWFrbyTMB3FyFz1c7KmfViBSa41w5rG5aMSAtGVZXQ4Izuufuv029RW3zBzjLdwRxy4HZks7D88gYUkeGBq288HbpWfWcOZVyRSMAw7+WyfHOY2uB1W7yJwtru8M0veEZ7RyfzpGJ0jfyOW9NIphczcCF7AYi7JuGyACMruAw8RnBxkdK0uWbBeH2GqXY6TNMfXGceuFAX5VS+D8+3IuAXOtJZVBjODpEjAYRuoxkehx4ZqlK2asndLCbCPIe7lsrDSyJga/9StHJ3Ks9jJJrlVomHdVdW7Z98g7Ieo2znPXaofjMiTcahVcHRoWQ/pKrvj5ZX61Yue794bN3ico2qMAjGcMwBAz6E1RvZ/Hqv1J3wkrknfJ2XJPicvTKUPlZJWSHOxGWXvRLZrmwt5gq98dns4tIuUjw+QuqMNnGM52OOoqOHLXD7yMmBUAzjXCdOG9QNvkRUnx3luK809rqymdOlse9jOR49BXjw/hMHDopGBYLjVIzZY4UHwA8MnoPGqUUobGMD3Y+WyslhLjiaMKVnEbIwSvE25RiCR4+IPpkEH500OW+GRx20PcXUY0LHSMkkAkk43NLHjF6bmaWTGDI2QPIYCrn1wBTT4pxFbSAOw7qmJT6BnVCfkCT8q2OJmQsjZ+o+v2VUow0Oc7YJecYtWsLzMf5rCSP1Un3OnT3l+FMmzvVmjWRPdYAj5+B9agefOGdrb9qu7Rd74ofe+gAb/ZqM5A4vjVbsfN4/5l/j8zSZh7VTCX9Tcj9/unxf0JizY6KW4hy6jyLcW5VJVOr9F/AhgOhIyMjz6Gtnj3DPtNuyYw+NSZ8HAyB/A/GoPmC5lsLjtYt4pd2Q+7rHX9Ukb5Hr1qc4Px+K6XKHDD3kbGR/iPWkvbM1rJWm4Gh5dCnsMRc6MixO3PqEr8eex6EeRHUH1r4RUxzUkX2lmicMG3YDor9GGehzjPxJqNtLftHVAQCxCgscAZ8zXpWSBzA85LDezC4tRNcPJjUzPoXAzk6VH7huN/hU+tm1u9v9hlMs0w09mozrJz3sZ7oB8+mCcgBs+trHJZTvbRxrcPMFEYAGoscjSy/d944O22c9cOH2aezNeGr202l7px3iOkYP8A4cf4Zbxx5Ukf1dPD6phPZ/8AXopD2d8jDhkHfIe5l71xJ1y3XQpO+lcn4nJ8attFFWVXRRRRQhFFFFCEUUUUIRRRRQhFV/nHki34nEEmXDpvFKuzxnzU+WQMg7HA8hVgooQudeJ8Pn4GtxFd2wnWfPZ3O7LIcbLJqyR4tpJznOM9ar3FOVvs9tBN2qu0ukaBudTDOEI2bHQ+vTyrqS9skmjaOVFkRhhlYBgR5EHrSn5i9izQyLccMYExtrW2mJKA9fyTZ7u++G8QNxiqxhLXY4za+Z65ZDomB9xZyUR4jOkbW5eRUyNUTZGNOCBhhlRsNhgVIcmvCt2j3DhAuSmc4L9Bk9ABud/HFStxOk9844sjWx7MIkbB0AIJy2vA2znDe6c+OBmHh5aeW3luYyBCjPgSHDMib6s4xnwxtuDSnPaWFjxhJtfzPI7qYBuHNzt8lPe0rjQdo4EIIX8o5BzuRhBnodiT8xXh7M4s3ErfdiA/bb/9DVUa0dVVijhGGVYowUg+IbGD8qkeX+Y3sy5jVG1hQ2rP5ucYwf0jS3UmGkMEWZ+7qYlvMHvU/wA6cyXEN2UilKKETYBSNR1Ek5B8MVZuXOJm7tFeQDLB1bAwCVJUnHhnFLDi3EmuZnlYBS+nYEkDSoXbP6ufnVk4DzrFbW6wmOTKhu8NBBZiTndgepqrUUJ9nY1je8LaW96fFUDtXFxyN1HcocKinuWjkydClkwcZ0Oo38+oP1pi8RSJkxMEKZGz4xkbjrtSn4Nf/Z545DqIU5YKd2GDt1AIJx18qlOZ+aBeqiiMoFbVuwJJwQNgMDqanVUcs07SCcPp+UQVDI4zln6q/Wt9DKCkTo4UAFVIIAOwGB0Gxpa8StWsbohOqMHjJ8VPQfDqp+BrW4fxOS3YtE2kkYOwO3XodqynuJ7o5bXKQOoXOB130jAHxp1PRmne7O7TzUJqgStGXeCs3MnMtvPb6BlnYKygD3G6jUT5dCBvv61TR+/bbxztj1zUjHwORrZrkFSg8AcnAbSSfAY6/Ct/XDHJbGx1yz9WjCu7MGG4IA94bjAG2em1OhDIRgjucz7j8lCUulOJ+Wi1eC8vm4Mis4iMYyVYEHJG2QcYHn41J8EspuJRJZ2tsGdGBklyAke/+kZx4kZ9T4A+F14H7Hp72U3HESLdWxmCI99lGMCV9wNhg432G4xTb4PwaG0iEVvGsUa9FUY+Z8ST5nenCMuOJ/Q25Hz3Sy8NGFnx5qv8i+zmDhil/wDS3LjEs7dT5qmfdTpt1OBnOKt2KKKekIooooQiiiihCKKKKEIooooQiiiihCKKKKEIooooQtDi/AoLuPs7iJJU8nUHHqD1B9RS5437C0KsLG6lgVveikLSxkDfHUMNwNyTTVorhAKL2XPvMHJ3Fo4YYZLVZoYWQ5tjqyke2kqcN08dNV/i3E7WS8iM8DWqKrdqjxmNmJzpyF7xHTB+NdRV5z26uMOqsPJgCPoaR7OzbLXTrqmdq7fP6Lly0sbKW5mUyiKABexYvp1Egau8+c76q8uHcEhlindptJjaQRrlO+qjKk5GTn0rou69nnDpfesbbJ3JESKST4kqATUfJ7IOFMc/ZEH6rSL+5qOyds87ft/K72g/x5rn+bg8YshOJcynH5PKfex097pvXrxKxtI+wMc3aBnXthrUlUONXu7rtq9afSex/hQOfsin4vKf3tW9b+zbhsfSxtz+tEr/AN7Nd7N17lx3/HuRjH+K55F5aJeIYEM8egr2YVnYvvgqG3Y9N/jVj4FyzxSSWV7azMSTEEfaMRquB93Oo5yfCugLWyjiGI0RB5KoUfgK96BTtt3s9s10zO2y8koOX/YQQoF5dMUyD2MGUTPiC53YdBkBelMngHKtrYJotYUiHiQMs3q7nLMfialqKcBZKJJQBRRRXVxFFFFCEUUUUIRRRRQhFFFFCEUUUUIRRRRQhFFFFCEUUUUIRRRRQhFFFFCEUUUUIRRRRQhFFFFCEUUUUIRRRRQhFFFFCEUUUUIRRRRQhFFFFCF//9k="/>
          <p:cNvSpPr>
            <a:spLocks noChangeAspect="1" noChangeArrowheads="1"/>
          </p:cNvSpPr>
          <p:nvPr/>
        </p:nvSpPr>
        <p:spPr bwMode="auto">
          <a:xfrm>
            <a:off x="830263" y="2000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4099" name="Picture 3" descr="C:\Users\Rlippe\AppData\Local\Microsoft\Windows\Temporary Internet Files\Content.IE5\KKJR0OC9\MC90010471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0" y="3048000"/>
            <a:ext cx="2352546"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95300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normAutofit fontScale="90000"/>
          </a:bodyPr>
          <a:lstStyle/>
          <a:p>
            <a:pPr>
              <a:defRPr/>
            </a:pPr>
            <a:r>
              <a:rPr lang="en-US" dirty="0" smtClean="0">
                <a:latin typeface="+mn-lt"/>
              </a:rPr>
              <a:t>Questions Katie uses to evaluate the warranty</a:t>
            </a:r>
          </a:p>
        </p:txBody>
      </p:sp>
      <p:sp>
        <p:nvSpPr>
          <p:cNvPr id="15363" name="Content Placeholder 2"/>
          <p:cNvSpPr>
            <a:spLocks noGrp="1"/>
          </p:cNvSpPr>
          <p:nvPr>
            <p:ph idx="1"/>
          </p:nvPr>
        </p:nvSpPr>
        <p:spPr>
          <a:xfrm>
            <a:off x="3124200" y="1676400"/>
            <a:ext cx="8229600" cy="4525963"/>
          </a:xfrm>
        </p:spPr>
        <p:txBody>
          <a:bodyPr/>
          <a:lstStyle/>
          <a:p>
            <a:pPr>
              <a:defRPr/>
            </a:pPr>
            <a:r>
              <a:rPr lang="en-US" dirty="0" smtClean="0"/>
              <a:t>How long does it last?</a:t>
            </a:r>
          </a:p>
          <a:p>
            <a:pPr>
              <a:defRPr/>
            </a:pPr>
            <a:r>
              <a:rPr lang="en-US" dirty="0" smtClean="0"/>
              <a:t>Who will perform the services?</a:t>
            </a:r>
          </a:p>
          <a:p>
            <a:pPr>
              <a:defRPr/>
            </a:pPr>
            <a:r>
              <a:rPr lang="en-US" dirty="0" smtClean="0"/>
              <a:t>What are the company’s </a:t>
            </a:r>
          </a:p>
          <a:p>
            <a:pPr marL="0" indent="0">
              <a:buFontTx/>
              <a:buNone/>
              <a:defRPr/>
            </a:pPr>
            <a:r>
              <a:rPr lang="en-US" dirty="0"/>
              <a:t> </a:t>
            </a:r>
            <a:r>
              <a:rPr lang="en-US" dirty="0" smtClean="0"/>
              <a:t>  responsibilities?</a:t>
            </a:r>
          </a:p>
          <a:p>
            <a:pPr>
              <a:defRPr/>
            </a:pPr>
            <a:r>
              <a:rPr lang="en-US" dirty="0" smtClean="0"/>
              <a:t>What is covered?</a:t>
            </a:r>
          </a:p>
          <a:p>
            <a:pPr>
              <a:defRPr/>
            </a:pPr>
            <a:r>
              <a:rPr lang="en-US" dirty="0" smtClean="0"/>
              <a:t>Is it in writing?</a:t>
            </a:r>
          </a:p>
        </p:txBody>
      </p:sp>
      <p:pic>
        <p:nvPicPr>
          <p:cNvPr id="16388" name="Picture 5" descr="C:\Users\Rlippe\AppData\Local\Microsoft\Windows\Temporary Internet Files\Content.IE5\HTRB7HN7\MC900383238[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905000"/>
            <a:ext cx="2347913" cy="297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60514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a:defRPr/>
            </a:pPr>
            <a:r>
              <a:rPr lang="en-US" dirty="0" smtClean="0">
                <a:latin typeface="+mn-lt"/>
              </a:rPr>
              <a:t>Extended Warranties</a:t>
            </a:r>
          </a:p>
        </p:txBody>
      </p:sp>
      <p:sp>
        <p:nvSpPr>
          <p:cNvPr id="17411" name="Content Placeholder 2"/>
          <p:cNvSpPr>
            <a:spLocks noGrp="1"/>
          </p:cNvSpPr>
          <p:nvPr>
            <p:ph idx="1"/>
          </p:nvPr>
        </p:nvSpPr>
        <p:spPr>
          <a:xfrm>
            <a:off x="457200" y="1600200"/>
            <a:ext cx="8229600" cy="1981200"/>
          </a:xfrm>
        </p:spPr>
        <p:txBody>
          <a:bodyPr/>
          <a:lstStyle/>
          <a:p>
            <a:r>
              <a:rPr lang="en-US" b="1" smtClean="0"/>
              <a:t>Lengthen coverage </a:t>
            </a:r>
            <a:r>
              <a:rPr lang="en-US" smtClean="0"/>
              <a:t>provided by regular warranty</a:t>
            </a:r>
          </a:p>
          <a:p>
            <a:r>
              <a:rPr lang="en-US" smtClean="0"/>
              <a:t>Sometimes </a:t>
            </a:r>
            <a:r>
              <a:rPr lang="en-US" b="1" smtClean="0"/>
              <a:t>unnecessary</a:t>
            </a:r>
          </a:p>
        </p:txBody>
      </p:sp>
      <p:pic>
        <p:nvPicPr>
          <p:cNvPr id="5122" name="Picture 2" descr="C:\Users\Rlippe\AppData\Local\Microsoft\Windows\Temporary Internet Files\Content.IE5\6936UFD5\MP90030963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2514600"/>
            <a:ext cx="3418318"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48077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2590800"/>
          </a:xfrm>
        </p:spPr>
        <p:txBody>
          <a:bodyPr>
            <a:normAutofit fontScale="92500" lnSpcReduction="10000"/>
          </a:bodyPr>
          <a:lstStyle/>
          <a:p>
            <a:pPr marL="0" lvl="1" indent="0">
              <a:buFontTx/>
              <a:buNone/>
              <a:defRPr/>
            </a:pPr>
            <a:r>
              <a:rPr lang="en-US" sz="3000" dirty="0" smtClean="0"/>
              <a:t>Katie decides to buy an extended warranty for her car from the used car dealership. A couple months later, the car dealership goes out </a:t>
            </a:r>
            <a:r>
              <a:rPr lang="en-US" sz="3000" dirty="0"/>
              <a:t>of business. Is the warranty still valid?</a:t>
            </a:r>
          </a:p>
          <a:p>
            <a:pPr marL="342900" lvl="1" indent="-342900">
              <a:buFontTx/>
              <a:buChar char="•"/>
              <a:defRPr/>
            </a:pPr>
            <a:endParaRPr lang="en-US" dirty="0" smtClean="0"/>
          </a:p>
          <a:p>
            <a:pPr marL="0" lvl="1" indent="0">
              <a:buFontTx/>
              <a:buNone/>
              <a:defRPr/>
            </a:pPr>
            <a:r>
              <a:rPr lang="en-US" i="1" dirty="0" smtClean="0"/>
              <a:t>	</a:t>
            </a:r>
            <a:endParaRPr lang="en-US" dirty="0" smtClean="0"/>
          </a:p>
          <a:p>
            <a:pPr marL="0" indent="0">
              <a:buFontTx/>
              <a:buNone/>
              <a:defRPr/>
            </a:pPr>
            <a:endParaRPr lang="en-US" dirty="0" smtClean="0"/>
          </a:p>
        </p:txBody>
      </p:sp>
      <p:pic>
        <p:nvPicPr>
          <p:cNvPr id="18435" name="Picture 6" descr="C:\Users\Rlippe\AppData\Local\Microsoft\Windows\Temporary Internet Files\Content.IE5\HQFSOH7D\MC90027877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2514600"/>
            <a:ext cx="3794125" cy="305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65446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a:defRPr/>
            </a:pPr>
            <a:r>
              <a:rPr lang="en-US" dirty="0" smtClean="0">
                <a:latin typeface="+mn-lt"/>
              </a:rPr>
              <a:t>Service Contracts</a:t>
            </a:r>
          </a:p>
        </p:txBody>
      </p:sp>
      <p:sp>
        <p:nvSpPr>
          <p:cNvPr id="19459" name="Content Placeholder 2"/>
          <p:cNvSpPr>
            <a:spLocks noGrp="1"/>
          </p:cNvSpPr>
          <p:nvPr>
            <p:ph idx="1"/>
          </p:nvPr>
        </p:nvSpPr>
        <p:spPr/>
        <p:txBody>
          <a:bodyPr/>
          <a:lstStyle/>
          <a:p>
            <a:r>
              <a:rPr lang="en-US" smtClean="0"/>
              <a:t>Not warranties</a:t>
            </a:r>
          </a:p>
          <a:p>
            <a:r>
              <a:rPr lang="en-US" smtClean="0"/>
              <a:t>Provide certain maintenance and upkeep</a:t>
            </a:r>
          </a:p>
          <a:p>
            <a:r>
              <a:rPr lang="en-US" smtClean="0"/>
              <a:t>Offered by retailer, manufacturer, or a third party</a:t>
            </a:r>
          </a:p>
          <a:p>
            <a:r>
              <a:rPr lang="en-US" smtClean="0"/>
              <a:t>Extra protection may be unnecessary</a:t>
            </a:r>
          </a:p>
        </p:txBody>
      </p:sp>
    </p:spTree>
    <p:extLst>
      <p:ext uri="{BB962C8B-B14F-4D97-AF65-F5344CB8AC3E}">
        <p14:creationId xmlns:p14="http://schemas.microsoft.com/office/powerpoint/2010/main" val="21208379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pPr algn="ctr">
              <a:defRPr/>
            </a:pPr>
            <a:r>
              <a:rPr lang="en-US" dirty="0" smtClean="0">
                <a:latin typeface="+mn-lt"/>
              </a:rPr>
              <a:t>Tips for Extended Warranties and Service Contracts</a:t>
            </a:r>
          </a:p>
        </p:txBody>
      </p:sp>
      <p:sp>
        <p:nvSpPr>
          <p:cNvPr id="20483" name="Content Placeholder 2"/>
          <p:cNvSpPr>
            <a:spLocks noGrp="1"/>
          </p:cNvSpPr>
          <p:nvPr>
            <p:ph idx="1"/>
          </p:nvPr>
        </p:nvSpPr>
        <p:spPr/>
        <p:txBody>
          <a:bodyPr/>
          <a:lstStyle/>
          <a:p>
            <a:r>
              <a:rPr lang="en-US" smtClean="0"/>
              <a:t>Check the warranty provider.</a:t>
            </a:r>
          </a:p>
          <a:p>
            <a:r>
              <a:rPr lang="en-US" smtClean="0"/>
              <a:t>Shop around and determine what the contract covers.</a:t>
            </a:r>
          </a:p>
          <a:p>
            <a:r>
              <a:rPr lang="en-US" smtClean="0"/>
              <a:t>Avoid duplicate coverage.</a:t>
            </a:r>
          </a:p>
          <a:p>
            <a:r>
              <a:rPr lang="en-US" smtClean="0"/>
              <a:t>Don’t buy coverage for items that are cheap to replace.</a:t>
            </a:r>
          </a:p>
          <a:p>
            <a:r>
              <a:rPr lang="en-US" smtClean="0"/>
              <a:t>Watch out for additional costs.</a:t>
            </a:r>
          </a:p>
        </p:txBody>
      </p:sp>
    </p:spTree>
    <p:extLst>
      <p:ext uri="{BB962C8B-B14F-4D97-AF65-F5344CB8AC3E}">
        <p14:creationId xmlns:p14="http://schemas.microsoft.com/office/powerpoint/2010/main" val="20025527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5"/>
          <p:cNvSpPr>
            <a:spLocks noGrp="1" noChangeArrowheads="1"/>
          </p:cNvSpPr>
          <p:nvPr>
            <p:ph type="title"/>
          </p:nvPr>
        </p:nvSpPr>
        <p:spPr/>
        <p:txBody>
          <a:bodyPr/>
          <a:lstStyle/>
          <a:p>
            <a:pPr eaLnBrk="1" hangingPunct="1">
              <a:defRPr/>
            </a:pPr>
            <a:r>
              <a:rPr lang="en-US" dirty="0" smtClean="0">
                <a:latin typeface="+mn-lt"/>
              </a:rPr>
              <a:t>Review Questions</a:t>
            </a:r>
          </a:p>
        </p:txBody>
      </p:sp>
      <p:sp>
        <p:nvSpPr>
          <p:cNvPr id="21507" name="Rectangle 6"/>
          <p:cNvSpPr>
            <a:spLocks noGrp="1" noChangeArrowheads="1"/>
          </p:cNvSpPr>
          <p:nvPr>
            <p:ph idx="1"/>
          </p:nvPr>
        </p:nvSpPr>
        <p:spPr>
          <a:xfrm>
            <a:off x="457200" y="1600200"/>
            <a:ext cx="7924800" cy="4525963"/>
          </a:xfrm>
        </p:spPr>
        <p:txBody>
          <a:bodyPr/>
          <a:lstStyle/>
          <a:p>
            <a:pPr eaLnBrk="1" hangingPunct="1">
              <a:defRPr/>
            </a:pPr>
            <a:r>
              <a:rPr lang="en-US" dirty="0" smtClean="0"/>
              <a:t>What is the difference between a warranty and a service contract?</a:t>
            </a:r>
          </a:p>
          <a:p>
            <a:pPr eaLnBrk="1" hangingPunct="1">
              <a:defRPr/>
            </a:pPr>
            <a:r>
              <a:rPr lang="en-US" dirty="0" smtClean="0"/>
              <a:t>What should consumers consider first when purchasing a warranty?</a:t>
            </a:r>
          </a:p>
          <a:p>
            <a:pPr marL="0" indent="0" eaLnBrk="1" hangingPunct="1">
              <a:buFontTx/>
              <a:buNone/>
              <a:defRPr/>
            </a:pPr>
            <a:endParaRPr lang="en-US" dirty="0" smtClean="0"/>
          </a:p>
        </p:txBody>
      </p:sp>
    </p:spTree>
    <p:extLst>
      <p:ext uri="{BB962C8B-B14F-4D97-AF65-F5344CB8AC3E}">
        <p14:creationId xmlns:p14="http://schemas.microsoft.com/office/powerpoint/2010/main" val="5087020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579438" y="457200"/>
            <a:ext cx="5562600" cy="914400"/>
          </a:xfrm>
        </p:spPr>
        <p:txBody>
          <a:bodyPr>
            <a:normAutofit fontScale="90000"/>
          </a:bodyPr>
          <a:lstStyle/>
          <a:p>
            <a:pPr>
              <a:defRPr/>
            </a:pP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latin typeface="+mn-lt"/>
              </a:rPr>
              <a:t>Meet Katie!</a:t>
            </a:r>
            <a:r>
              <a:rPr lang="en-US" sz="4000" dirty="0" smtClean="0"/>
              <a:t/>
            </a:r>
            <a:br>
              <a:rPr lang="en-US" sz="4000" dirty="0" smtClean="0"/>
            </a:br>
            <a:r>
              <a:rPr lang="en-US" sz="4000" dirty="0" smtClean="0"/>
              <a:t/>
            </a:r>
            <a:br>
              <a:rPr lang="en-US" sz="4000" dirty="0" smtClean="0"/>
            </a:br>
            <a:r>
              <a:rPr lang="en-US" sz="4000" b="0" dirty="0" smtClean="0"/>
              <a:t>Katie used to be part of her parents’ cell phone plan but now is out on her own. She needs to sign up for a plan but wants to be sure she knows what she’s getting into. </a:t>
            </a: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endParaRPr lang="en-US" sz="4000" dirty="0" smtClean="0"/>
          </a:p>
        </p:txBody>
      </p:sp>
      <p:pic>
        <p:nvPicPr>
          <p:cNvPr id="4099" name="Picture 3" descr="C:\Users\Rlippe\AppData\Local\Microsoft\Windows\Temporary Internet Files\Content.IE5\T8FIWCCF\MP900448498[1].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72200" y="609600"/>
            <a:ext cx="24384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90943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Content Placeholder 2"/>
          <p:cNvSpPr>
            <a:spLocks noGrp="1"/>
          </p:cNvSpPr>
          <p:nvPr>
            <p:ph idx="1"/>
          </p:nvPr>
        </p:nvSpPr>
        <p:spPr>
          <a:xfrm>
            <a:off x="533400" y="609600"/>
            <a:ext cx="8229600" cy="4525963"/>
          </a:xfrm>
        </p:spPr>
        <p:txBody>
          <a:bodyPr/>
          <a:lstStyle/>
          <a:p>
            <a:pPr marL="0" indent="0">
              <a:buFontTx/>
              <a:buNone/>
            </a:pPr>
            <a:r>
              <a:rPr lang="en-US" sz="4400" b="1" dirty="0" smtClean="0"/>
              <a:t>Video from LawInfo.com</a:t>
            </a:r>
          </a:p>
          <a:p>
            <a:pPr marL="0" indent="0">
              <a:buNone/>
            </a:pPr>
            <a:r>
              <a:rPr lang="en-US" sz="4400" dirty="0" smtClean="0">
                <a:hlinkClick r:id="rId3"/>
              </a:rPr>
              <a:t>http</a:t>
            </a:r>
            <a:r>
              <a:rPr lang="en-US" sz="4400" dirty="0">
                <a:hlinkClick r:id="rId3"/>
              </a:rPr>
              <a:t>://</a:t>
            </a:r>
            <a:r>
              <a:rPr lang="en-US" sz="4400" dirty="0" smtClean="0">
                <a:hlinkClick r:id="rId3"/>
              </a:rPr>
              <a:t>www.youtube.com/watch?v=CIcrY84QSjA</a:t>
            </a:r>
            <a:endParaRPr lang="en-US" sz="4400" dirty="0" smtClean="0"/>
          </a:p>
          <a:p>
            <a:pPr marL="0" indent="0">
              <a:buNone/>
            </a:pPr>
            <a:endParaRPr lang="en-US" sz="4400" dirty="0"/>
          </a:p>
          <a:p>
            <a:pPr marL="0" indent="0">
              <a:buFontTx/>
              <a:buNone/>
            </a:pPr>
            <a:endParaRPr lang="en-US" sz="4400" b="1" dirty="0" smtClean="0"/>
          </a:p>
        </p:txBody>
      </p:sp>
    </p:spTree>
    <p:extLst>
      <p:ext uri="{BB962C8B-B14F-4D97-AF65-F5344CB8AC3E}">
        <p14:creationId xmlns:p14="http://schemas.microsoft.com/office/powerpoint/2010/main" val="5660174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smtClean="0">
                <a:latin typeface="+mn-lt"/>
              </a:rPr>
              <a:t>A Short Quiz!</a:t>
            </a:r>
            <a:endParaRPr lang="en-US" dirty="0">
              <a:latin typeface="+mn-lt"/>
            </a:endParaRPr>
          </a:p>
        </p:txBody>
      </p:sp>
      <p:sp>
        <p:nvSpPr>
          <p:cNvPr id="3" name="Content Placeholder 2"/>
          <p:cNvSpPr>
            <a:spLocks noGrp="1"/>
          </p:cNvSpPr>
          <p:nvPr>
            <p:ph idx="1"/>
          </p:nvPr>
        </p:nvSpPr>
        <p:spPr/>
        <p:txBody>
          <a:bodyPr/>
          <a:lstStyle/>
          <a:p>
            <a:pPr marL="0" indent="0">
              <a:buFontTx/>
              <a:buNone/>
              <a:defRPr/>
            </a:pPr>
            <a:r>
              <a:rPr lang="en-US" sz="2400" dirty="0" smtClean="0"/>
              <a:t>1. You </a:t>
            </a:r>
            <a:r>
              <a:rPr lang="en-US" sz="2400" dirty="0"/>
              <a:t>have three days to cancel any contract or purchase under Ohio </a:t>
            </a:r>
            <a:r>
              <a:rPr lang="en-US" sz="2400" dirty="0" smtClean="0"/>
              <a:t>law. </a:t>
            </a:r>
            <a:r>
              <a:rPr lang="en-US" sz="2400" dirty="0"/>
              <a:t>True or False?</a:t>
            </a:r>
          </a:p>
          <a:p>
            <a:pPr marL="0" indent="0">
              <a:buFontTx/>
              <a:buNone/>
              <a:defRPr/>
            </a:pPr>
            <a:r>
              <a:rPr lang="en-US" sz="2400" dirty="0"/>
              <a:t> </a:t>
            </a:r>
            <a:endParaRPr lang="en-US" sz="2000" dirty="0"/>
          </a:p>
          <a:p>
            <a:pPr marL="0" indent="0">
              <a:buFontTx/>
              <a:buNone/>
              <a:defRPr/>
            </a:pPr>
            <a:r>
              <a:rPr lang="en-US" sz="2400" dirty="0" smtClean="0"/>
              <a:t>2. What </a:t>
            </a:r>
            <a:r>
              <a:rPr lang="en-US" sz="2400" dirty="0"/>
              <a:t>is a possible downside of buying an extended warranty for a product?</a:t>
            </a:r>
          </a:p>
          <a:p>
            <a:pPr>
              <a:defRPr/>
            </a:pPr>
            <a:endParaRPr lang="en-US" sz="2000" dirty="0"/>
          </a:p>
          <a:p>
            <a:pPr marL="0" indent="0">
              <a:buFontTx/>
              <a:buNone/>
              <a:defRPr/>
            </a:pPr>
            <a:r>
              <a:rPr lang="en-US" sz="2400" dirty="0" smtClean="0"/>
              <a:t>3. You </a:t>
            </a:r>
            <a:r>
              <a:rPr lang="en-US" sz="2400" dirty="0"/>
              <a:t>purchase a gym membership. The gym fails to notify you that under Ohio law, you have a three-day right to cancel a contract with a health club. Under Ohio law, your right to cancel extends until the gym gives you notification of your cancellation </a:t>
            </a:r>
            <a:r>
              <a:rPr lang="en-US" sz="2400" dirty="0" smtClean="0"/>
              <a:t>rights. </a:t>
            </a:r>
            <a:r>
              <a:rPr lang="en-US" sz="2400" dirty="0"/>
              <a:t>True or False?</a:t>
            </a:r>
          </a:p>
        </p:txBody>
      </p:sp>
    </p:spTree>
    <p:extLst>
      <p:ext uri="{BB962C8B-B14F-4D97-AF65-F5344CB8AC3E}">
        <p14:creationId xmlns:p14="http://schemas.microsoft.com/office/powerpoint/2010/main" val="6075923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dirty="0" smtClean="0">
                <a:latin typeface="+mn-lt"/>
              </a:rPr>
              <a:t>Quiz (cont.)</a:t>
            </a:r>
            <a:endParaRPr lang="en-US" dirty="0">
              <a:latin typeface="+mn-lt"/>
            </a:endParaRPr>
          </a:p>
        </p:txBody>
      </p:sp>
      <p:sp>
        <p:nvSpPr>
          <p:cNvPr id="23555" name="Content Placeholder 2"/>
          <p:cNvSpPr>
            <a:spLocks noGrp="1"/>
          </p:cNvSpPr>
          <p:nvPr>
            <p:ph idx="1"/>
          </p:nvPr>
        </p:nvSpPr>
        <p:spPr>
          <a:xfrm>
            <a:off x="457200" y="1295400"/>
            <a:ext cx="8229600" cy="4525963"/>
          </a:xfrm>
        </p:spPr>
        <p:txBody>
          <a:bodyPr/>
          <a:lstStyle/>
          <a:p>
            <a:pPr marL="0" indent="0">
              <a:buFontTx/>
              <a:buNone/>
            </a:pPr>
            <a:r>
              <a:rPr lang="en-US" sz="2400" smtClean="0"/>
              <a:t>4. What should you do when evaluating and comparing warranties?</a:t>
            </a:r>
          </a:p>
          <a:p>
            <a:pPr marL="457200" lvl="1" indent="0">
              <a:buFontTx/>
              <a:buNone/>
            </a:pPr>
            <a:r>
              <a:rPr lang="en-US" sz="2400" smtClean="0"/>
              <a:t>a - Find out how long the warranty lasts.</a:t>
            </a:r>
          </a:p>
          <a:p>
            <a:pPr marL="457200" lvl="1" indent="0">
              <a:buFontTx/>
              <a:buNone/>
            </a:pPr>
            <a:r>
              <a:rPr lang="en-US" sz="2400" smtClean="0"/>
              <a:t>b - Check for exclusions in coverage.</a:t>
            </a:r>
          </a:p>
          <a:p>
            <a:pPr marL="457200" lvl="1" indent="0">
              <a:buFontTx/>
              <a:buNone/>
            </a:pPr>
            <a:r>
              <a:rPr lang="en-US" sz="2400" smtClean="0"/>
              <a:t>c - Get a verbal promise from a salesperson about the warranty.</a:t>
            </a:r>
          </a:p>
          <a:p>
            <a:pPr marL="457200" lvl="1" indent="0">
              <a:buFontTx/>
              <a:buNone/>
            </a:pPr>
            <a:r>
              <a:rPr lang="en-US" sz="2400" smtClean="0"/>
              <a:t>d - Both a and b </a:t>
            </a:r>
          </a:p>
          <a:p>
            <a:pPr marL="0" indent="0">
              <a:buFontTx/>
              <a:buNone/>
            </a:pPr>
            <a:endParaRPr lang="en-US" sz="2400" smtClean="0"/>
          </a:p>
          <a:p>
            <a:pPr marL="0" indent="0">
              <a:buFontTx/>
              <a:buNone/>
            </a:pPr>
            <a:r>
              <a:rPr lang="en-US" sz="2400" smtClean="0"/>
              <a:t>5. A signed contract can be changed or broken if one of the parties involved decides the contract is unfair. True or False?</a:t>
            </a:r>
          </a:p>
          <a:p>
            <a:pPr marL="0" indent="0">
              <a:buFontTx/>
              <a:buNone/>
            </a:pPr>
            <a:endParaRPr lang="en-US" smtClean="0"/>
          </a:p>
        </p:txBody>
      </p:sp>
    </p:spTree>
    <p:extLst>
      <p:ext uri="{BB962C8B-B14F-4D97-AF65-F5344CB8AC3E}">
        <p14:creationId xmlns:p14="http://schemas.microsoft.com/office/powerpoint/2010/main" val="27994961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457200" y="274638"/>
            <a:ext cx="8686800" cy="1143000"/>
          </a:xfrm>
        </p:spPr>
        <p:txBody>
          <a:bodyPr>
            <a:normAutofit fontScale="90000"/>
          </a:bodyPr>
          <a:lstStyle/>
          <a:p>
            <a:pPr eaLnBrk="1" hangingPunct="1">
              <a:defRPr/>
            </a:pPr>
            <a:r>
              <a:rPr lang="en-US" dirty="0" smtClean="0"/>
              <a:t/>
            </a:r>
            <a:br>
              <a:rPr lang="en-US" dirty="0" smtClean="0"/>
            </a:br>
            <a:r>
              <a:rPr lang="en-US" dirty="0" smtClean="0"/>
              <a:t/>
            </a:r>
            <a:br>
              <a:rPr lang="en-US" dirty="0" smtClean="0"/>
            </a:br>
            <a:r>
              <a:rPr lang="en-US" dirty="0" smtClean="0">
                <a:latin typeface="+mn-lt"/>
              </a:rPr>
              <a:t>Katie wonders…What is a contract? How am I protected if I sign one? </a:t>
            </a:r>
          </a:p>
        </p:txBody>
      </p:sp>
      <p:sp>
        <p:nvSpPr>
          <p:cNvPr id="5123" name="Rectangle 5"/>
          <p:cNvSpPr>
            <a:spLocks noGrp="1" noChangeArrowheads="1"/>
          </p:cNvSpPr>
          <p:nvPr>
            <p:ph idx="1"/>
          </p:nvPr>
        </p:nvSpPr>
        <p:spPr>
          <a:xfrm>
            <a:off x="304800" y="2352675"/>
            <a:ext cx="4800600" cy="4525963"/>
          </a:xfrm>
        </p:spPr>
        <p:txBody>
          <a:bodyPr/>
          <a:lstStyle/>
          <a:p>
            <a:pPr eaLnBrk="1" hangingPunct="1"/>
            <a:r>
              <a:rPr lang="en-US" dirty="0" smtClean="0"/>
              <a:t>Legally binding agreement </a:t>
            </a:r>
          </a:p>
          <a:p>
            <a:pPr eaLnBrk="1" hangingPunct="1"/>
            <a:r>
              <a:rPr lang="en-US" dirty="0" smtClean="0"/>
              <a:t>Get it in writing</a:t>
            </a:r>
          </a:p>
          <a:p>
            <a:pPr eaLnBrk="1" hangingPunct="1"/>
            <a:r>
              <a:rPr lang="en-US" dirty="0" smtClean="0"/>
              <a:t>Read the fine print for important terms and conditions</a:t>
            </a:r>
          </a:p>
        </p:txBody>
      </p:sp>
      <p:pic>
        <p:nvPicPr>
          <p:cNvPr id="1027" name="Picture 3" descr="C:\Users\Rlippe\AppData\Local\Microsoft\Windows\Temporary Internet Files\Content.IE5\6936UFD5\MP900422149[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818143">
            <a:off x="4813131" y="2879034"/>
            <a:ext cx="3884321" cy="2582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0928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title"/>
          </p:nvPr>
        </p:nvSpPr>
        <p:spPr/>
        <p:txBody>
          <a:bodyPr/>
          <a:lstStyle/>
          <a:p>
            <a:pPr eaLnBrk="1" hangingPunct="1">
              <a:defRPr/>
            </a:pPr>
            <a:r>
              <a:rPr lang="en-US" dirty="0" smtClean="0">
                <a:latin typeface="+mn-lt"/>
              </a:rPr>
              <a:t>Cell phone contracts</a:t>
            </a:r>
          </a:p>
        </p:txBody>
      </p:sp>
      <p:sp>
        <p:nvSpPr>
          <p:cNvPr id="6147" name="Rectangle 5"/>
          <p:cNvSpPr>
            <a:spLocks noGrp="1" noChangeArrowheads="1"/>
          </p:cNvSpPr>
          <p:nvPr>
            <p:ph idx="1"/>
          </p:nvPr>
        </p:nvSpPr>
        <p:spPr>
          <a:xfrm>
            <a:off x="457200" y="1600200"/>
            <a:ext cx="5715000" cy="4525963"/>
          </a:xfrm>
        </p:spPr>
        <p:txBody>
          <a:bodyPr/>
          <a:lstStyle/>
          <a:p>
            <a:pPr eaLnBrk="1" hangingPunct="1"/>
            <a:r>
              <a:rPr lang="en-US" dirty="0" smtClean="0"/>
              <a:t>Company must </a:t>
            </a:r>
            <a:r>
              <a:rPr lang="en-US" b="1" dirty="0" smtClean="0"/>
              <a:t>provide</a:t>
            </a:r>
            <a:r>
              <a:rPr lang="en-US" dirty="0" smtClean="0"/>
              <a:t> you a phone and service, consumer must </a:t>
            </a:r>
            <a:r>
              <a:rPr lang="en-US" b="1" dirty="0" smtClean="0"/>
              <a:t>pay</a:t>
            </a:r>
            <a:r>
              <a:rPr lang="en-US" dirty="0" smtClean="0"/>
              <a:t> for the services</a:t>
            </a:r>
          </a:p>
          <a:p>
            <a:pPr eaLnBrk="1" hangingPunct="1"/>
            <a:r>
              <a:rPr lang="en-US" dirty="0" smtClean="0"/>
              <a:t>Will include info such as:</a:t>
            </a:r>
          </a:p>
          <a:p>
            <a:pPr lvl="1" eaLnBrk="1" hangingPunct="1"/>
            <a:r>
              <a:rPr lang="en-US" dirty="0" smtClean="0"/>
              <a:t>Return policy</a:t>
            </a:r>
          </a:p>
          <a:p>
            <a:pPr lvl="1" eaLnBrk="1" hangingPunct="1"/>
            <a:r>
              <a:rPr lang="en-US" dirty="0" smtClean="0"/>
              <a:t>Whether upgrades extend length of contract automatically</a:t>
            </a:r>
          </a:p>
        </p:txBody>
      </p:sp>
      <p:pic>
        <p:nvPicPr>
          <p:cNvPr id="5124" name="Picture 8" descr="C:\Users\REstep\AppData\Local\Microsoft\Windows\Temporary Internet Files\Content.IE5\GCT21I7I\MP900438722[1].jpg"/>
          <p:cNvPicPr>
            <a:picLocks noChangeAspect="1" noChangeArrowheads="1"/>
          </p:cNvPicPr>
          <p:nvPr/>
        </p:nvPicPr>
        <p:blipFill>
          <a:blip r:embed="rId3"/>
          <a:srcRect/>
          <a:stretch>
            <a:fillRect/>
          </a:stretch>
        </p:blipFill>
        <p:spPr bwMode="auto">
          <a:xfrm>
            <a:off x="6096000" y="533400"/>
            <a:ext cx="2743200" cy="41148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47659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pPr>
              <a:defRPr/>
            </a:pPr>
            <a:r>
              <a:rPr lang="en-US" dirty="0" smtClean="0">
                <a:latin typeface="+mn-lt"/>
              </a:rPr>
              <a:t>Katie also want to sign up for a gym membership</a:t>
            </a:r>
          </a:p>
        </p:txBody>
      </p:sp>
      <p:sp>
        <p:nvSpPr>
          <p:cNvPr id="6147" name="Content Placeholder 2"/>
          <p:cNvSpPr>
            <a:spLocks noGrp="1"/>
          </p:cNvSpPr>
          <p:nvPr>
            <p:ph idx="1"/>
          </p:nvPr>
        </p:nvSpPr>
        <p:spPr>
          <a:xfrm>
            <a:off x="528638" y="1855788"/>
            <a:ext cx="6934200" cy="3581400"/>
          </a:xfrm>
        </p:spPr>
        <p:txBody>
          <a:bodyPr/>
          <a:lstStyle/>
          <a:p>
            <a:pPr marL="0" indent="0">
              <a:buFontTx/>
              <a:buNone/>
              <a:defRPr/>
            </a:pPr>
            <a:r>
              <a:rPr lang="en-US" sz="2800" b="1" dirty="0" smtClean="0"/>
              <a:t>Katie has rights under Ohio’s Prepaid Entertainment Contracts Act</a:t>
            </a:r>
          </a:p>
          <a:p>
            <a:pPr>
              <a:defRPr/>
            </a:pPr>
            <a:r>
              <a:rPr lang="en-US" sz="2800" b="1" dirty="0" smtClean="0"/>
              <a:t>3-day</a:t>
            </a:r>
            <a:r>
              <a:rPr lang="en-US" sz="2800" dirty="0" smtClean="0"/>
              <a:t> right to cancel contract</a:t>
            </a:r>
          </a:p>
          <a:p>
            <a:pPr>
              <a:defRPr/>
            </a:pPr>
            <a:r>
              <a:rPr lang="en-US" sz="2800" dirty="0" smtClean="0"/>
              <a:t>Cancellation must be </a:t>
            </a:r>
            <a:r>
              <a:rPr lang="en-US" sz="2800" b="1" dirty="0" smtClean="0"/>
              <a:t>in writing</a:t>
            </a:r>
          </a:p>
          <a:p>
            <a:pPr>
              <a:defRPr/>
            </a:pPr>
            <a:r>
              <a:rPr lang="en-US" sz="2800" dirty="0" smtClean="0"/>
              <a:t>Cancellation </a:t>
            </a:r>
            <a:r>
              <a:rPr lang="en-US" sz="2800" dirty="0"/>
              <a:t>letter must be </a:t>
            </a:r>
          </a:p>
          <a:p>
            <a:pPr marL="0" indent="0">
              <a:buFontTx/>
              <a:buNone/>
              <a:defRPr/>
            </a:pPr>
            <a:r>
              <a:rPr lang="en-US" sz="2800" b="1" dirty="0"/>
              <a:t> </a:t>
            </a:r>
            <a:r>
              <a:rPr lang="en-US" sz="2800" b="1" dirty="0" smtClean="0"/>
              <a:t>  postmarked </a:t>
            </a:r>
            <a:r>
              <a:rPr lang="en-US" sz="2800" b="1" dirty="0"/>
              <a:t>by midnight of 3</a:t>
            </a:r>
            <a:r>
              <a:rPr lang="en-US" sz="2800" b="1" baseline="30000" dirty="0"/>
              <a:t>rd</a:t>
            </a:r>
            <a:r>
              <a:rPr lang="en-US" sz="2800" b="1" dirty="0"/>
              <a:t> day</a:t>
            </a:r>
          </a:p>
          <a:p>
            <a:pPr>
              <a:defRPr/>
            </a:pPr>
            <a:endParaRPr lang="en-US" sz="2800" b="1" dirty="0" smtClean="0"/>
          </a:p>
        </p:txBody>
      </p:sp>
      <p:pic>
        <p:nvPicPr>
          <p:cNvPr id="7172" name="Picture 5" descr="C:\Users\Rlippe\AppData\Local\Microsoft\Windows\Temporary Internet Files\Content.IE5\R2A2AROM\MP90042218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00000">
            <a:off x="6464300" y="1358900"/>
            <a:ext cx="208438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34398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95600" y="457200"/>
            <a:ext cx="5791200" cy="4525963"/>
          </a:xfrm>
        </p:spPr>
        <p:txBody>
          <a:bodyPr>
            <a:normAutofit lnSpcReduction="10000"/>
          </a:bodyPr>
          <a:lstStyle/>
          <a:p>
            <a:pPr marL="0" indent="0">
              <a:buFontTx/>
              <a:buNone/>
              <a:defRPr/>
            </a:pPr>
            <a:endParaRPr lang="en-US" dirty="0"/>
          </a:p>
          <a:p>
            <a:pPr marL="0" indent="0">
              <a:buFontTx/>
              <a:buNone/>
              <a:defRPr/>
            </a:pPr>
            <a:r>
              <a:rPr lang="en-US" dirty="0" smtClean="0"/>
              <a:t>Katie signs up for her gym membership on Saturday. Under Ohio’s Prepaid Entertainment Contracts Act, she has until midnight on Wednesday to cancel the contract.</a:t>
            </a:r>
          </a:p>
          <a:p>
            <a:pPr marL="342900" lvl="1" indent="-342900">
              <a:buFontTx/>
              <a:buChar char="•"/>
              <a:defRPr/>
            </a:pPr>
            <a:endParaRPr lang="en-US" dirty="0" smtClean="0"/>
          </a:p>
          <a:p>
            <a:pPr marL="0" lvl="1" indent="0">
              <a:buFontTx/>
              <a:buNone/>
              <a:defRPr/>
            </a:pPr>
            <a:r>
              <a:rPr lang="en-US" i="1" dirty="0" smtClean="0"/>
              <a:t>	</a:t>
            </a:r>
            <a:endParaRPr lang="en-US" dirty="0" smtClean="0"/>
          </a:p>
          <a:p>
            <a:pPr marL="0" indent="0">
              <a:buFontTx/>
              <a:buNone/>
              <a:defRPr/>
            </a:pPr>
            <a:endParaRPr lang="en-US" dirty="0" smtClean="0"/>
          </a:p>
        </p:txBody>
      </p:sp>
      <p:pic>
        <p:nvPicPr>
          <p:cNvPr id="8195" name="Picture 4" descr="C:\Users\Rlippe\AppData\Local\Microsoft\Windows\Temporary Internet Files\Content.IE5\T8FIWCCF\MP90042218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066800"/>
            <a:ext cx="1982788"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6" descr="C:\Users\Rlippe\AppData\Local\Microsoft\Windows\Temporary Internet Files\Content.IE5\HTRB7HN7\MM900283190[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3810000"/>
            <a:ext cx="202565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22905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1"/>
          <p:cNvSpPr>
            <a:spLocks noGrp="1"/>
          </p:cNvSpPr>
          <p:nvPr>
            <p:ph type="title"/>
          </p:nvPr>
        </p:nvSpPr>
        <p:spPr/>
        <p:txBody>
          <a:bodyPr/>
          <a:lstStyle/>
          <a:p>
            <a:pPr>
              <a:defRPr/>
            </a:pPr>
            <a:r>
              <a:rPr lang="en-US" sz="3900" dirty="0" smtClean="0">
                <a:latin typeface="+mn-lt"/>
              </a:rPr>
              <a:t>Limited contract cancellation rights</a:t>
            </a:r>
          </a:p>
        </p:txBody>
      </p:sp>
      <p:sp>
        <p:nvSpPr>
          <p:cNvPr id="9220" name="Content Placeholder 2"/>
          <p:cNvSpPr>
            <a:spLocks noGrp="1"/>
          </p:cNvSpPr>
          <p:nvPr>
            <p:ph idx="1"/>
          </p:nvPr>
        </p:nvSpPr>
        <p:spPr>
          <a:xfrm>
            <a:off x="381000" y="1219200"/>
            <a:ext cx="8474075" cy="4525963"/>
          </a:xfrm>
        </p:spPr>
        <p:txBody>
          <a:bodyPr/>
          <a:lstStyle/>
          <a:p>
            <a:r>
              <a:rPr lang="en-US" sz="2800" dirty="0" smtClean="0"/>
              <a:t>Right to cancel a contract exists for:</a:t>
            </a:r>
          </a:p>
          <a:p>
            <a:pPr lvl="1"/>
            <a:r>
              <a:rPr lang="en-US" sz="2400" dirty="0" smtClean="0"/>
              <a:t>Door-to-door sales – 3 days</a:t>
            </a:r>
          </a:p>
          <a:p>
            <a:pPr lvl="1"/>
            <a:r>
              <a:rPr lang="en-US" sz="2400" dirty="0" smtClean="0"/>
              <a:t>Credit/debt counseling services – 3 days</a:t>
            </a:r>
          </a:p>
          <a:p>
            <a:pPr lvl="1"/>
            <a:r>
              <a:rPr lang="en-US" sz="2400" dirty="0" smtClean="0"/>
              <a:t>Prepaid entertainment contracts – 3 days</a:t>
            </a:r>
          </a:p>
          <a:p>
            <a:pPr lvl="1"/>
            <a:r>
              <a:rPr lang="en-US" sz="2400" dirty="0" smtClean="0"/>
              <a:t>Home equity loans/mortgage refinancing – 3 days</a:t>
            </a:r>
          </a:p>
          <a:p>
            <a:pPr lvl="1"/>
            <a:r>
              <a:rPr lang="en-US" sz="2400" dirty="0" smtClean="0"/>
              <a:t>Business opportunity plans – 5 days</a:t>
            </a:r>
          </a:p>
          <a:p>
            <a:pPr lvl="1"/>
            <a:r>
              <a:rPr lang="en-US" sz="2400" dirty="0" smtClean="0"/>
              <a:t>Hearing aids – 30 days</a:t>
            </a:r>
          </a:p>
          <a:p>
            <a:pPr lvl="1"/>
            <a:r>
              <a:rPr lang="en-US" sz="2400" dirty="0" smtClean="0"/>
              <a:t>Telemarketing sales – 7 days or until buyer signs written agreement</a:t>
            </a:r>
          </a:p>
          <a:p>
            <a:r>
              <a:rPr lang="en-US" sz="2800" dirty="0" smtClean="0"/>
              <a:t>Most other contracts do not have cancellation rights</a:t>
            </a:r>
          </a:p>
        </p:txBody>
      </p:sp>
      <p:pic>
        <p:nvPicPr>
          <p:cNvPr id="2051" name="Picture 3" descr="C:\Users\Rlippe\AppData\Local\Microsoft\Windows\Temporary Internet Files\Content.IE5\6XGLUBVB\MC900104708[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1295400"/>
            <a:ext cx="1613313"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04677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p:cNvSpPr>
            <a:spLocks noGrp="1"/>
          </p:cNvSpPr>
          <p:nvPr>
            <p:ph idx="1"/>
          </p:nvPr>
        </p:nvSpPr>
        <p:spPr>
          <a:xfrm>
            <a:off x="490538" y="568324"/>
            <a:ext cx="5322887" cy="5908675"/>
          </a:xfrm>
        </p:spPr>
        <p:txBody>
          <a:bodyPr>
            <a:normAutofit fontScale="47500" lnSpcReduction="20000"/>
          </a:bodyPr>
          <a:lstStyle/>
          <a:p>
            <a:pPr marL="0" indent="0">
              <a:buFontTx/>
              <a:buNone/>
            </a:pPr>
            <a:r>
              <a:rPr lang="en-US" sz="6700" dirty="0" smtClean="0"/>
              <a:t>Let’s say you sign a contract to buy a gym membership on Thursday from a local gym that had a booth at the county fair. You agreed to pay $100 for the services, but later found another salon that only charges $75. </a:t>
            </a:r>
          </a:p>
          <a:p>
            <a:pPr marL="0" indent="0">
              <a:buFontTx/>
              <a:buNone/>
            </a:pPr>
            <a:endParaRPr lang="en-US" sz="6700" dirty="0" smtClean="0"/>
          </a:p>
          <a:p>
            <a:pPr marL="0" indent="0">
              <a:buFontTx/>
              <a:buNone/>
            </a:pPr>
            <a:r>
              <a:rPr lang="en-US" sz="6700" dirty="0" smtClean="0"/>
              <a:t>Can you cancel the first contract? If so, how long do you have to cancel?</a:t>
            </a:r>
          </a:p>
          <a:p>
            <a:pPr marL="0" indent="0">
              <a:buFontTx/>
              <a:buNone/>
            </a:pPr>
            <a:endParaRPr lang="en-US" sz="2800" i="1" dirty="0" smtClean="0"/>
          </a:p>
        </p:txBody>
      </p:sp>
      <p:pic>
        <p:nvPicPr>
          <p:cNvPr id="10243" name="Picture 4" descr="C:\Users\Rlippe\AppData\Local\Microsoft\Windows\Temporary Internet Files\Content.IE5\KHA6QQE2\MP90041174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1295400"/>
            <a:ext cx="2590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02162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a:defRPr/>
            </a:pPr>
            <a:r>
              <a:rPr lang="en-US" dirty="0" smtClean="0">
                <a:latin typeface="+mn-lt"/>
              </a:rPr>
              <a:t>How to Cancel a Contract</a:t>
            </a:r>
          </a:p>
        </p:txBody>
      </p:sp>
      <p:sp>
        <p:nvSpPr>
          <p:cNvPr id="10243" name="Content Placeholder 2"/>
          <p:cNvSpPr>
            <a:spLocks noGrp="1"/>
          </p:cNvSpPr>
          <p:nvPr>
            <p:ph idx="1"/>
          </p:nvPr>
        </p:nvSpPr>
        <p:spPr>
          <a:xfrm>
            <a:off x="457200" y="1600200"/>
            <a:ext cx="8101013" cy="4419600"/>
          </a:xfrm>
        </p:spPr>
        <p:txBody>
          <a:bodyPr/>
          <a:lstStyle/>
          <a:p>
            <a:pPr>
              <a:defRPr/>
            </a:pPr>
            <a:r>
              <a:rPr lang="en-US" sz="2800" dirty="0" smtClean="0"/>
              <a:t>Cancellation periods measured in </a:t>
            </a:r>
            <a:r>
              <a:rPr lang="en-US" sz="2800" b="1" dirty="0" smtClean="0"/>
              <a:t>business days</a:t>
            </a:r>
          </a:p>
          <a:p>
            <a:pPr>
              <a:defRPr/>
            </a:pPr>
            <a:r>
              <a:rPr lang="en-US" sz="2800" dirty="0" smtClean="0"/>
              <a:t>If cancellation rights apply, seller should provide consumer with </a:t>
            </a:r>
            <a:r>
              <a:rPr lang="en-US" sz="2800" b="1" dirty="0" smtClean="0"/>
              <a:t>cancellation form</a:t>
            </a:r>
          </a:p>
          <a:p>
            <a:pPr lvl="1">
              <a:defRPr/>
            </a:pPr>
            <a:r>
              <a:rPr lang="en-US" dirty="0" smtClean="0"/>
              <a:t>Sign and date form and </a:t>
            </a:r>
            <a:r>
              <a:rPr lang="en-US" b="1" dirty="0" smtClean="0"/>
              <a:t>mail</a:t>
            </a:r>
            <a:r>
              <a:rPr lang="en-US" dirty="0" smtClean="0"/>
              <a:t> </a:t>
            </a:r>
          </a:p>
          <a:p>
            <a:pPr marL="1828800" lvl="4" indent="0">
              <a:buFontTx/>
              <a:buNone/>
              <a:defRPr/>
            </a:pPr>
            <a:r>
              <a:rPr lang="en-US" sz="2800" dirty="0" smtClean="0"/>
              <a:t>OR</a:t>
            </a:r>
          </a:p>
          <a:p>
            <a:pPr lvl="1">
              <a:defRPr/>
            </a:pPr>
            <a:r>
              <a:rPr lang="en-US" dirty="0" smtClean="0"/>
              <a:t>Write letter notifying seller of </a:t>
            </a:r>
          </a:p>
          <a:p>
            <a:pPr marL="457200" lvl="1" indent="0">
              <a:buFontTx/>
              <a:buNone/>
              <a:defRPr/>
            </a:pPr>
            <a:r>
              <a:rPr lang="en-US" dirty="0"/>
              <a:t> </a:t>
            </a:r>
            <a:r>
              <a:rPr lang="en-US" dirty="0" smtClean="0"/>
              <a:t>   cancellation and </a:t>
            </a:r>
            <a:r>
              <a:rPr lang="en-US" b="1" dirty="0" smtClean="0"/>
              <a:t>mail</a:t>
            </a:r>
            <a:r>
              <a:rPr lang="en-US" dirty="0" smtClean="0"/>
              <a:t>	</a:t>
            </a:r>
          </a:p>
          <a:p>
            <a:pPr>
              <a:defRPr/>
            </a:pPr>
            <a:r>
              <a:rPr lang="en-US" sz="2800" b="1" dirty="0" smtClean="0"/>
              <a:t>Don’t</a:t>
            </a:r>
            <a:r>
              <a:rPr lang="en-US" sz="2800" dirty="0" smtClean="0"/>
              <a:t> cancel via e-mail, fax, or telephone</a:t>
            </a:r>
          </a:p>
        </p:txBody>
      </p:sp>
      <p:pic>
        <p:nvPicPr>
          <p:cNvPr id="3074" name="Picture 2" descr="C:\Users\Rlippe\AppData\Local\Microsoft\Windows\Temporary Internet Files\Content.IE5\YEP9304E\MC900303869[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350039">
            <a:off x="6477000" y="3178546"/>
            <a:ext cx="1804111" cy="1635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9833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1217</Words>
  <Application>Microsoft Office PowerPoint</Application>
  <PresentationFormat>On-screen Show (4:3)</PresentationFormat>
  <Paragraphs>163</Paragraphs>
  <Slides>22</Slides>
  <Notes>14</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Katie signs up for a cell phone plan and gym membership </vt:lpstr>
      <vt:lpstr>          Meet Katie!  Katie used to be part of her parents’ cell phone plan but now is out on her own. She needs to sign up for a plan but wants to be sure she knows what she’s getting into.    </vt:lpstr>
      <vt:lpstr>  Katie wonders…What is a contract? How am I protected if I sign one? </vt:lpstr>
      <vt:lpstr>Cell phone contracts</vt:lpstr>
      <vt:lpstr>Katie also want to sign up for a gym membership</vt:lpstr>
      <vt:lpstr>PowerPoint Presentation</vt:lpstr>
      <vt:lpstr>Limited contract cancellation rights</vt:lpstr>
      <vt:lpstr>PowerPoint Presentation</vt:lpstr>
      <vt:lpstr>How to Cancel a Contract</vt:lpstr>
      <vt:lpstr>Review Questions</vt:lpstr>
      <vt:lpstr>PowerPoint Presentation</vt:lpstr>
      <vt:lpstr>Katie wants to protect her purchase and wonders…  What are warranties and service contracts? Are they worth buying? </vt:lpstr>
      <vt:lpstr>Warranties</vt:lpstr>
      <vt:lpstr>Questions Katie uses to evaluate the warranty</vt:lpstr>
      <vt:lpstr>Extended Warranties</vt:lpstr>
      <vt:lpstr>PowerPoint Presentation</vt:lpstr>
      <vt:lpstr>Service Contracts</vt:lpstr>
      <vt:lpstr>Tips for Extended Warranties and Service Contracts</vt:lpstr>
      <vt:lpstr>Review Questions</vt:lpstr>
      <vt:lpstr>PowerPoint Presentation</vt:lpstr>
      <vt:lpstr>A Short Quiz!</vt:lpstr>
      <vt:lpstr>Quiz (cont.)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2013-12-04T18:21:22Z</dcterms:created>
  <dcterms:modified xsi:type="dcterms:W3CDTF">2013-12-16T15:14:28Z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