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8"/>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4" d="100"/>
          <a:sy n="94" d="100"/>
        </p:scale>
        <p:origin x="-1284" y="-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20E5F01-1EE7-4E75-B795-1C45A48DC8CE}" type="datetimeFigureOut">
              <a:rPr lang="en-US" smtClean="0"/>
              <a:t>12/16/2013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A105357-2E50-493C-BB48-69E63FF1FCDA}" type="slidenum">
              <a:rPr lang="en-US" smtClean="0"/>
              <a:t>‹#›</a:t>
            </a:fld>
            <a:endParaRPr lang="en-US"/>
          </a:p>
        </p:txBody>
      </p:sp>
    </p:spTree>
    <p:extLst>
      <p:ext uri="{BB962C8B-B14F-4D97-AF65-F5344CB8AC3E}">
        <p14:creationId xmlns:p14="http://schemas.microsoft.com/office/powerpoint/2010/main" val="625833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www.annualcreditreport.com/" TargetMode="External"/><Relationship Id="rId2" Type="http://schemas.openxmlformats.org/officeDocument/2006/relationships/slide" Target="../slides/slide10.xml"/><Relationship Id="rId1" Type="http://schemas.openxmlformats.org/officeDocument/2006/relationships/notesMaster" Target="../notesMasters/notesMaster1.xml"/><Relationship Id="rId4" Type="http://schemas.openxmlformats.org/officeDocument/2006/relationships/hyperlink" Target="http://www.optoutprescreen.com/" TargetMode="Externa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www.annualcreditreport.com/"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3" Type="http://schemas.openxmlformats.org/officeDocument/2006/relationships/hyperlink" Target="http://www.fafsa.ed.gov/" TargetMode="External"/><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3" Type="http://schemas.openxmlformats.org/officeDocument/2006/relationships/hyperlink" Target="http://www.annualcreditreport.com/" TargetMode="External"/><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p:txBody>
          <a:bodyPr/>
          <a:lstStyle>
            <a:lvl1pPr defTabSz="931863" eaLnBrk="0" hangingPunct="0">
              <a:spcBef>
                <a:spcPct val="20000"/>
              </a:spcBef>
              <a:buChar char="•"/>
              <a:defRPr sz="3200">
                <a:solidFill>
                  <a:srgbClr val="003366"/>
                </a:solidFill>
                <a:latin typeface="Franklin Gothic Book" pitchFamily="34" charset="0"/>
              </a:defRPr>
            </a:lvl1pPr>
            <a:lvl2pPr marL="742950" indent="-285750" defTabSz="931863" eaLnBrk="0" hangingPunct="0">
              <a:spcBef>
                <a:spcPct val="20000"/>
              </a:spcBef>
              <a:buChar char="•"/>
              <a:defRPr sz="3200">
                <a:solidFill>
                  <a:srgbClr val="003366"/>
                </a:solidFill>
                <a:latin typeface="Franklin Gothic Book" pitchFamily="34" charset="0"/>
              </a:defRPr>
            </a:lvl2pPr>
            <a:lvl3pPr marL="1143000" indent="-228600" defTabSz="931863" eaLnBrk="0" hangingPunct="0">
              <a:spcBef>
                <a:spcPct val="20000"/>
              </a:spcBef>
              <a:buChar char="•"/>
              <a:defRPr sz="3200">
                <a:solidFill>
                  <a:srgbClr val="003366"/>
                </a:solidFill>
                <a:latin typeface="Franklin Gothic Book" pitchFamily="34" charset="0"/>
              </a:defRPr>
            </a:lvl3pPr>
            <a:lvl4pPr marL="1600200" indent="-228600" defTabSz="931863" eaLnBrk="0" hangingPunct="0">
              <a:spcBef>
                <a:spcPct val="20000"/>
              </a:spcBef>
              <a:buChar char="•"/>
              <a:defRPr sz="3200">
                <a:solidFill>
                  <a:srgbClr val="003366"/>
                </a:solidFill>
                <a:latin typeface="Franklin Gothic Book" pitchFamily="34" charset="0"/>
              </a:defRPr>
            </a:lvl4pPr>
            <a:lvl5pPr marL="2057400" indent="-228600" defTabSz="931863" eaLnBrk="0" hangingPunct="0">
              <a:spcBef>
                <a:spcPct val="20000"/>
              </a:spcBef>
              <a:buChar char="•"/>
              <a:defRPr sz="3200">
                <a:solidFill>
                  <a:srgbClr val="003366"/>
                </a:solidFill>
                <a:latin typeface="Franklin Gothic Book" pitchFamily="34" charset="0"/>
              </a:defRPr>
            </a:lvl5pPr>
            <a:lvl6pPr marL="2514600" indent="-228600" defTabSz="931863" eaLnBrk="0" fontAlgn="base" hangingPunct="0">
              <a:spcBef>
                <a:spcPct val="20000"/>
              </a:spcBef>
              <a:spcAft>
                <a:spcPct val="0"/>
              </a:spcAft>
              <a:buChar char="•"/>
              <a:defRPr sz="3200">
                <a:solidFill>
                  <a:srgbClr val="003366"/>
                </a:solidFill>
                <a:latin typeface="Franklin Gothic Book" pitchFamily="34" charset="0"/>
              </a:defRPr>
            </a:lvl6pPr>
            <a:lvl7pPr marL="2971800" indent="-228600" defTabSz="931863" eaLnBrk="0" fontAlgn="base" hangingPunct="0">
              <a:spcBef>
                <a:spcPct val="20000"/>
              </a:spcBef>
              <a:spcAft>
                <a:spcPct val="0"/>
              </a:spcAft>
              <a:buChar char="•"/>
              <a:defRPr sz="3200">
                <a:solidFill>
                  <a:srgbClr val="003366"/>
                </a:solidFill>
                <a:latin typeface="Franklin Gothic Book" pitchFamily="34" charset="0"/>
              </a:defRPr>
            </a:lvl7pPr>
            <a:lvl8pPr marL="3429000" indent="-228600" defTabSz="931863" eaLnBrk="0" fontAlgn="base" hangingPunct="0">
              <a:spcBef>
                <a:spcPct val="20000"/>
              </a:spcBef>
              <a:spcAft>
                <a:spcPct val="0"/>
              </a:spcAft>
              <a:buChar char="•"/>
              <a:defRPr sz="3200">
                <a:solidFill>
                  <a:srgbClr val="003366"/>
                </a:solidFill>
                <a:latin typeface="Franklin Gothic Book" pitchFamily="34" charset="0"/>
              </a:defRPr>
            </a:lvl8pPr>
            <a:lvl9pPr marL="3886200" indent="-228600" defTabSz="931863" eaLnBrk="0" fontAlgn="base" hangingPunct="0">
              <a:spcBef>
                <a:spcPct val="20000"/>
              </a:spcBef>
              <a:spcAft>
                <a:spcPct val="0"/>
              </a:spcAft>
              <a:buChar char="•"/>
              <a:defRPr sz="3200">
                <a:solidFill>
                  <a:srgbClr val="003366"/>
                </a:solidFill>
                <a:latin typeface="Franklin Gothic Book" pitchFamily="34" charset="0"/>
              </a:defRPr>
            </a:lvl9pPr>
          </a:lstStyle>
          <a:p>
            <a:pPr eaLnBrk="1" hangingPunct="1">
              <a:spcBef>
                <a:spcPct val="0"/>
              </a:spcBef>
              <a:buFontTx/>
              <a:buNone/>
              <a:defRPr/>
            </a:pPr>
            <a:fld id="{0DF4C649-8367-4F8D-BAFC-0E33672BA269}" type="slidenum">
              <a:rPr lang="en-US" sz="1300" smtClean="0">
                <a:solidFill>
                  <a:schemeClr val="tx1"/>
                </a:solidFill>
                <a:latin typeface="Arial" pitchFamily="34" charset="0"/>
              </a:rPr>
              <a:pPr eaLnBrk="1" hangingPunct="1">
                <a:spcBef>
                  <a:spcPct val="0"/>
                </a:spcBef>
                <a:buFontTx/>
                <a:buNone/>
                <a:defRPr/>
              </a:pPr>
              <a:t>1</a:t>
            </a:fld>
            <a:endParaRPr lang="en-US" sz="1300" smtClean="0">
              <a:solidFill>
                <a:schemeClr val="tx1"/>
              </a:solidFill>
              <a:latin typeface="Arial" pitchFamily="34"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pPr eaLnBrk="1" hangingPunct="1"/>
            <a:r>
              <a:rPr lang="en-US" smtClean="0"/>
              <a:t>Students have a lifetime of consumer decisions: When they know their rights they will not only obtain wealth- they will keep it.</a:t>
            </a:r>
          </a:p>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p:txBody>
          <a:bodyPr/>
          <a:lstStyle>
            <a:lvl1pPr defTabSz="931863" eaLnBrk="0" hangingPunct="0">
              <a:spcBef>
                <a:spcPct val="20000"/>
              </a:spcBef>
              <a:buChar char="•"/>
              <a:defRPr sz="3200">
                <a:solidFill>
                  <a:srgbClr val="003366"/>
                </a:solidFill>
                <a:latin typeface="Franklin Gothic Book" pitchFamily="34" charset="0"/>
              </a:defRPr>
            </a:lvl1pPr>
            <a:lvl2pPr marL="742950" indent="-285750" defTabSz="931863" eaLnBrk="0" hangingPunct="0">
              <a:spcBef>
                <a:spcPct val="20000"/>
              </a:spcBef>
              <a:buChar char="•"/>
              <a:defRPr sz="3200">
                <a:solidFill>
                  <a:srgbClr val="003366"/>
                </a:solidFill>
                <a:latin typeface="Franklin Gothic Book" pitchFamily="34" charset="0"/>
              </a:defRPr>
            </a:lvl2pPr>
            <a:lvl3pPr marL="1143000" indent="-228600" defTabSz="931863" eaLnBrk="0" hangingPunct="0">
              <a:spcBef>
                <a:spcPct val="20000"/>
              </a:spcBef>
              <a:buChar char="•"/>
              <a:defRPr sz="3200">
                <a:solidFill>
                  <a:srgbClr val="003366"/>
                </a:solidFill>
                <a:latin typeface="Franklin Gothic Book" pitchFamily="34" charset="0"/>
              </a:defRPr>
            </a:lvl3pPr>
            <a:lvl4pPr marL="1600200" indent="-228600" defTabSz="931863" eaLnBrk="0" hangingPunct="0">
              <a:spcBef>
                <a:spcPct val="20000"/>
              </a:spcBef>
              <a:buChar char="•"/>
              <a:defRPr sz="3200">
                <a:solidFill>
                  <a:srgbClr val="003366"/>
                </a:solidFill>
                <a:latin typeface="Franklin Gothic Book" pitchFamily="34" charset="0"/>
              </a:defRPr>
            </a:lvl4pPr>
            <a:lvl5pPr marL="2057400" indent="-228600" defTabSz="931863" eaLnBrk="0" hangingPunct="0">
              <a:spcBef>
                <a:spcPct val="20000"/>
              </a:spcBef>
              <a:buChar char="•"/>
              <a:defRPr sz="3200">
                <a:solidFill>
                  <a:srgbClr val="003366"/>
                </a:solidFill>
                <a:latin typeface="Franklin Gothic Book" pitchFamily="34" charset="0"/>
              </a:defRPr>
            </a:lvl5pPr>
            <a:lvl6pPr marL="2514600" indent="-228600" defTabSz="931863" eaLnBrk="0" fontAlgn="base" hangingPunct="0">
              <a:spcBef>
                <a:spcPct val="20000"/>
              </a:spcBef>
              <a:spcAft>
                <a:spcPct val="0"/>
              </a:spcAft>
              <a:buChar char="•"/>
              <a:defRPr sz="3200">
                <a:solidFill>
                  <a:srgbClr val="003366"/>
                </a:solidFill>
                <a:latin typeface="Franklin Gothic Book" pitchFamily="34" charset="0"/>
              </a:defRPr>
            </a:lvl6pPr>
            <a:lvl7pPr marL="2971800" indent="-228600" defTabSz="931863" eaLnBrk="0" fontAlgn="base" hangingPunct="0">
              <a:spcBef>
                <a:spcPct val="20000"/>
              </a:spcBef>
              <a:spcAft>
                <a:spcPct val="0"/>
              </a:spcAft>
              <a:buChar char="•"/>
              <a:defRPr sz="3200">
                <a:solidFill>
                  <a:srgbClr val="003366"/>
                </a:solidFill>
                <a:latin typeface="Franklin Gothic Book" pitchFamily="34" charset="0"/>
              </a:defRPr>
            </a:lvl7pPr>
            <a:lvl8pPr marL="3429000" indent="-228600" defTabSz="931863" eaLnBrk="0" fontAlgn="base" hangingPunct="0">
              <a:spcBef>
                <a:spcPct val="20000"/>
              </a:spcBef>
              <a:spcAft>
                <a:spcPct val="0"/>
              </a:spcAft>
              <a:buChar char="•"/>
              <a:defRPr sz="3200">
                <a:solidFill>
                  <a:srgbClr val="003366"/>
                </a:solidFill>
                <a:latin typeface="Franklin Gothic Book" pitchFamily="34" charset="0"/>
              </a:defRPr>
            </a:lvl8pPr>
            <a:lvl9pPr marL="3886200" indent="-228600" defTabSz="931863" eaLnBrk="0" fontAlgn="base" hangingPunct="0">
              <a:spcBef>
                <a:spcPct val="20000"/>
              </a:spcBef>
              <a:spcAft>
                <a:spcPct val="0"/>
              </a:spcAft>
              <a:buChar char="•"/>
              <a:defRPr sz="3200">
                <a:solidFill>
                  <a:srgbClr val="003366"/>
                </a:solidFill>
                <a:latin typeface="Franklin Gothic Book" pitchFamily="34" charset="0"/>
              </a:defRPr>
            </a:lvl9pPr>
          </a:lstStyle>
          <a:p>
            <a:pPr eaLnBrk="1" hangingPunct="1">
              <a:spcBef>
                <a:spcPct val="0"/>
              </a:spcBef>
              <a:buFontTx/>
              <a:buNone/>
              <a:defRPr/>
            </a:pPr>
            <a:fld id="{042E5804-97A8-4DE2-8EBC-54581653A849}" type="slidenum">
              <a:rPr lang="en-US" sz="1300" smtClean="0">
                <a:solidFill>
                  <a:schemeClr val="tx1"/>
                </a:solidFill>
                <a:latin typeface="Arial" pitchFamily="34" charset="0"/>
              </a:rPr>
              <a:pPr eaLnBrk="1" hangingPunct="1">
                <a:spcBef>
                  <a:spcPct val="0"/>
                </a:spcBef>
                <a:buFontTx/>
                <a:buNone/>
                <a:defRPr/>
              </a:pPr>
              <a:t>10</a:t>
            </a:fld>
            <a:endParaRPr lang="en-US" sz="1300" smtClean="0">
              <a:solidFill>
                <a:schemeClr val="tx1"/>
              </a:solidFill>
              <a:latin typeface="Arial" pitchFamily="34" charset="0"/>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p:spPr>
        <p:txBody>
          <a:bodyPr/>
          <a:lstStyle/>
          <a:p>
            <a:pPr eaLnBrk="1" hangingPunct="1"/>
            <a:r>
              <a:rPr lang="en-US" u="sng" smtClean="0">
                <a:hlinkClick r:id="rId3"/>
              </a:rPr>
              <a:t>www.annualcreditreport.com</a:t>
            </a:r>
            <a:r>
              <a:rPr lang="en-US" smtClean="0"/>
              <a:t>: The only website that is guaranteed to give you access to each of your three credit reports once a year for free. Can get your credit </a:t>
            </a:r>
            <a:r>
              <a:rPr lang="en-US" u="sng" smtClean="0"/>
              <a:t>report</a:t>
            </a:r>
            <a:r>
              <a:rPr lang="en-US" smtClean="0"/>
              <a:t> for free, but not your credit </a:t>
            </a:r>
            <a:r>
              <a:rPr lang="en-US" u="sng" smtClean="0"/>
              <a:t>score </a:t>
            </a:r>
          </a:p>
          <a:p>
            <a:pPr eaLnBrk="1" hangingPunct="1"/>
            <a:endParaRPr lang="en-US" u="sng" smtClean="0"/>
          </a:p>
          <a:p>
            <a:pPr eaLnBrk="1" hangingPunct="1"/>
            <a:r>
              <a:rPr lang="en-US" u="sng" smtClean="0">
                <a:hlinkClick r:id="rId4"/>
              </a:rPr>
              <a:t>www.optoutprescreen.com</a:t>
            </a:r>
            <a:r>
              <a:rPr lang="en-US" smtClean="0"/>
              <a:t>: Allows you to opt out of receiving pre-approved credit card offers in the mail or via e-mail</a:t>
            </a:r>
            <a:endParaRPr lang="en-US" u="sng" smtClean="0"/>
          </a:p>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p:spPr>
        <p:txBody>
          <a:bodyPr/>
          <a:lstStyle/>
          <a:p>
            <a:r>
              <a:rPr lang="en-US" smtClean="0">
                <a:solidFill>
                  <a:srgbClr val="005CBD"/>
                </a:solidFill>
              </a:rPr>
              <a:t>No. </a:t>
            </a:r>
            <a:r>
              <a:rPr lang="en-US" smtClean="0">
                <a:solidFill>
                  <a:srgbClr val="005CBD"/>
                </a:solidFill>
                <a:hlinkClick r:id="rId3"/>
              </a:rPr>
              <a:t>www.annualcreditreport.com</a:t>
            </a:r>
            <a:r>
              <a:rPr lang="en-US" smtClean="0">
                <a:solidFill>
                  <a:srgbClr val="005CBD"/>
                </a:solidFill>
              </a:rPr>
              <a:t> is the only website that is </a:t>
            </a:r>
            <a:r>
              <a:rPr lang="en-US" b="1" smtClean="0">
                <a:solidFill>
                  <a:srgbClr val="005CBD"/>
                </a:solidFill>
              </a:rPr>
              <a:t>guaranteed</a:t>
            </a:r>
            <a:r>
              <a:rPr lang="en-US" smtClean="0">
                <a:solidFill>
                  <a:srgbClr val="005CBD"/>
                </a:solidFill>
              </a:rPr>
              <a:t> to give you access to your credit reports for free. Beware of sites that might offer “free credit reports” </a:t>
            </a:r>
            <a:r>
              <a:rPr lang="en-US" b="1" smtClean="0">
                <a:solidFill>
                  <a:srgbClr val="005CBD"/>
                </a:solidFill>
              </a:rPr>
              <a:t>but will charge </a:t>
            </a:r>
            <a:r>
              <a:rPr lang="en-US" smtClean="0">
                <a:solidFill>
                  <a:srgbClr val="005CBD"/>
                </a:solidFill>
              </a:rPr>
              <a:t>you for their services.</a:t>
            </a:r>
          </a:p>
          <a:p>
            <a:endParaRPr lang="en-US" smtClean="0"/>
          </a:p>
        </p:txBody>
      </p:sp>
      <p:sp>
        <p:nvSpPr>
          <p:cNvPr id="4" name="Slide Number Placeholder 3"/>
          <p:cNvSpPr>
            <a:spLocks noGrp="1"/>
          </p:cNvSpPr>
          <p:nvPr>
            <p:ph type="sldNum" sz="quarter" idx="5"/>
          </p:nvPr>
        </p:nvSpPr>
        <p:spPr/>
        <p:txBody>
          <a:bodyPr/>
          <a:lstStyle/>
          <a:p>
            <a:pPr>
              <a:defRPr/>
            </a:pPr>
            <a:fld id="{42BBE32F-B727-436F-A8FC-2CD0B6AF428C}"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p:txBody>
          <a:bodyPr/>
          <a:lstStyle>
            <a:lvl1pPr defTabSz="931863" eaLnBrk="0" hangingPunct="0">
              <a:spcBef>
                <a:spcPct val="20000"/>
              </a:spcBef>
              <a:buChar char="•"/>
              <a:defRPr sz="3200">
                <a:solidFill>
                  <a:srgbClr val="003366"/>
                </a:solidFill>
                <a:latin typeface="Franklin Gothic Book" pitchFamily="34" charset="0"/>
              </a:defRPr>
            </a:lvl1pPr>
            <a:lvl2pPr marL="742950" indent="-285750" defTabSz="931863" eaLnBrk="0" hangingPunct="0">
              <a:spcBef>
                <a:spcPct val="20000"/>
              </a:spcBef>
              <a:buChar char="•"/>
              <a:defRPr sz="3200">
                <a:solidFill>
                  <a:srgbClr val="003366"/>
                </a:solidFill>
                <a:latin typeface="Franklin Gothic Book" pitchFamily="34" charset="0"/>
              </a:defRPr>
            </a:lvl2pPr>
            <a:lvl3pPr marL="1143000" indent="-228600" defTabSz="931863" eaLnBrk="0" hangingPunct="0">
              <a:spcBef>
                <a:spcPct val="20000"/>
              </a:spcBef>
              <a:buChar char="•"/>
              <a:defRPr sz="3200">
                <a:solidFill>
                  <a:srgbClr val="003366"/>
                </a:solidFill>
                <a:latin typeface="Franklin Gothic Book" pitchFamily="34" charset="0"/>
              </a:defRPr>
            </a:lvl3pPr>
            <a:lvl4pPr marL="1600200" indent="-228600" defTabSz="931863" eaLnBrk="0" hangingPunct="0">
              <a:spcBef>
                <a:spcPct val="20000"/>
              </a:spcBef>
              <a:buChar char="•"/>
              <a:defRPr sz="3200">
                <a:solidFill>
                  <a:srgbClr val="003366"/>
                </a:solidFill>
                <a:latin typeface="Franklin Gothic Book" pitchFamily="34" charset="0"/>
              </a:defRPr>
            </a:lvl4pPr>
            <a:lvl5pPr marL="2057400" indent="-228600" defTabSz="931863" eaLnBrk="0" hangingPunct="0">
              <a:spcBef>
                <a:spcPct val="20000"/>
              </a:spcBef>
              <a:buChar char="•"/>
              <a:defRPr sz="3200">
                <a:solidFill>
                  <a:srgbClr val="003366"/>
                </a:solidFill>
                <a:latin typeface="Franklin Gothic Book" pitchFamily="34" charset="0"/>
              </a:defRPr>
            </a:lvl5pPr>
            <a:lvl6pPr marL="2514600" indent="-228600" defTabSz="931863" eaLnBrk="0" fontAlgn="base" hangingPunct="0">
              <a:spcBef>
                <a:spcPct val="20000"/>
              </a:spcBef>
              <a:spcAft>
                <a:spcPct val="0"/>
              </a:spcAft>
              <a:buChar char="•"/>
              <a:defRPr sz="3200">
                <a:solidFill>
                  <a:srgbClr val="003366"/>
                </a:solidFill>
                <a:latin typeface="Franklin Gothic Book" pitchFamily="34" charset="0"/>
              </a:defRPr>
            </a:lvl6pPr>
            <a:lvl7pPr marL="2971800" indent="-228600" defTabSz="931863" eaLnBrk="0" fontAlgn="base" hangingPunct="0">
              <a:spcBef>
                <a:spcPct val="20000"/>
              </a:spcBef>
              <a:spcAft>
                <a:spcPct val="0"/>
              </a:spcAft>
              <a:buChar char="•"/>
              <a:defRPr sz="3200">
                <a:solidFill>
                  <a:srgbClr val="003366"/>
                </a:solidFill>
                <a:latin typeface="Franklin Gothic Book" pitchFamily="34" charset="0"/>
              </a:defRPr>
            </a:lvl7pPr>
            <a:lvl8pPr marL="3429000" indent="-228600" defTabSz="931863" eaLnBrk="0" fontAlgn="base" hangingPunct="0">
              <a:spcBef>
                <a:spcPct val="20000"/>
              </a:spcBef>
              <a:spcAft>
                <a:spcPct val="0"/>
              </a:spcAft>
              <a:buChar char="•"/>
              <a:defRPr sz="3200">
                <a:solidFill>
                  <a:srgbClr val="003366"/>
                </a:solidFill>
                <a:latin typeface="Franklin Gothic Book" pitchFamily="34" charset="0"/>
              </a:defRPr>
            </a:lvl8pPr>
            <a:lvl9pPr marL="3886200" indent="-228600" defTabSz="931863" eaLnBrk="0" fontAlgn="base" hangingPunct="0">
              <a:spcBef>
                <a:spcPct val="20000"/>
              </a:spcBef>
              <a:spcAft>
                <a:spcPct val="0"/>
              </a:spcAft>
              <a:buChar char="•"/>
              <a:defRPr sz="3200">
                <a:solidFill>
                  <a:srgbClr val="003366"/>
                </a:solidFill>
                <a:latin typeface="Franklin Gothic Book" pitchFamily="34" charset="0"/>
              </a:defRPr>
            </a:lvl9pPr>
          </a:lstStyle>
          <a:p>
            <a:pPr eaLnBrk="1" hangingPunct="1">
              <a:spcBef>
                <a:spcPct val="0"/>
              </a:spcBef>
              <a:buFontTx/>
              <a:buNone/>
              <a:defRPr/>
            </a:pPr>
            <a:fld id="{DDF2AF53-872A-42CE-AEC3-39CA5B51DE63}" type="slidenum">
              <a:rPr lang="en-US" sz="1300" smtClean="0">
                <a:solidFill>
                  <a:schemeClr val="tx1"/>
                </a:solidFill>
                <a:latin typeface="Arial" pitchFamily="34" charset="0"/>
              </a:rPr>
              <a:pPr eaLnBrk="1" hangingPunct="1">
                <a:spcBef>
                  <a:spcPct val="0"/>
                </a:spcBef>
                <a:buFontTx/>
                <a:buNone/>
                <a:defRPr/>
              </a:pPr>
              <a:t>12</a:t>
            </a:fld>
            <a:endParaRPr lang="en-US" sz="1300" smtClean="0">
              <a:solidFill>
                <a:schemeClr val="tx1"/>
              </a:solidFill>
              <a:latin typeface="Arial" pitchFamily="34" charset="0"/>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p:spPr>
        <p:txBody>
          <a:bodyPr/>
          <a:lstStyle/>
          <a:p>
            <a:pPr eaLnBrk="1" hangingPunct="1"/>
            <a:r>
              <a:rPr lang="en-US" smtClean="0"/>
              <a:t>Credit CARD Act of 2009:</a:t>
            </a:r>
          </a:p>
          <a:p>
            <a:pPr eaLnBrk="1" hangingPunct="1"/>
            <a:r>
              <a:rPr lang="en-US" smtClean="0"/>
              <a:t>Prevents credit card companies from issuing credit cards to consumers </a:t>
            </a:r>
            <a:r>
              <a:rPr lang="en-US" b="1" smtClean="0"/>
              <a:t>under 21 </a:t>
            </a:r>
            <a:r>
              <a:rPr lang="en-US" smtClean="0"/>
              <a:t>years of age unless they demonstrate the ability to pay or have a co-signer</a:t>
            </a:r>
          </a:p>
          <a:p>
            <a:pPr eaLnBrk="1" hangingPunct="1"/>
            <a:r>
              <a:rPr lang="en-US" smtClean="0"/>
              <a:t>Bans </a:t>
            </a:r>
            <a:r>
              <a:rPr lang="en-US" b="1" smtClean="0"/>
              <a:t>interest rate increase </a:t>
            </a:r>
            <a:r>
              <a:rPr lang="en-US" smtClean="0"/>
              <a:t>within first year</a:t>
            </a:r>
          </a:p>
          <a:p>
            <a:pPr eaLnBrk="1" hangingPunct="1"/>
            <a:r>
              <a:rPr lang="en-US" smtClean="0"/>
              <a:t>Bans </a:t>
            </a:r>
            <a:r>
              <a:rPr lang="en-US" b="1" smtClean="0"/>
              <a:t>universal default, </a:t>
            </a:r>
            <a:r>
              <a:rPr lang="en-US" smtClean="0"/>
              <a:t>which is when a credit card company changes the terms of the loan based on the consumer defaulting with a different lender</a:t>
            </a:r>
            <a:endParaRPr lang="en-US" b="1" smtClean="0"/>
          </a:p>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p:spPr>
        <p:txBody>
          <a:bodyPr/>
          <a:lstStyle/>
          <a:p>
            <a:r>
              <a:rPr lang="en-US" smtClean="0"/>
              <a:t>Based on an 18 percent interest rate and a minimum payment of $15 each month, it would take Ted </a:t>
            </a:r>
            <a:r>
              <a:rPr lang="en-US" b="1" smtClean="0"/>
              <a:t>47 months </a:t>
            </a:r>
            <a:r>
              <a:rPr lang="en-US" smtClean="0"/>
              <a:t>to pay off his balance. This includes $198.34 in interest for borrowing the $500.</a:t>
            </a:r>
          </a:p>
        </p:txBody>
      </p:sp>
      <p:sp>
        <p:nvSpPr>
          <p:cNvPr id="4" name="Slide Number Placeholder 3"/>
          <p:cNvSpPr>
            <a:spLocks noGrp="1"/>
          </p:cNvSpPr>
          <p:nvPr>
            <p:ph type="sldNum" sz="quarter" idx="5"/>
          </p:nvPr>
        </p:nvSpPr>
        <p:spPr/>
        <p:txBody>
          <a:bodyPr/>
          <a:lstStyle/>
          <a:p>
            <a:pPr>
              <a:defRPr/>
            </a:pPr>
            <a:fld id="{6D0C11EF-5B57-495E-B13A-D65ABB3275F9}"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p:txBody>
          <a:bodyPr/>
          <a:lstStyle>
            <a:lvl1pPr defTabSz="931863" eaLnBrk="0" hangingPunct="0">
              <a:spcBef>
                <a:spcPct val="20000"/>
              </a:spcBef>
              <a:buChar char="•"/>
              <a:defRPr sz="3200">
                <a:solidFill>
                  <a:srgbClr val="003366"/>
                </a:solidFill>
                <a:latin typeface="Franklin Gothic Book" pitchFamily="34" charset="0"/>
              </a:defRPr>
            </a:lvl1pPr>
            <a:lvl2pPr marL="742950" indent="-285750" defTabSz="931863" eaLnBrk="0" hangingPunct="0">
              <a:spcBef>
                <a:spcPct val="20000"/>
              </a:spcBef>
              <a:buChar char="•"/>
              <a:defRPr sz="3200">
                <a:solidFill>
                  <a:srgbClr val="003366"/>
                </a:solidFill>
                <a:latin typeface="Franklin Gothic Book" pitchFamily="34" charset="0"/>
              </a:defRPr>
            </a:lvl2pPr>
            <a:lvl3pPr marL="1143000" indent="-228600" defTabSz="931863" eaLnBrk="0" hangingPunct="0">
              <a:spcBef>
                <a:spcPct val="20000"/>
              </a:spcBef>
              <a:buChar char="•"/>
              <a:defRPr sz="3200">
                <a:solidFill>
                  <a:srgbClr val="003366"/>
                </a:solidFill>
                <a:latin typeface="Franklin Gothic Book" pitchFamily="34" charset="0"/>
              </a:defRPr>
            </a:lvl3pPr>
            <a:lvl4pPr marL="1600200" indent="-228600" defTabSz="931863" eaLnBrk="0" hangingPunct="0">
              <a:spcBef>
                <a:spcPct val="20000"/>
              </a:spcBef>
              <a:buChar char="•"/>
              <a:defRPr sz="3200">
                <a:solidFill>
                  <a:srgbClr val="003366"/>
                </a:solidFill>
                <a:latin typeface="Franklin Gothic Book" pitchFamily="34" charset="0"/>
              </a:defRPr>
            </a:lvl4pPr>
            <a:lvl5pPr marL="2057400" indent="-228600" defTabSz="931863" eaLnBrk="0" hangingPunct="0">
              <a:spcBef>
                <a:spcPct val="20000"/>
              </a:spcBef>
              <a:buChar char="•"/>
              <a:defRPr sz="3200">
                <a:solidFill>
                  <a:srgbClr val="003366"/>
                </a:solidFill>
                <a:latin typeface="Franklin Gothic Book" pitchFamily="34" charset="0"/>
              </a:defRPr>
            </a:lvl5pPr>
            <a:lvl6pPr marL="2514600" indent="-228600" defTabSz="931863" eaLnBrk="0" fontAlgn="base" hangingPunct="0">
              <a:spcBef>
                <a:spcPct val="20000"/>
              </a:spcBef>
              <a:spcAft>
                <a:spcPct val="0"/>
              </a:spcAft>
              <a:buChar char="•"/>
              <a:defRPr sz="3200">
                <a:solidFill>
                  <a:srgbClr val="003366"/>
                </a:solidFill>
                <a:latin typeface="Franklin Gothic Book" pitchFamily="34" charset="0"/>
              </a:defRPr>
            </a:lvl6pPr>
            <a:lvl7pPr marL="2971800" indent="-228600" defTabSz="931863" eaLnBrk="0" fontAlgn="base" hangingPunct="0">
              <a:spcBef>
                <a:spcPct val="20000"/>
              </a:spcBef>
              <a:spcAft>
                <a:spcPct val="0"/>
              </a:spcAft>
              <a:buChar char="•"/>
              <a:defRPr sz="3200">
                <a:solidFill>
                  <a:srgbClr val="003366"/>
                </a:solidFill>
                <a:latin typeface="Franklin Gothic Book" pitchFamily="34" charset="0"/>
              </a:defRPr>
            </a:lvl7pPr>
            <a:lvl8pPr marL="3429000" indent="-228600" defTabSz="931863" eaLnBrk="0" fontAlgn="base" hangingPunct="0">
              <a:spcBef>
                <a:spcPct val="20000"/>
              </a:spcBef>
              <a:spcAft>
                <a:spcPct val="0"/>
              </a:spcAft>
              <a:buChar char="•"/>
              <a:defRPr sz="3200">
                <a:solidFill>
                  <a:srgbClr val="003366"/>
                </a:solidFill>
                <a:latin typeface="Franklin Gothic Book" pitchFamily="34" charset="0"/>
              </a:defRPr>
            </a:lvl8pPr>
            <a:lvl9pPr marL="3886200" indent="-228600" defTabSz="931863" eaLnBrk="0" fontAlgn="base" hangingPunct="0">
              <a:spcBef>
                <a:spcPct val="20000"/>
              </a:spcBef>
              <a:spcAft>
                <a:spcPct val="0"/>
              </a:spcAft>
              <a:buChar char="•"/>
              <a:defRPr sz="3200">
                <a:solidFill>
                  <a:srgbClr val="003366"/>
                </a:solidFill>
                <a:latin typeface="Franklin Gothic Book" pitchFamily="34" charset="0"/>
              </a:defRPr>
            </a:lvl9pPr>
          </a:lstStyle>
          <a:p>
            <a:pPr eaLnBrk="1" hangingPunct="1">
              <a:spcBef>
                <a:spcPct val="0"/>
              </a:spcBef>
              <a:buFontTx/>
              <a:buNone/>
              <a:defRPr/>
            </a:pPr>
            <a:fld id="{86305269-0B70-4E9C-993A-CCD237222A3A}" type="slidenum">
              <a:rPr lang="en-US" sz="1300" smtClean="0">
                <a:solidFill>
                  <a:schemeClr val="tx1"/>
                </a:solidFill>
                <a:latin typeface="Arial" pitchFamily="34" charset="0"/>
              </a:rPr>
              <a:pPr eaLnBrk="1" hangingPunct="1">
                <a:spcBef>
                  <a:spcPct val="0"/>
                </a:spcBef>
                <a:buFontTx/>
                <a:buNone/>
                <a:defRPr/>
              </a:pPr>
              <a:t>14</a:t>
            </a:fld>
            <a:endParaRPr lang="en-US" sz="1300" smtClean="0">
              <a:solidFill>
                <a:schemeClr val="tx1"/>
              </a:solidFill>
              <a:latin typeface="Arial" pitchFamily="34" charset="0"/>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p:txBody>
          <a:bodyPr/>
          <a:lstStyle>
            <a:lvl1pPr defTabSz="931863" eaLnBrk="0" hangingPunct="0">
              <a:spcBef>
                <a:spcPct val="20000"/>
              </a:spcBef>
              <a:buChar char="•"/>
              <a:defRPr sz="3200">
                <a:solidFill>
                  <a:srgbClr val="003366"/>
                </a:solidFill>
                <a:latin typeface="Franklin Gothic Book" pitchFamily="34" charset="0"/>
              </a:defRPr>
            </a:lvl1pPr>
            <a:lvl2pPr marL="742950" indent="-285750" defTabSz="931863" eaLnBrk="0" hangingPunct="0">
              <a:spcBef>
                <a:spcPct val="20000"/>
              </a:spcBef>
              <a:buChar char="•"/>
              <a:defRPr sz="3200">
                <a:solidFill>
                  <a:srgbClr val="003366"/>
                </a:solidFill>
                <a:latin typeface="Franklin Gothic Book" pitchFamily="34" charset="0"/>
              </a:defRPr>
            </a:lvl2pPr>
            <a:lvl3pPr marL="1143000" indent="-228600" defTabSz="931863" eaLnBrk="0" hangingPunct="0">
              <a:spcBef>
                <a:spcPct val="20000"/>
              </a:spcBef>
              <a:buChar char="•"/>
              <a:defRPr sz="3200">
                <a:solidFill>
                  <a:srgbClr val="003366"/>
                </a:solidFill>
                <a:latin typeface="Franklin Gothic Book" pitchFamily="34" charset="0"/>
              </a:defRPr>
            </a:lvl3pPr>
            <a:lvl4pPr marL="1600200" indent="-228600" defTabSz="931863" eaLnBrk="0" hangingPunct="0">
              <a:spcBef>
                <a:spcPct val="20000"/>
              </a:spcBef>
              <a:buChar char="•"/>
              <a:defRPr sz="3200">
                <a:solidFill>
                  <a:srgbClr val="003366"/>
                </a:solidFill>
                <a:latin typeface="Franklin Gothic Book" pitchFamily="34" charset="0"/>
              </a:defRPr>
            </a:lvl4pPr>
            <a:lvl5pPr marL="2057400" indent="-228600" defTabSz="931863" eaLnBrk="0" hangingPunct="0">
              <a:spcBef>
                <a:spcPct val="20000"/>
              </a:spcBef>
              <a:buChar char="•"/>
              <a:defRPr sz="3200">
                <a:solidFill>
                  <a:srgbClr val="003366"/>
                </a:solidFill>
                <a:latin typeface="Franklin Gothic Book" pitchFamily="34" charset="0"/>
              </a:defRPr>
            </a:lvl5pPr>
            <a:lvl6pPr marL="2514600" indent="-228600" defTabSz="931863" eaLnBrk="0" fontAlgn="base" hangingPunct="0">
              <a:spcBef>
                <a:spcPct val="20000"/>
              </a:spcBef>
              <a:spcAft>
                <a:spcPct val="0"/>
              </a:spcAft>
              <a:buChar char="•"/>
              <a:defRPr sz="3200">
                <a:solidFill>
                  <a:srgbClr val="003366"/>
                </a:solidFill>
                <a:latin typeface="Franklin Gothic Book" pitchFamily="34" charset="0"/>
              </a:defRPr>
            </a:lvl6pPr>
            <a:lvl7pPr marL="2971800" indent="-228600" defTabSz="931863" eaLnBrk="0" fontAlgn="base" hangingPunct="0">
              <a:spcBef>
                <a:spcPct val="20000"/>
              </a:spcBef>
              <a:spcAft>
                <a:spcPct val="0"/>
              </a:spcAft>
              <a:buChar char="•"/>
              <a:defRPr sz="3200">
                <a:solidFill>
                  <a:srgbClr val="003366"/>
                </a:solidFill>
                <a:latin typeface="Franklin Gothic Book" pitchFamily="34" charset="0"/>
              </a:defRPr>
            </a:lvl7pPr>
            <a:lvl8pPr marL="3429000" indent="-228600" defTabSz="931863" eaLnBrk="0" fontAlgn="base" hangingPunct="0">
              <a:spcBef>
                <a:spcPct val="20000"/>
              </a:spcBef>
              <a:spcAft>
                <a:spcPct val="0"/>
              </a:spcAft>
              <a:buChar char="•"/>
              <a:defRPr sz="3200">
                <a:solidFill>
                  <a:srgbClr val="003366"/>
                </a:solidFill>
                <a:latin typeface="Franklin Gothic Book" pitchFamily="34" charset="0"/>
              </a:defRPr>
            </a:lvl8pPr>
            <a:lvl9pPr marL="3886200" indent="-228600" defTabSz="931863" eaLnBrk="0" fontAlgn="base" hangingPunct="0">
              <a:spcBef>
                <a:spcPct val="20000"/>
              </a:spcBef>
              <a:spcAft>
                <a:spcPct val="0"/>
              </a:spcAft>
              <a:buChar char="•"/>
              <a:defRPr sz="3200">
                <a:solidFill>
                  <a:srgbClr val="003366"/>
                </a:solidFill>
                <a:latin typeface="Franklin Gothic Book" pitchFamily="34" charset="0"/>
              </a:defRPr>
            </a:lvl9pPr>
          </a:lstStyle>
          <a:p>
            <a:pPr eaLnBrk="1" hangingPunct="1">
              <a:spcBef>
                <a:spcPct val="0"/>
              </a:spcBef>
              <a:buFontTx/>
              <a:buNone/>
              <a:defRPr/>
            </a:pPr>
            <a:fld id="{F10FA6F1-EAB7-4209-B7C1-88293A832AA2}" type="slidenum">
              <a:rPr lang="en-US" sz="1300" smtClean="0">
                <a:solidFill>
                  <a:schemeClr val="tx1"/>
                </a:solidFill>
                <a:latin typeface="Arial" pitchFamily="34" charset="0"/>
              </a:rPr>
              <a:pPr eaLnBrk="1" hangingPunct="1">
                <a:spcBef>
                  <a:spcPct val="0"/>
                </a:spcBef>
                <a:buFontTx/>
                <a:buNone/>
                <a:defRPr/>
              </a:pPr>
              <a:t>15</a:t>
            </a:fld>
            <a:endParaRPr lang="en-US" sz="1300" smtClean="0">
              <a:solidFill>
                <a:schemeClr val="tx1"/>
              </a:solidFill>
              <a:latin typeface="Arial" pitchFamily="34" charset="0"/>
            </a:endParaRP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p:txBody>
          <a:bodyPr/>
          <a:lstStyle>
            <a:lvl1pPr defTabSz="931863" eaLnBrk="0" hangingPunct="0">
              <a:spcBef>
                <a:spcPct val="20000"/>
              </a:spcBef>
              <a:buChar char="•"/>
              <a:defRPr sz="3200">
                <a:solidFill>
                  <a:srgbClr val="003366"/>
                </a:solidFill>
                <a:latin typeface="Franklin Gothic Book" pitchFamily="34" charset="0"/>
              </a:defRPr>
            </a:lvl1pPr>
            <a:lvl2pPr marL="742950" indent="-285750" defTabSz="931863" eaLnBrk="0" hangingPunct="0">
              <a:spcBef>
                <a:spcPct val="20000"/>
              </a:spcBef>
              <a:buChar char="•"/>
              <a:defRPr sz="3200">
                <a:solidFill>
                  <a:srgbClr val="003366"/>
                </a:solidFill>
                <a:latin typeface="Franklin Gothic Book" pitchFamily="34" charset="0"/>
              </a:defRPr>
            </a:lvl2pPr>
            <a:lvl3pPr marL="1143000" indent="-228600" defTabSz="931863" eaLnBrk="0" hangingPunct="0">
              <a:spcBef>
                <a:spcPct val="20000"/>
              </a:spcBef>
              <a:buChar char="•"/>
              <a:defRPr sz="3200">
                <a:solidFill>
                  <a:srgbClr val="003366"/>
                </a:solidFill>
                <a:latin typeface="Franklin Gothic Book" pitchFamily="34" charset="0"/>
              </a:defRPr>
            </a:lvl3pPr>
            <a:lvl4pPr marL="1600200" indent="-228600" defTabSz="931863" eaLnBrk="0" hangingPunct="0">
              <a:spcBef>
                <a:spcPct val="20000"/>
              </a:spcBef>
              <a:buChar char="•"/>
              <a:defRPr sz="3200">
                <a:solidFill>
                  <a:srgbClr val="003366"/>
                </a:solidFill>
                <a:latin typeface="Franklin Gothic Book" pitchFamily="34" charset="0"/>
              </a:defRPr>
            </a:lvl4pPr>
            <a:lvl5pPr marL="2057400" indent="-228600" defTabSz="931863" eaLnBrk="0" hangingPunct="0">
              <a:spcBef>
                <a:spcPct val="20000"/>
              </a:spcBef>
              <a:buChar char="•"/>
              <a:defRPr sz="3200">
                <a:solidFill>
                  <a:srgbClr val="003366"/>
                </a:solidFill>
                <a:latin typeface="Franklin Gothic Book" pitchFamily="34" charset="0"/>
              </a:defRPr>
            </a:lvl5pPr>
            <a:lvl6pPr marL="2514600" indent="-228600" defTabSz="931863" eaLnBrk="0" fontAlgn="base" hangingPunct="0">
              <a:spcBef>
                <a:spcPct val="20000"/>
              </a:spcBef>
              <a:spcAft>
                <a:spcPct val="0"/>
              </a:spcAft>
              <a:buChar char="•"/>
              <a:defRPr sz="3200">
                <a:solidFill>
                  <a:srgbClr val="003366"/>
                </a:solidFill>
                <a:latin typeface="Franklin Gothic Book" pitchFamily="34" charset="0"/>
              </a:defRPr>
            </a:lvl6pPr>
            <a:lvl7pPr marL="2971800" indent="-228600" defTabSz="931863" eaLnBrk="0" fontAlgn="base" hangingPunct="0">
              <a:spcBef>
                <a:spcPct val="20000"/>
              </a:spcBef>
              <a:spcAft>
                <a:spcPct val="0"/>
              </a:spcAft>
              <a:buChar char="•"/>
              <a:defRPr sz="3200">
                <a:solidFill>
                  <a:srgbClr val="003366"/>
                </a:solidFill>
                <a:latin typeface="Franklin Gothic Book" pitchFamily="34" charset="0"/>
              </a:defRPr>
            </a:lvl7pPr>
            <a:lvl8pPr marL="3429000" indent="-228600" defTabSz="931863" eaLnBrk="0" fontAlgn="base" hangingPunct="0">
              <a:spcBef>
                <a:spcPct val="20000"/>
              </a:spcBef>
              <a:spcAft>
                <a:spcPct val="0"/>
              </a:spcAft>
              <a:buChar char="•"/>
              <a:defRPr sz="3200">
                <a:solidFill>
                  <a:srgbClr val="003366"/>
                </a:solidFill>
                <a:latin typeface="Franklin Gothic Book" pitchFamily="34" charset="0"/>
              </a:defRPr>
            </a:lvl8pPr>
            <a:lvl9pPr marL="3886200" indent="-228600" defTabSz="931863" eaLnBrk="0" fontAlgn="base" hangingPunct="0">
              <a:spcBef>
                <a:spcPct val="20000"/>
              </a:spcBef>
              <a:spcAft>
                <a:spcPct val="0"/>
              </a:spcAft>
              <a:buChar char="•"/>
              <a:defRPr sz="3200">
                <a:solidFill>
                  <a:srgbClr val="003366"/>
                </a:solidFill>
                <a:latin typeface="Franklin Gothic Book" pitchFamily="34" charset="0"/>
              </a:defRPr>
            </a:lvl9pPr>
          </a:lstStyle>
          <a:p>
            <a:pPr eaLnBrk="1" hangingPunct="1">
              <a:spcBef>
                <a:spcPct val="0"/>
              </a:spcBef>
              <a:buFontTx/>
              <a:buNone/>
              <a:defRPr/>
            </a:pPr>
            <a:fld id="{09441DAD-DD8B-4124-BA71-3A75F8ECBEE6}" type="slidenum">
              <a:rPr lang="en-US" sz="1300" smtClean="0">
                <a:solidFill>
                  <a:schemeClr val="tx1"/>
                </a:solidFill>
                <a:latin typeface="Arial" pitchFamily="34" charset="0"/>
              </a:rPr>
              <a:pPr eaLnBrk="1" hangingPunct="1">
                <a:spcBef>
                  <a:spcPct val="0"/>
                </a:spcBef>
                <a:buFontTx/>
                <a:buNone/>
                <a:defRPr/>
              </a:pPr>
              <a:t>16</a:t>
            </a:fld>
            <a:endParaRPr lang="en-US" sz="1300" smtClean="0">
              <a:solidFill>
                <a:schemeClr val="tx1"/>
              </a:solidFill>
              <a:latin typeface="Arial" pitchFamily="34" charset="0"/>
            </a:endParaRPr>
          </a:p>
        </p:txBody>
      </p:sp>
      <p:sp>
        <p:nvSpPr>
          <p:cNvPr id="45059" name="Rectangle 2"/>
          <p:cNvSpPr>
            <a:spLocks noGrp="1" noRot="1" noChangeAspect="1" noChangeArrowheads="1" noTextEdit="1"/>
          </p:cNvSpPr>
          <p:nvPr>
            <p:ph type="sldImg"/>
          </p:nvPr>
        </p:nvSpPr>
        <p:spPr>
          <a:xfrm>
            <a:off x="1143000" y="685800"/>
            <a:ext cx="4573588" cy="3429000"/>
          </a:xfrm>
          <a:ln/>
        </p:spPr>
      </p:sp>
      <p:sp>
        <p:nvSpPr>
          <p:cNvPr id="36868" name="Rectangle 3"/>
          <p:cNvSpPr>
            <a:spLocks noGrp="1" noChangeArrowheads="1"/>
          </p:cNvSpPr>
          <p:nvPr>
            <p:ph type="body" idx="1"/>
          </p:nvPr>
        </p:nvSpPr>
        <p:spPr>
          <a:xfrm>
            <a:off x="685800" y="4344025"/>
            <a:ext cx="5486400" cy="4114488"/>
          </a:xfrm>
        </p:spPr>
        <p:txBody>
          <a:bodyPr/>
          <a:lstStyle/>
          <a:p>
            <a:pPr eaLnBrk="1" hangingPunct="1">
              <a:defRPr/>
            </a:pPr>
            <a:r>
              <a:rPr lang="en-US" dirty="0" smtClean="0"/>
              <a:t>1. Establishing good credit:</a:t>
            </a:r>
          </a:p>
          <a:p>
            <a:pPr marL="171450" indent="-171450">
              <a:buFontTx/>
              <a:buChar char="-"/>
              <a:defRPr/>
            </a:pPr>
            <a:r>
              <a:rPr lang="en-US" dirty="0" smtClean="0"/>
              <a:t>Always pay bills on time</a:t>
            </a:r>
          </a:p>
          <a:p>
            <a:pPr marL="171450" indent="-171450">
              <a:buFontTx/>
              <a:buChar char="-"/>
              <a:defRPr/>
            </a:pPr>
            <a:r>
              <a:rPr lang="en-US" dirty="0" smtClean="0"/>
              <a:t>Keep accounts open for a long time, even if you don’t always use them</a:t>
            </a:r>
          </a:p>
          <a:p>
            <a:pPr marL="171450" indent="-171450">
              <a:buFontTx/>
              <a:buChar char="-"/>
              <a:defRPr/>
            </a:pPr>
            <a:r>
              <a:rPr lang="en-US" dirty="0" smtClean="0"/>
              <a:t>Have different types of credit (for example, a credit card and a home mortgage)</a:t>
            </a:r>
          </a:p>
          <a:p>
            <a:pPr marL="171450" indent="-171450">
              <a:buFontTx/>
              <a:buChar char="-"/>
              <a:defRPr/>
            </a:pPr>
            <a:r>
              <a:rPr lang="en-US" dirty="0" smtClean="0"/>
              <a:t>Keep a significant gap between what you charge and your credit limit </a:t>
            </a:r>
            <a:endParaRPr lang="en-US" dirty="0" smtClean="0">
              <a:solidFill>
                <a:srgbClr val="005CBD"/>
              </a:solidFill>
            </a:endParaRPr>
          </a:p>
          <a:p>
            <a:pPr eaLnBrk="1" hangingPunct="1">
              <a:defRPr/>
            </a:pPr>
            <a:endParaRPr lang="en-US" dirty="0" smtClean="0"/>
          </a:p>
          <a:p>
            <a:pPr eaLnBrk="1" hangingPunct="1">
              <a:defRPr/>
            </a:pPr>
            <a:r>
              <a:rPr lang="en-US" dirty="0" smtClean="0"/>
              <a:t>2. </a:t>
            </a:r>
          </a:p>
          <a:p>
            <a:pPr marL="171450" indent="-171450" eaLnBrk="1" hangingPunct="1">
              <a:buFontTx/>
              <a:buChar char="-"/>
              <a:defRPr/>
            </a:pPr>
            <a:r>
              <a:rPr lang="en-US" dirty="0" smtClean="0"/>
              <a:t>Credit report identifies personal information about you and any credit accounts</a:t>
            </a:r>
          </a:p>
          <a:p>
            <a:pPr marL="171450" indent="-171450" eaLnBrk="1" hangingPunct="1">
              <a:buFontTx/>
              <a:buChar char="-"/>
              <a:defRPr/>
            </a:pPr>
            <a:r>
              <a:rPr lang="en-US" dirty="0" smtClean="0"/>
              <a:t>Credit score identifies how “credit-worthy” you are</a:t>
            </a:r>
          </a:p>
          <a:p>
            <a:pPr marL="457200" indent="-457200" eaLnBrk="1" hangingPunct="1">
              <a:buFontTx/>
              <a:buChar char="-"/>
              <a:defRPr/>
            </a:pPr>
            <a:endParaRPr lang="en-US" dirty="0" smtClean="0"/>
          </a:p>
          <a:p>
            <a:pPr eaLnBrk="1" hangingPunct="1">
              <a:defRPr/>
            </a:pPr>
            <a:r>
              <a:rPr lang="en-US" dirty="0" smtClean="0"/>
              <a:t>3.</a:t>
            </a:r>
          </a:p>
          <a:p>
            <a:pPr eaLnBrk="1" hangingPunct="1">
              <a:defRPr/>
            </a:pPr>
            <a:r>
              <a:rPr lang="en-US" dirty="0" smtClean="0"/>
              <a:t>-  Checking a credit report is important because someone maybe using your identity to receive credit in your name and social security number</a:t>
            </a:r>
          </a:p>
          <a:p>
            <a:pPr eaLnBrk="1" hangingPunct="1">
              <a:defRPr/>
            </a:pPr>
            <a:endParaRPr lang="en-US"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4DDFE834-576B-46C6-BDCA-2FB19B55B663}"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BBE0F087-D0B2-4F15-8295-DA7C8E48ECE2}"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p:spPr>
        <p:txBody>
          <a:bodyPr/>
          <a:lstStyle/>
          <a:p>
            <a:r>
              <a:rPr lang="en-US" smtClean="0"/>
              <a:t>Examples of federal loans include:</a:t>
            </a:r>
          </a:p>
          <a:p>
            <a:r>
              <a:rPr lang="en-US" smtClean="0"/>
              <a:t>- Direct loans from U.S. Dept. of Education</a:t>
            </a:r>
          </a:p>
          <a:p>
            <a:r>
              <a:rPr lang="en-US" smtClean="0"/>
              <a:t>- Fed. Family Education Loans</a:t>
            </a:r>
          </a:p>
          <a:p>
            <a:r>
              <a:rPr lang="en-US" smtClean="0"/>
              <a:t>- Federal Perkins Loans</a:t>
            </a:r>
          </a:p>
          <a:p>
            <a:endParaRPr lang="en-US" smtClean="0"/>
          </a:p>
        </p:txBody>
      </p:sp>
      <p:sp>
        <p:nvSpPr>
          <p:cNvPr id="4" name="Slide Number Placeholder 3"/>
          <p:cNvSpPr>
            <a:spLocks noGrp="1"/>
          </p:cNvSpPr>
          <p:nvPr>
            <p:ph type="sldNum" sz="quarter" idx="5"/>
          </p:nvPr>
        </p:nvSpPr>
        <p:spPr/>
        <p:txBody>
          <a:bodyPr/>
          <a:lstStyle/>
          <a:p>
            <a:pPr>
              <a:defRPr/>
            </a:pPr>
            <a:fld id="{64B18078-E0CE-4FD1-84A6-F654402961A4}"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p:spPr>
        <p:txBody>
          <a:bodyPr/>
          <a:lstStyle/>
          <a:p>
            <a:endParaRPr lang="en-US" dirty="0" smtClean="0"/>
          </a:p>
        </p:txBody>
      </p:sp>
      <p:sp>
        <p:nvSpPr>
          <p:cNvPr id="4" name="Slide Number Placeholder 3"/>
          <p:cNvSpPr>
            <a:spLocks noGrp="1"/>
          </p:cNvSpPr>
          <p:nvPr>
            <p:ph type="sldNum" sz="quarter" idx="5"/>
          </p:nvPr>
        </p:nvSpPr>
        <p:spPr/>
        <p:txBody>
          <a:bodyPr/>
          <a:lstStyle/>
          <a:p>
            <a:pPr>
              <a:defRPr/>
            </a:pPr>
            <a:fld id="{1F85C381-4D63-4127-A9F6-0D26B2808271}"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ED350E2B-BB1C-44D5-869D-9AD86BE0C721}" type="slidenum">
              <a:rPr lang="en-US" smtClean="0"/>
              <a:pPr>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p:spPr>
        <p:txBody>
          <a:bodyPr/>
          <a:lstStyle/>
          <a:p>
            <a:r>
              <a:rPr lang="en-US" smtClean="0"/>
              <a:t>Source: Project on Student Debt, an initiative of the Institute for College Access &amp; Success</a:t>
            </a:r>
          </a:p>
        </p:txBody>
      </p:sp>
      <p:sp>
        <p:nvSpPr>
          <p:cNvPr id="4" name="Slide Number Placeholder 3"/>
          <p:cNvSpPr>
            <a:spLocks noGrp="1"/>
          </p:cNvSpPr>
          <p:nvPr>
            <p:ph type="sldNum" sz="quarter" idx="5"/>
          </p:nvPr>
        </p:nvSpPr>
        <p:spPr/>
        <p:txBody>
          <a:bodyPr/>
          <a:lstStyle/>
          <a:p>
            <a:pPr>
              <a:defRPr/>
            </a:pPr>
            <a:fld id="{CFA1B546-0754-4E47-A0CC-2C94B9DCB5EE}" type="slidenum">
              <a:rPr lang="en-US" smtClean="0"/>
              <a:pPr>
                <a:defRPr/>
              </a:pPr>
              <a:t>22</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AE932429-2FB7-4D11-A628-044548B099C6}" type="slidenum">
              <a:rPr lang="en-US" smtClean="0"/>
              <a:pPr>
                <a:defRPr/>
              </a:pPr>
              <a:t>23</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p:txBody>
          <a:bodyPr/>
          <a:lstStyle>
            <a:lvl1pPr defTabSz="931863" eaLnBrk="0" hangingPunct="0">
              <a:spcBef>
                <a:spcPct val="20000"/>
              </a:spcBef>
              <a:buChar char="•"/>
              <a:defRPr sz="3200">
                <a:solidFill>
                  <a:srgbClr val="003366"/>
                </a:solidFill>
                <a:latin typeface="Franklin Gothic Book" pitchFamily="34" charset="0"/>
              </a:defRPr>
            </a:lvl1pPr>
            <a:lvl2pPr marL="742950" indent="-285750" defTabSz="931863" eaLnBrk="0" hangingPunct="0">
              <a:spcBef>
                <a:spcPct val="20000"/>
              </a:spcBef>
              <a:buChar char="•"/>
              <a:defRPr sz="3200">
                <a:solidFill>
                  <a:srgbClr val="003366"/>
                </a:solidFill>
                <a:latin typeface="Franklin Gothic Book" pitchFamily="34" charset="0"/>
              </a:defRPr>
            </a:lvl2pPr>
            <a:lvl3pPr marL="1143000" indent="-228600" defTabSz="931863" eaLnBrk="0" hangingPunct="0">
              <a:spcBef>
                <a:spcPct val="20000"/>
              </a:spcBef>
              <a:buChar char="•"/>
              <a:defRPr sz="3200">
                <a:solidFill>
                  <a:srgbClr val="003366"/>
                </a:solidFill>
                <a:latin typeface="Franklin Gothic Book" pitchFamily="34" charset="0"/>
              </a:defRPr>
            </a:lvl3pPr>
            <a:lvl4pPr marL="1600200" indent="-228600" defTabSz="931863" eaLnBrk="0" hangingPunct="0">
              <a:spcBef>
                <a:spcPct val="20000"/>
              </a:spcBef>
              <a:buChar char="•"/>
              <a:defRPr sz="3200">
                <a:solidFill>
                  <a:srgbClr val="003366"/>
                </a:solidFill>
                <a:latin typeface="Franklin Gothic Book" pitchFamily="34" charset="0"/>
              </a:defRPr>
            </a:lvl4pPr>
            <a:lvl5pPr marL="2057400" indent="-228600" defTabSz="931863" eaLnBrk="0" hangingPunct="0">
              <a:spcBef>
                <a:spcPct val="20000"/>
              </a:spcBef>
              <a:buChar char="•"/>
              <a:defRPr sz="3200">
                <a:solidFill>
                  <a:srgbClr val="003366"/>
                </a:solidFill>
                <a:latin typeface="Franklin Gothic Book" pitchFamily="34" charset="0"/>
              </a:defRPr>
            </a:lvl5pPr>
            <a:lvl6pPr marL="2514600" indent="-228600" defTabSz="931863" eaLnBrk="0" fontAlgn="base" hangingPunct="0">
              <a:spcBef>
                <a:spcPct val="20000"/>
              </a:spcBef>
              <a:spcAft>
                <a:spcPct val="0"/>
              </a:spcAft>
              <a:buChar char="•"/>
              <a:defRPr sz="3200">
                <a:solidFill>
                  <a:srgbClr val="003366"/>
                </a:solidFill>
                <a:latin typeface="Franklin Gothic Book" pitchFamily="34" charset="0"/>
              </a:defRPr>
            </a:lvl6pPr>
            <a:lvl7pPr marL="2971800" indent="-228600" defTabSz="931863" eaLnBrk="0" fontAlgn="base" hangingPunct="0">
              <a:spcBef>
                <a:spcPct val="20000"/>
              </a:spcBef>
              <a:spcAft>
                <a:spcPct val="0"/>
              </a:spcAft>
              <a:buChar char="•"/>
              <a:defRPr sz="3200">
                <a:solidFill>
                  <a:srgbClr val="003366"/>
                </a:solidFill>
                <a:latin typeface="Franklin Gothic Book" pitchFamily="34" charset="0"/>
              </a:defRPr>
            </a:lvl7pPr>
            <a:lvl8pPr marL="3429000" indent="-228600" defTabSz="931863" eaLnBrk="0" fontAlgn="base" hangingPunct="0">
              <a:spcBef>
                <a:spcPct val="20000"/>
              </a:spcBef>
              <a:spcAft>
                <a:spcPct val="0"/>
              </a:spcAft>
              <a:buChar char="•"/>
              <a:defRPr sz="3200">
                <a:solidFill>
                  <a:srgbClr val="003366"/>
                </a:solidFill>
                <a:latin typeface="Franklin Gothic Book" pitchFamily="34" charset="0"/>
              </a:defRPr>
            </a:lvl8pPr>
            <a:lvl9pPr marL="3886200" indent="-228600" defTabSz="931863" eaLnBrk="0" fontAlgn="base" hangingPunct="0">
              <a:spcBef>
                <a:spcPct val="20000"/>
              </a:spcBef>
              <a:spcAft>
                <a:spcPct val="0"/>
              </a:spcAft>
              <a:buChar char="•"/>
              <a:defRPr sz="3200">
                <a:solidFill>
                  <a:srgbClr val="003366"/>
                </a:solidFill>
                <a:latin typeface="Franklin Gothic Book" pitchFamily="34" charset="0"/>
              </a:defRPr>
            </a:lvl9pPr>
          </a:lstStyle>
          <a:p>
            <a:pPr eaLnBrk="1" hangingPunct="1">
              <a:spcBef>
                <a:spcPct val="0"/>
              </a:spcBef>
              <a:buFontTx/>
              <a:buNone/>
              <a:defRPr/>
            </a:pPr>
            <a:fld id="{823B6AA0-66AA-45EF-B962-F38BBAB290B9}" type="slidenum">
              <a:rPr lang="en-US" sz="1300" smtClean="0">
                <a:solidFill>
                  <a:schemeClr val="tx1"/>
                </a:solidFill>
                <a:latin typeface="Arial" pitchFamily="34" charset="0"/>
              </a:rPr>
              <a:pPr eaLnBrk="1" hangingPunct="1">
                <a:spcBef>
                  <a:spcPct val="0"/>
                </a:spcBef>
                <a:buFontTx/>
                <a:buNone/>
                <a:defRPr/>
              </a:pPr>
              <a:t>24</a:t>
            </a:fld>
            <a:endParaRPr lang="en-US" sz="1300" smtClean="0">
              <a:solidFill>
                <a:schemeClr val="tx1"/>
              </a:solidFill>
              <a:latin typeface="Arial" pitchFamily="34" charset="0"/>
            </a:endParaRPr>
          </a:p>
        </p:txBody>
      </p:sp>
      <p:sp>
        <p:nvSpPr>
          <p:cNvPr id="52227" name="Rectangle 2"/>
          <p:cNvSpPr>
            <a:spLocks noGrp="1" noRot="1" noChangeAspect="1" noChangeArrowheads="1" noTextEdit="1"/>
          </p:cNvSpPr>
          <p:nvPr>
            <p:ph type="sldImg"/>
          </p:nvPr>
        </p:nvSpPr>
        <p:spPr>
          <a:xfrm>
            <a:off x="1143000" y="685800"/>
            <a:ext cx="4573588" cy="3429000"/>
          </a:xfrm>
          <a:ln/>
        </p:spPr>
      </p:sp>
      <p:sp>
        <p:nvSpPr>
          <p:cNvPr id="52228" name="Rectangle 3"/>
          <p:cNvSpPr>
            <a:spLocks noGrp="1" noChangeArrowheads="1"/>
          </p:cNvSpPr>
          <p:nvPr>
            <p:ph type="body" idx="1"/>
          </p:nvPr>
        </p:nvSpPr>
        <p:spPr>
          <a:xfrm>
            <a:off x="685800" y="4344025"/>
            <a:ext cx="5486400" cy="4114488"/>
          </a:xfrm>
          <a:noFill/>
        </p:spPr>
        <p:txBody>
          <a:bodyPr/>
          <a:lstStyle/>
          <a:p>
            <a:pPr eaLnBrk="1" hangingPunct="1"/>
            <a:r>
              <a:rPr lang="en-US" smtClean="0"/>
              <a:t>1. </a:t>
            </a:r>
          </a:p>
          <a:p>
            <a:pPr eaLnBrk="1" hangingPunct="1"/>
            <a:r>
              <a:rPr lang="en-US" smtClean="0"/>
              <a:t>Federal loans are regulated by the federal government</a:t>
            </a:r>
          </a:p>
          <a:p>
            <a:pPr eaLnBrk="1" hangingPunct="1"/>
            <a:r>
              <a:rPr lang="en-US" smtClean="0"/>
              <a:t>Private loans are offered by banks, typically at higher rates</a:t>
            </a:r>
          </a:p>
          <a:p>
            <a:pPr eaLnBrk="1" hangingPunct="1"/>
            <a:r>
              <a:rPr lang="en-US" smtClean="0"/>
              <a:t>Federal loans may be eligible for loan forgiveness, for example- if you work for certain governmental entities</a:t>
            </a:r>
          </a:p>
          <a:p>
            <a:pPr eaLnBrk="1" hangingPunct="1"/>
            <a:endParaRPr lang="en-US" smtClean="0"/>
          </a:p>
          <a:p>
            <a:pPr marL="0" lvl="1" eaLnBrk="1" hangingPunct="1"/>
            <a:r>
              <a:rPr lang="en-US" smtClean="0"/>
              <a:t>2. </a:t>
            </a:r>
            <a:r>
              <a:rPr lang="en-US" smtClean="0">
                <a:hlinkClick r:id="rId3"/>
              </a:rPr>
              <a:t> www.fafsa.ed.gov</a:t>
            </a:r>
            <a:endParaRPr lang="en-US" smtClean="0"/>
          </a:p>
          <a:p>
            <a:pPr eaLnBrk="1" hangingPunct="1"/>
            <a:endParaRPr lang="en-US" smtClean="0"/>
          </a:p>
          <a:p>
            <a:pPr eaLnBrk="1" hangingPunct="1"/>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p:spPr>
        <p:txBody>
          <a:bodyPr/>
          <a:lstStyle/>
          <a:p>
            <a:r>
              <a:rPr lang="en-US" smtClean="0"/>
              <a:t>1.</a:t>
            </a:r>
          </a:p>
          <a:p>
            <a:r>
              <a:rPr lang="en-US" b="1" smtClean="0"/>
              <a:t>True</a:t>
            </a:r>
            <a:r>
              <a:rPr lang="en-US" smtClean="0"/>
              <a:t>: Private loans tend to have higher fees and interest rates and may not include the benefits and protections available with federal loans.  Federal loans also offer more opportunities for cancellation and loan forgiveness.</a:t>
            </a:r>
          </a:p>
          <a:p>
            <a:r>
              <a:rPr lang="en-US" smtClean="0"/>
              <a:t> </a:t>
            </a:r>
          </a:p>
          <a:p>
            <a:r>
              <a:rPr lang="en-US" smtClean="0"/>
              <a:t>2.</a:t>
            </a:r>
          </a:p>
          <a:p>
            <a:r>
              <a:rPr lang="en-US" b="1" smtClean="0"/>
              <a:t>D - All of the above</a:t>
            </a:r>
            <a:endParaRPr lang="en-US" smtClean="0"/>
          </a:p>
          <a:p>
            <a:endParaRPr lang="en-US" smtClean="0"/>
          </a:p>
        </p:txBody>
      </p:sp>
      <p:sp>
        <p:nvSpPr>
          <p:cNvPr id="4" name="Slide Number Placeholder 3"/>
          <p:cNvSpPr>
            <a:spLocks noGrp="1"/>
          </p:cNvSpPr>
          <p:nvPr>
            <p:ph type="sldNum" sz="quarter" idx="5"/>
          </p:nvPr>
        </p:nvSpPr>
        <p:spPr/>
        <p:txBody>
          <a:bodyPr/>
          <a:lstStyle/>
          <a:p>
            <a:pPr>
              <a:defRPr/>
            </a:pPr>
            <a:fld id="{EC50F5B6-87BC-406D-810E-5E3CE2C7A2FD}" type="slidenum">
              <a:rPr lang="en-US" smtClean="0"/>
              <a:pPr>
                <a:defRPr/>
              </a:pPr>
              <a:t>25</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p:spPr>
        <p:txBody>
          <a:bodyPr/>
          <a:lstStyle/>
          <a:p>
            <a:r>
              <a:rPr lang="en-US" smtClean="0"/>
              <a:t>3.</a:t>
            </a:r>
          </a:p>
          <a:p>
            <a:r>
              <a:rPr lang="en-US" b="1" smtClean="0"/>
              <a:t>True</a:t>
            </a:r>
            <a:r>
              <a:rPr lang="en-US" smtClean="0"/>
              <a:t>: Check your credit report periodically to check for signs of identity theft.  You can check your report three times a year for free (once from each of the three major credit reporting companies) from this central Web site: </a:t>
            </a:r>
            <a:r>
              <a:rPr lang="en-US" u="sng" smtClean="0">
                <a:hlinkClick r:id="rId3"/>
              </a:rPr>
              <a:t>www.annualcreditreport.com</a:t>
            </a:r>
            <a:r>
              <a:rPr lang="en-US" smtClean="0"/>
              <a:t> </a:t>
            </a:r>
          </a:p>
          <a:p>
            <a:r>
              <a:rPr lang="en-US" smtClean="0"/>
              <a:t> </a:t>
            </a:r>
          </a:p>
          <a:p>
            <a:r>
              <a:rPr lang="en-US" smtClean="0"/>
              <a:t>4.</a:t>
            </a:r>
          </a:p>
          <a:p>
            <a:r>
              <a:rPr lang="en-US" b="1" smtClean="0"/>
              <a:t>True</a:t>
            </a:r>
            <a:r>
              <a:rPr lang="en-US" smtClean="0"/>
              <a:t>: Credit card transactions are protected under the federal Fair Credit Billing Act, which allows consumers to dispute unauthorized charges to their accounts within 60 days.</a:t>
            </a:r>
          </a:p>
          <a:p>
            <a:r>
              <a:rPr lang="en-US" smtClean="0"/>
              <a:t> </a:t>
            </a:r>
          </a:p>
          <a:p>
            <a:r>
              <a:rPr lang="en-US" smtClean="0"/>
              <a:t>5.</a:t>
            </a:r>
          </a:p>
          <a:p>
            <a:r>
              <a:rPr lang="en-US" smtClean="0"/>
              <a:t>List one pro and one con of taking out a student loan.</a:t>
            </a:r>
          </a:p>
          <a:p>
            <a:r>
              <a:rPr lang="en-US" b="1" smtClean="0"/>
              <a:t>Possible response:</a:t>
            </a:r>
            <a:endParaRPr lang="en-US" smtClean="0"/>
          </a:p>
          <a:p>
            <a:r>
              <a:rPr lang="en-US" smtClean="0"/>
              <a:t>Pro: helps students pay for tuition, room and board, books, and other costs associated with attending college</a:t>
            </a:r>
          </a:p>
          <a:p>
            <a:r>
              <a:rPr lang="en-US" smtClean="0"/>
              <a:t>Con: can be difficult to pay off</a:t>
            </a:r>
          </a:p>
          <a:p>
            <a:endParaRPr lang="en-US" smtClean="0"/>
          </a:p>
        </p:txBody>
      </p:sp>
      <p:sp>
        <p:nvSpPr>
          <p:cNvPr id="4" name="Slide Number Placeholder 3"/>
          <p:cNvSpPr>
            <a:spLocks noGrp="1"/>
          </p:cNvSpPr>
          <p:nvPr>
            <p:ph type="sldNum" sz="quarter" idx="5"/>
          </p:nvPr>
        </p:nvSpPr>
        <p:spPr/>
        <p:txBody>
          <a:bodyPr/>
          <a:lstStyle/>
          <a:p>
            <a:pPr>
              <a:defRPr/>
            </a:pPr>
            <a:fld id="{6571AD42-7282-46EF-9C00-5E164D54FDA5}" type="slidenum">
              <a:rPr lang="en-US" smtClean="0"/>
              <a:pPr>
                <a:defRPr/>
              </a:pPr>
              <a:t>26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F0F641BC-482D-4ACA-B3F7-48C89690C39E}"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p:txBody>
          <a:bodyPr/>
          <a:lstStyle>
            <a:lvl1pPr defTabSz="931863" eaLnBrk="0" hangingPunct="0">
              <a:spcBef>
                <a:spcPct val="20000"/>
              </a:spcBef>
              <a:buChar char="•"/>
              <a:defRPr sz="3200">
                <a:solidFill>
                  <a:srgbClr val="003366"/>
                </a:solidFill>
                <a:latin typeface="Franklin Gothic Book" pitchFamily="34" charset="0"/>
              </a:defRPr>
            </a:lvl1pPr>
            <a:lvl2pPr marL="742950" indent="-285750" defTabSz="931863" eaLnBrk="0" hangingPunct="0">
              <a:spcBef>
                <a:spcPct val="20000"/>
              </a:spcBef>
              <a:buChar char="•"/>
              <a:defRPr sz="3200">
                <a:solidFill>
                  <a:srgbClr val="003366"/>
                </a:solidFill>
                <a:latin typeface="Franklin Gothic Book" pitchFamily="34" charset="0"/>
              </a:defRPr>
            </a:lvl2pPr>
            <a:lvl3pPr marL="1143000" indent="-228600" defTabSz="931863" eaLnBrk="0" hangingPunct="0">
              <a:spcBef>
                <a:spcPct val="20000"/>
              </a:spcBef>
              <a:buChar char="•"/>
              <a:defRPr sz="3200">
                <a:solidFill>
                  <a:srgbClr val="003366"/>
                </a:solidFill>
                <a:latin typeface="Franklin Gothic Book" pitchFamily="34" charset="0"/>
              </a:defRPr>
            </a:lvl3pPr>
            <a:lvl4pPr marL="1600200" indent="-228600" defTabSz="931863" eaLnBrk="0" hangingPunct="0">
              <a:spcBef>
                <a:spcPct val="20000"/>
              </a:spcBef>
              <a:buChar char="•"/>
              <a:defRPr sz="3200">
                <a:solidFill>
                  <a:srgbClr val="003366"/>
                </a:solidFill>
                <a:latin typeface="Franklin Gothic Book" pitchFamily="34" charset="0"/>
              </a:defRPr>
            </a:lvl4pPr>
            <a:lvl5pPr marL="2057400" indent="-228600" defTabSz="931863" eaLnBrk="0" hangingPunct="0">
              <a:spcBef>
                <a:spcPct val="20000"/>
              </a:spcBef>
              <a:buChar char="•"/>
              <a:defRPr sz="3200">
                <a:solidFill>
                  <a:srgbClr val="003366"/>
                </a:solidFill>
                <a:latin typeface="Franklin Gothic Book" pitchFamily="34" charset="0"/>
              </a:defRPr>
            </a:lvl5pPr>
            <a:lvl6pPr marL="2514600" indent="-228600" defTabSz="931863" eaLnBrk="0" fontAlgn="base" hangingPunct="0">
              <a:spcBef>
                <a:spcPct val="20000"/>
              </a:spcBef>
              <a:spcAft>
                <a:spcPct val="0"/>
              </a:spcAft>
              <a:buChar char="•"/>
              <a:defRPr sz="3200">
                <a:solidFill>
                  <a:srgbClr val="003366"/>
                </a:solidFill>
                <a:latin typeface="Franklin Gothic Book" pitchFamily="34" charset="0"/>
              </a:defRPr>
            </a:lvl6pPr>
            <a:lvl7pPr marL="2971800" indent="-228600" defTabSz="931863" eaLnBrk="0" fontAlgn="base" hangingPunct="0">
              <a:spcBef>
                <a:spcPct val="20000"/>
              </a:spcBef>
              <a:spcAft>
                <a:spcPct val="0"/>
              </a:spcAft>
              <a:buChar char="•"/>
              <a:defRPr sz="3200">
                <a:solidFill>
                  <a:srgbClr val="003366"/>
                </a:solidFill>
                <a:latin typeface="Franklin Gothic Book" pitchFamily="34" charset="0"/>
              </a:defRPr>
            </a:lvl7pPr>
            <a:lvl8pPr marL="3429000" indent="-228600" defTabSz="931863" eaLnBrk="0" fontAlgn="base" hangingPunct="0">
              <a:spcBef>
                <a:spcPct val="20000"/>
              </a:spcBef>
              <a:spcAft>
                <a:spcPct val="0"/>
              </a:spcAft>
              <a:buChar char="•"/>
              <a:defRPr sz="3200">
                <a:solidFill>
                  <a:srgbClr val="003366"/>
                </a:solidFill>
                <a:latin typeface="Franklin Gothic Book" pitchFamily="34" charset="0"/>
              </a:defRPr>
            </a:lvl8pPr>
            <a:lvl9pPr marL="3886200" indent="-228600" defTabSz="931863" eaLnBrk="0" fontAlgn="base" hangingPunct="0">
              <a:spcBef>
                <a:spcPct val="20000"/>
              </a:spcBef>
              <a:spcAft>
                <a:spcPct val="0"/>
              </a:spcAft>
              <a:buChar char="•"/>
              <a:defRPr sz="3200">
                <a:solidFill>
                  <a:srgbClr val="003366"/>
                </a:solidFill>
                <a:latin typeface="Franklin Gothic Book" pitchFamily="34" charset="0"/>
              </a:defRPr>
            </a:lvl9pPr>
          </a:lstStyle>
          <a:p>
            <a:pPr eaLnBrk="1" hangingPunct="1">
              <a:spcBef>
                <a:spcPct val="0"/>
              </a:spcBef>
              <a:buFontTx/>
              <a:buNone/>
              <a:defRPr/>
            </a:pPr>
            <a:fld id="{A3F9B0BB-658D-42EE-9F7C-874929F3B33F}" type="slidenum">
              <a:rPr lang="en-US" sz="1300" smtClean="0">
                <a:solidFill>
                  <a:schemeClr val="tx1"/>
                </a:solidFill>
                <a:latin typeface="Arial" pitchFamily="34" charset="0"/>
              </a:rPr>
              <a:pPr eaLnBrk="1" hangingPunct="1">
                <a:spcBef>
                  <a:spcPct val="0"/>
                </a:spcBef>
                <a:buFontTx/>
                <a:buNone/>
                <a:defRPr/>
              </a:pPr>
              <a:t>4</a:t>
            </a:fld>
            <a:endParaRPr lang="en-US" sz="1300" smtClean="0">
              <a:solidFill>
                <a:schemeClr val="tx1"/>
              </a:solidFill>
              <a:latin typeface="Arial" pitchFamily="34" charset="0"/>
            </a:endParaRPr>
          </a:p>
        </p:txBody>
      </p:sp>
      <p:sp>
        <p:nvSpPr>
          <p:cNvPr id="32771" name="Rectangle 2"/>
          <p:cNvSpPr>
            <a:spLocks noGrp="1" noRot="1" noChangeAspect="1" noChangeArrowheads="1" noTextEdit="1"/>
          </p:cNvSpPr>
          <p:nvPr>
            <p:ph type="sldImg"/>
          </p:nvPr>
        </p:nvSpPr>
        <p:spPr>
          <a:xfrm>
            <a:off x="1143000" y="685800"/>
            <a:ext cx="4573588" cy="3429000"/>
          </a:xfrm>
          <a:ln/>
        </p:spPr>
      </p:sp>
      <p:sp>
        <p:nvSpPr>
          <p:cNvPr id="32772" name="Rectangle 3"/>
          <p:cNvSpPr>
            <a:spLocks noGrp="1" noChangeArrowheads="1"/>
          </p:cNvSpPr>
          <p:nvPr>
            <p:ph type="body" idx="1"/>
          </p:nvPr>
        </p:nvSpPr>
        <p:spPr>
          <a:xfrm>
            <a:off x="685800" y="4344025"/>
            <a:ext cx="5486400" cy="4114488"/>
          </a:xfrm>
          <a:noFill/>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p:txBody>
          <a:bodyPr/>
          <a:lstStyle>
            <a:lvl1pPr defTabSz="931863" eaLnBrk="0" hangingPunct="0">
              <a:spcBef>
                <a:spcPct val="20000"/>
              </a:spcBef>
              <a:buChar char="•"/>
              <a:defRPr sz="3200">
                <a:solidFill>
                  <a:srgbClr val="003366"/>
                </a:solidFill>
                <a:latin typeface="Franklin Gothic Book" pitchFamily="34" charset="0"/>
              </a:defRPr>
            </a:lvl1pPr>
            <a:lvl2pPr marL="742950" indent="-285750" defTabSz="931863" eaLnBrk="0" hangingPunct="0">
              <a:spcBef>
                <a:spcPct val="20000"/>
              </a:spcBef>
              <a:buChar char="•"/>
              <a:defRPr sz="3200">
                <a:solidFill>
                  <a:srgbClr val="003366"/>
                </a:solidFill>
                <a:latin typeface="Franklin Gothic Book" pitchFamily="34" charset="0"/>
              </a:defRPr>
            </a:lvl2pPr>
            <a:lvl3pPr marL="1143000" indent="-228600" defTabSz="931863" eaLnBrk="0" hangingPunct="0">
              <a:spcBef>
                <a:spcPct val="20000"/>
              </a:spcBef>
              <a:buChar char="•"/>
              <a:defRPr sz="3200">
                <a:solidFill>
                  <a:srgbClr val="003366"/>
                </a:solidFill>
                <a:latin typeface="Franklin Gothic Book" pitchFamily="34" charset="0"/>
              </a:defRPr>
            </a:lvl3pPr>
            <a:lvl4pPr marL="1600200" indent="-228600" defTabSz="931863" eaLnBrk="0" hangingPunct="0">
              <a:spcBef>
                <a:spcPct val="20000"/>
              </a:spcBef>
              <a:buChar char="•"/>
              <a:defRPr sz="3200">
                <a:solidFill>
                  <a:srgbClr val="003366"/>
                </a:solidFill>
                <a:latin typeface="Franklin Gothic Book" pitchFamily="34" charset="0"/>
              </a:defRPr>
            </a:lvl4pPr>
            <a:lvl5pPr marL="2057400" indent="-228600" defTabSz="931863" eaLnBrk="0" hangingPunct="0">
              <a:spcBef>
                <a:spcPct val="20000"/>
              </a:spcBef>
              <a:buChar char="•"/>
              <a:defRPr sz="3200">
                <a:solidFill>
                  <a:srgbClr val="003366"/>
                </a:solidFill>
                <a:latin typeface="Franklin Gothic Book" pitchFamily="34" charset="0"/>
              </a:defRPr>
            </a:lvl5pPr>
            <a:lvl6pPr marL="2514600" indent="-228600" defTabSz="931863" eaLnBrk="0" fontAlgn="base" hangingPunct="0">
              <a:spcBef>
                <a:spcPct val="20000"/>
              </a:spcBef>
              <a:spcAft>
                <a:spcPct val="0"/>
              </a:spcAft>
              <a:buChar char="•"/>
              <a:defRPr sz="3200">
                <a:solidFill>
                  <a:srgbClr val="003366"/>
                </a:solidFill>
                <a:latin typeface="Franklin Gothic Book" pitchFamily="34" charset="0"/>
              </a:defRPr>
            </a:lvl6pPr>
            <a:lvl7pPr marL="2971800" indent="-228600" defTabSz="931863" eaLnBrk="0" fontAlgn="base" hangingPunct="0">
              <a:spcBef>
                <a:spcPct val="20000"/>
              </a:spcBef>
              <a:spcAft>
                <a:spcPct val="0"/>
              </a:spcAft>
              <a:buChar char="•"/>
              <a:defRPr sz="3200">
                <a:solidFill>
                  <a:srgbClr val="003366"/>
                </a:solidFill>
                <a:latin typeface="Franklin Gothic Book" pitchFamily="34" charset="0"/>
              </a:defRPr>
            </a:lvl7pPr>
            <a:lvl8pPr marL="3429000" indent="-228600" defTabSz="931863" eaLnBrk="0" fontAlgn="base" hangingPunct="0">
              <a:spcBef>
                <a:spcPct val="20000"/>
              </a:spcBef>
              <a:spcAft>
                <a:spcPct val="0"/>
              </a:spcAft>
              <a:buChar char="•"/>
              <a:defRPr sz="3200">
                <a:solidFill>
                  <a:srgbClr val="003366"/>
                </a:solidFill>
                <a:latin typeface="Franklin Gothic Book" pitchFamily="34" charset="0"/>
              </a:defRPr>
            </a:lvl8pPr>
            <a:lvl9pPr marL="3886200" indent="-228600" defTabSz="931863" eaLnBrk="0" fontAlgn="base" hangingPunct="0">
              <a:spcBef>
                <a:spcPct val="20000"/>
              </a:spcBef>
              <a:spcAft>
                <a:spcPct val="0"/>
              </a:spcAft>
              <a:buChar char="•"/>
              <a:defRPr sz="3200">
                <a:solidFill>
                  <a:srgbClr val="003366"/>
                </a:solidFill>
                <a:latin typeface="Franklin Gothic Book" pitchFamily="34" charset="0"/>
              </a:defRPr>
            </a:lvl9pPr>
          </a:lstStyle>
          <a:p>
            <a:pPr eaLnBrk="1" hangingPunct="1">
              <a:spcBef>
                <a:spcPct val="0"/>
              </a:spcBef>
              <a:buFontTx/>
              <a:buNone/>
              <a:defRPr/>
            </a:pPr>
            <a:fld id="{AA9173F8-7F53-432B-B915-FC04E4EE6603}" type="slidenum">
              <a:rPr lang="en-US" sz="1300" smtClean="0">
                <a:solidFill>
                  <a:schemeClr val="tx1"/>
                </a:solidFill>
                <a:latin typeface="Arial" pitchFamily="34" charset="0"/>
              </a:rPr>
              <a:pPr eaLnBrk="1" hangingPunct="1">
                <a:spcBef>
                  <a:spcPct val="0"/>
                </a:spcBef>
                <a:buFontTx/>
                <a:buNone/>
                <a:defRPr/>
              </a:pPr>
              <a:t>5</a:t>
            </a:fld>
            <a:endParaRPr lang="en-US" sz="1300" smtClean="0">
              <a:solidFill>
                <a:schemeClr val="tx1"/>
              </a:solidFill>
              <a:latin typeface="Arial" pitchFamily="34" charset="0"/>
            </a:endParaRPr>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p:txBody>
          <a:bodyPr/>
          <a:lstStyle>
            <a:lvl1pPr defTabSz="931863" eaLnBrk="0" hangingPunct="0">
              <a:spcBef>
                <a:spcPct val="20000"/>
              </a:spcBef>
              <a:buChar char="•"/>
              <a:defRPr sz="3200">
                <a:solidFill>
                  <a:srgbClr val="003366"/>
                </a:solidFill>
                <a:latin typeface="Franklin Gothic Book" pitchFamily="34" charset="0"/>
              </a:defRPr>
            </a:lvl1pPr>
            <a:lvl2pPr marL="742950" indent="-285750" defTabSz="931863" eaLnBrk="0" hangingPunct="0">
              <a:spcBef>
                <a:spcPct val="20000"/>
              </a:spcBef>
              <a:buChar char="•"/>
              <a:defRPr sz="3200">
                <a:solidFill>
                  <a:srgbClr val="003366"/>
                </a:solidFill>
                <a:latin typeface="Franklin Gothic Book" pitchFamily="34" charset="0"/>
              </a:defRPr>
            </a:lvl2pPr>
            <a:lvl3pPr marL="1143000" indent="-228600" defTabSz="931863" eaLnBrk="0" hangingPunct="0">
              <a:spcBef>
                <a:spcPct val="20000"/>
              </a:spcBef>
              <a:buChar char="•"/>
              <a:defRPr sz="3200">
                <a:solidFill>
                  <a:srgbClr val="003366"/>
                </a:solidFill>
                <a:latin typeface="Franklin Gothic Book" pitchFamily="34" charset="0"/>
              </a:defRPr>
            </a:lvl3pPr>
            <a:lvl4pPr marL="1600200" indent="-228600" defTabSz="931863" eaLnBrk="0" hangingPunct="0">
              <a:spcBef>
                <a:spcPct val="20000"/>
              </a:spcBef>
              <a:buChar char="•"/>
              <a:defRPr sz="3200">
                <a:solidFill>
                  <a:srgbClr val="003366"/>
                </a:solidFill>
                <a:latin typeface="Franklin Gothic Book" pitchFamily="34" charset="0"/>
              </a:defRPr>
            </a:lvl4pPr>
            <a:lvl5pPr marL="2057400" indent="-228600" defTabSz="931863" eaLnBrk="0" hangingPunct="0">
              <a:spcBef>
                <a:spcPct val="20000"/>
              </a:spcBef>
              <a:buChar char="•"/>
              <a:defRPr sz="3200">
                <a:solidFill>
                  <a:srgbClr val="003366"/>
                </a:solidFill>
                <a:latin typeface="Franklin Gothic Book" pitchFamily="34" charset="0"/>
              </a:defRPr>
            </a:lvl5pPr>
            <a:lvl6pPr marL="2514600" indent="-228600" defTabSz="931863" eaLnBrk="0" fontAlgn="base" hangingPunct="0">
              <a:spcBef>
                <a:spcPct val="20000"/>
              </a:spcBef>
              <a:spcAft>
                <a:spcPct val="0"/>
              </a:spcAft>
              <a:buChar char="•"/>
              <a:defRPr sz="3200">
                <a:solidFill>
                  <a:srgbClr val="003366"/>
                </a:solidFill>
                <a:latin typeface="Franklin Gothic Book" pitchFamily="34" charset="0"/>
              </a:defRPr>
            </a:lvl6pPr>
            <a:lvl7pPr marL="2971800" indent="-228600" defTabSz="931863" eaLnBrk="0" fontAlgn="base" hangingPunct="0">
              <a:spcBef>
                <a:spcPct val="20000"/>
              </a:spcBef>
              <a:spcAft>
                <a:spcPct val="0"/>
              </a:spcAft>
              <a:buChar char="•"/>
              <a:defRPr sz="3200">
                <a:solidFill>
                  <a:srgbClr val="003366"/>
                </a:solidFill>
                <a:latin typeface="Franklin Gothic Book" pitchFamily="34" charset="0"/>
              </a:defRPr>
            </a:lvl7pPr>
            <a:lvl8pPr marL="3429000" indent="-228600" defTabSz="931863" eaLnBrk="0" fontAlgn="base" hangingPunct="0">
              <a:spcBef>
                <a:spcPct val="20000"/>
              </a:spcBef>
              <a:spcAft>
                <a:spcPct val="0"/>
              </a:spcAft>
              <a:buChar char="•"/>
              <a:defRPr sz="3200">
                <a:solidFill>
                  <a:srgbClr val="003366"/>
                </a:solidFill>
                <a:latin typeface="Franklin Gothic Book" pitchFamily="34" charset="0"/>
              </a:defRPr>
            </a:lvl8pPr>
            <a:lvl9pPr marL="3886200" indent="-228600" defTabSz="931863" eaLnBrk="0" fontAlgn="base" hangingPunct="0">
              <a:spcBef>
                <a:spcPct val="20000"/>
              </a:spcBef>
              <a:spcAft>
                <a:spcPct val="0"/>
              </a:spcAft>
              <a:buChar char="•"/>
              <a:defRPr sz="3200">
                <a:solidFill>
                  <a:srgbClr val="003366"/>
                </a:solidFill>
                <a:latin typeface="Franklin Gothic Book" pitchFamily="34" charset="0"/>
              </a:defRPr>
            </a:lvl9pPr>
          </a:lstStyle>
          <a:p>
            <a:pPr eaLnBrk="1" hangingPunct="1">
              <a:spcBef>
                <a:spcPct val="0"/>
              </a:spcBef>
              <a:buFontTx/>
              <a:buNone/>
              <a:defRPr/>
            </a:pPr>
            <a:fld id="{46AA3560-7C41-482C-A1C0-D1EDA2E15531}" type="slidenum">
              <a:rPr lang="en-US" sz="1300" smtClean="0">
                <a:solidFill>
                  <a:schemeClr val="tx1"/>
                </a:solidFill>
                <a:latin typeface="Arial" pitchFamily="34" charset="0"/>
              </a:rPr>
              <a:pPr eaLnBrk="1" hangingPunct="1">
                <a:spcBef>
                  <a:spcPct val="0"/>
                </a:spcBef>
                <a:buFontTx/>
                <a:buNone/>
                <a:defRPr/>
              </a:pPr>
              <a:t>6</a:t>
            </a:fld>
            <a:endParaRPr lang="en-US" sz="1300" smtClean="0">
              <a:solidFill>
                <a:schemeClr val="tx1"/>
              </a:solidFill>
              <a:latin typeface="Arial" pitchFamily="34" charset="0"/>
            </a:endParaRPr>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p:spPr>
        <p:txBody>
          <a:bodyPr/>
          <a:lstStyle/>
          <a:p>
            <a:r>
              <a:rPr lang="en-US" smtClean="0">
                <a:solidFill>
                  <a:srgbClr val="005CBD"/>
                </a:solidFill>
              </a:rPr>
              <a:t>False. Not all charges you make with your credit card have a grace period. That means sometimes you’ll be charged interest </a:t>
            </a:r>
            <a:r>
              <a:rPr lang="en-US" b="1" smtClean="0">
                <a:solidFill>
                  <a:srgbClr val="005CBD"/>
                </a:solidFill>
              </a:rPr>
              <a:t>right away</a:t>
            </a:r>
            <a:r>
              <a:rPr lang="en-US" smtClean="0">
                <a:solidFill>
                  <a:srgbClr val="005CBD"/>
                </a:solidFill>
              </a:rPr>
              <a:t>. </a:t>
            </a:r>
          </a:p>
          <a:p>
            <a:endParaRPr lang="en-US" smtClean="0"/>
          </a:p>
        </p:txBody>
      </p:sp>
      <p:sp>
        <p:nvSpPr>
          <p:cNvPr id="4" name="Slide Number Placeholder 3"/>
          <p:cNvSpPr>
            <a:spLocks noGrp="1"/>
          </p:cNvSpPr>
          <p:nvPr>
            <p:ph type="sldNum" sz="quarter" idx="5"/>
          </p:nvPr>
        </p:nvSpPr>
        <p:spPr/>
        <p:txBody>
          <a:bodyPr/>
          <a:lstStyle/>
          <a:p>
            <a:pPr>
              <a:defRPr/>
            </a:pPr>
            <a:fld id="{8AADFAF6-8AD7-48D1-8AB2-423815550481}"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83770CF6-48DB-4423-A582-95B69CE328EF}"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p:txBody>
          <a:bodyPr/>
          <a:lstStyle>
            <a:lvl1pPr defTabSz="931863" eaLnBrk="0" hangingPunct="0">
              <a:spcBef>
                <a:spcPct val="20000"/>
              </a:spcBef>
              <a:buChar char="•"/>
              <a:defRPr sz="3200">
                <a:solidFill>
                  <a:srgbClr val="003366"/>
                </a:solidFill>
                <a:latin typeface="Franklin Gothic Book" pitchFamily="34" charset="0"/>
              </a:defRPr>
            </a:lvl1pPr>
            <a:lvl2pPr marL="742950" indent="-285750" defTabSz="931863" eaLnBrk="0" hangingPunct="0">
              <a:spcBef>
                <a:spcPct val="20000"/>
              </a:spcBef>
              <a:buChar char="•"/>
              <a:defRPr sz="3200">
                <a:solidFill>
                  <a:srgbClr val="003366"/>
                </a:solidFill>
                <a:latin typeface="Franklin Gothic Book" pitchFamily="34" charset="0"/>
              </a:defRPr>
            </a:lvl2pPr>
            <a:lvl3pPr marL="1143000" indent="-228600" defTabSz="931863" eaLnBrk="0" hangingPunct="0">
              <a:spcBef>
                <a:spcPct val="20000"/>
              </a:spcBef>
              <a:buChar char="•"/>
              <a:defRPr sz="3200">
                <a:solidFill>
                  <a:srgbClr val="003366"/>
                </a:solidFill>
                <a:latin typeface="Franklin Gothic Book" pitchFamily="34" charset="0"/>
              </a:defRPr>
            </a:lvl3pPr>
            <a:lvl4pPr marL="1600200" indent="-228600" defTabSz="931863" eaLnBrk="0" hangingPunct="0">
              <a:spcBef>
                <a:spcPct val="20000"/>
              </a:spcBef>
              <a:buChar char="•"/>
              <a:defRPr sz="3200">
                <a:solidFill>
                  <a:srgbClr val="003366"/>
                </a:solidFill>
                <a:latin typeface="Franklin Gothic Book" pitchFamily="34" charset="0"/>
              </a:defRPr>
            </a:lvl4pPr>
            <a:lvl5pPr marL="2057400" indent="-228600" defTabSz="931863" eaLnBrk="0" hangingPunct="0">
              <a:spcBef>
                <a:spcPct val="20000"/>
              </a:spcBef>
              <a:buChar char="•"/>
              <a:defRPr sz="3200">
                <a:solidFill>
                  <a:srgbClr val="003366"/>
                </a:solidFill>
                <a:latin typeface="Franklin Gothic Book" pitchFamily="34" charset="0"/>
              </a:defRPr>
            </a:lvl5pPr>
            <a:lvl6pPr marL="2514600" indent="-228600" defTabSz="931863" eaLnBrk="0" fontAlgn="base" hangingPunct="0">
              <a:spcBef>
                <a:spcPct val="20000"/>
              </a:spcBef>
              <a:spcAft>
                <a:spcPct val="0"/>
              </a:spcAft>
              <a:buChar char="•"/>
              <a:defRPr sz="3200">
                <a:solidFill>
                  <a:srgbClr val="003366"/>
                </a:solidFill>
                <a:latin typeface="Franklin Gothic Book" pitchFamily="34" charset="0"/>
              </a:defRPr>
            </a:lvl6pPr>
            <a:lvl7pPr marL="2971800" indent="-228600" defTabSz="931863" eaLnBrk="0" fontAlgn="base" hangingPunct="0">
              <a:spcBef>
                <a:spcPct val="20000"/>
              </a:spcBef>
              <a:spcAft>
                <a:spcPct val="0"/>
              </a:spcAft>
              <a:buChar char="•"/>
              <a:defRPr sz="3200">
                <a:solidFill>
                  <a:srgbClr val="003366"/>
                </a:solidFill>
                <a:latin typeface="Franklin Gothic Book" pitchFamily="34" charset="0"/>
              </a:defRPr>
            </a:lvl7pPr>
            <a:lvl8pPr marL="3429000" indent="-228600" defTabSz="931863" eaLnBrk="0" fontAlgn="base" hangingPunct="0">
              <a:spcBef>
                <a:spcPct val="20000"/>
              </a:spcBef>
              <a:spcAft>
                <a:spcPct val="0"/>
              </a:spcAft>
              <a:buChar char="•"/>
              <a:defRPr sz="3200">
                <a:solidFill>
                  <a:srgbClr val="003366"/>
                </a:solidFill>
                <a:latin typeface="Franklin Gothic Book" pitchFamily="34" charset="0"/>
              </a:defRPr>
            </a:lvl8pPr>
            <a:lvl9pPr marL="3886200" indent="-228600" defTabSz="931863" eaLnBrk="0" fontAlgn="base" hangingPunct="0">
              <a:spcBef>
                <a:spcPct val="20000"/>
              </a:spcBef>
              <a:spcAft>
                <a:spcPct val="0"/>
              </a:spcAft>
              <a:buChar char="•"/>
              <a:defRPr sz="3200">
                <a:solidFill>
                  <a:srgbClr val="003366"/>
                </a:solidFill>
                <a:latin typeface="Franklin Gothic Book" pitchFamily="34" charset="0"/>
              </a:defRPr>
            </a:lvl9pPr>
          </a:lstStyle>
          <a:p>
            <a:pPr eaLnBrk="1" hangingPunct="1">
              <a:spcBef>
                <a:spcPct val="0"/>
              </a:spcBef>
              <a:buFontTx/>
              <a:buNone/>
              <a:defRPr/>
            </a:pPr>
            <a:fld id="{331AEFBB-474E-4734-B059-2EADC9B0520A}" type="slidenum">
              <a:rPr lang="en-US" sz="1300" smtClean="0">
                <a:solidFill>
                  <a:schemeClr val="tx1"/>
                </a:solidFill>
                <a:latin typeface="Arial" pitchFamily="34" charset="0"/>
              </a:rPr>
              <a:pPr eaLnBrk="1" hangingPunct="1">
                <a:spcBef>
                  <a:spcPct val="0"/>
                </a:spcBef>
                <a:buFontTx/>
                <a:buNone/>
                <a:defRPr/>
              </a:pPr>
              <a:t>9</a:t>
            </a:fld>
            <a:endParaRPr lang="en-US" sz="1300" smtClean="0">
              <a:solidFill>
                <a:schemeClr val="tx1"/>
              </a:solidFill>
              <a:latin typeface="Arial" pitchFamily="34" charset="0"/>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p:spPr>
        <p:txBody>
          <a:bodyPr/>
          <a:lstStyle/>
          <a:p>
            <a:pPr eaLnBrk="1" hangingPunct="1"/>
            <a:r>
              <a:rPr lang="en-US" smtClean="0"/>
              <a:t>Be careful about signing up for a store credit card just to save a percentage off your purchase – opening that card could lower your credit score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58453D7-58CE-4562-BF72-D028D444CD90}" type="datetimeFigureOut">
              <a:rPr lang="en-US" smtClean="0"/>
              <a:t>12/16/2013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C71736-80FF-439E-B3E2-49125DB2D574}" type="slidenum">
              <a:rPr lang="en-US" smtClean="0"/>
              <a:t>‹#›</a:t>
            </a:fld>
            <a:endParaRPr lang="en-US"/>
          </a:p>
        </p:txBody>
      </p:sp>
    </p:spTree>
    <p:extLst>
      <p:ext uri="{BB962C8B-B14F-4D97-AF65-F5344CB8AC3E}">
        <p14:creationId xmlns:p14="http://schemas.microsoft.com/office/powerpoint/2010/main" val="17978113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58453D7-58CE-4562-BF72-D028D444CD90}" type="datetimeFigureOut">
              <a:rPr lang="en-US" smtClean="0"/>
              <a:t>12/16/2013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C71736-80FF-439E-B3E2-49125DB2D574}" type="slidenum">
              <a:rPr lang="en-US" smtClean="0"/>
              <a:t>‹#›</a:t>
            </a:fld>
            <a:endParaRPr lang="en-US"/>
          </a:p>
        </p:txBody>
      </p:sp>
    </p:spTree>
    <p:extLst>
      <p:ext uri="{BB962C8B-B14F-4D97-AF65-F5344CB8AC3E}">
        <p14:creationId xmlns:p14="http://schemas.microsoft.com/office/powerpoint/2010/main" val="3095583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58453D7-58CE-4562-BF72-D028D444CD90}" type="datetimeFigureOut">
              <a:rPr lang="en-US" smtClean="0"/>
              <a:t>12/16/2013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C71736-80FF-439E-B3E2-49125DB2D574}" type="slidenum">
              <a:rPr lang="en-US" smtClean="0"/>
              <a:t>‹#›</a:t>
            </a:fld>
            <a:endParaRPr lang="en-US"/>
          </a:p>
        </p:txBody>
      </p:sp>
    </p:spTree>
    <p:extLst>
      <p:ext uri="{BB962C8B-B14F-4D97-AF65-F5344CB8AC3E}">
        <p14:creationId xmlns:p14="http://schemas.microsoft.com/office/powerpoint/2010/main" val="10474525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58453D7-58CE-4562-BF72-D028D444CD90}" type="datetimeFigureOut">
              <a:rPr lang="en-US" smtClean="0"/>
              <a:t>12/16/2013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C71736-80FF-439E-B3E2-49125DB2D574}" type="slidenum">
              <a:rPr lang="en-US" smtClean="0"/>
              <a:t>‹#›</a:t>
            </a:fld>
            <a:endParaRPr lang="en-US"/>
          </a:p>
        </p:txBody>
      </p:sp>
    </p:spTree>
    <p:extLst>
      <p:ext uri="{BB962C8B-B14F-4D97-AF65-F5344CB8AC3E}">
        <p14:creationId xmlns:p14="http://schemas.microsoft.com/office/powerpoint/2010/main" val="3871063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58453D7-58CE-4562-BF72-D028D444CD90}" type="datetimeFigureOut">
              <a:rPr lang="en-US" smtClean="0"/>
              <a:t>12/16/2013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C71736-80FF-439E-B3E2-49125DB2D574}" type="slidenum">
              <a:rPr lang="en-US" smtClean="0"/>
              <a:t>‹#›</a:t>
            </a:fld>
            <a:endParaRPr lang="en-US"/>
          </a:p>
        </p:txBody>
      </p:sp>
    </p:spTree>
    <p:extLst>
      <p:ext uri="{BB962C8B-B14F-4D97-AF65-F5344CB8AC3E}">
        <p14:creationId xmlns:p14="http://schemas.microsoft.com/office/powerpoint/2010/main" val="122755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58453D7-58CE-4562-BF72-D028D444CD90}" type="datetimeFigureOut">
              <a:rPr lang="en-US" smtClean="0"/>
              <a:t>12/16/2013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C71736-80FF-439E-B3E2-49125DB2D574}" type="slidenum">
              <a:rPr lang="en-US" smtClean="0"/>
              <a:t>‹#›</a:t>
            </a:fld>
            <a:endParaRPr lang="en-US"/>
          </a:p>
        </p:txBody>
      </p:sp>
    </p:spTree>
    <p:extLst>
      <p:ext uri="{BB962C8B-B14F-4D97-AF65-F5344CB8AC3E}">
        <p14:creationId xmlns:p14="http://schemas.microsoft.com/office/powerpoint/2010/main" val="3738252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58453D7-58CE-4562-BF72-D028D444CD90}" type="datetimeFigureOut">
              <a:rPr lang="en-US" smtClean="0"/>
              <a:t>12/16/2013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C71736-80FF-439E-B3E2-49125DB2D574}" type="slidenum">
              <a:rPr lang="en-US" smtClean="0"/>
              <a:t>‹#›</a:t>
            </a:fld>
            <a:endParaRPr lang="en-US"/>
          </a:p>
        </p:txBody>
      </p:sp>
    </p:spTree>
    <p:extLst>
      <p:ext uri="{BB962C8B-B14F-4D97-AF65-F5344CB8AC3E}">
        <p14:creationId xmlns:p14="http://schemas.microsoft.com/office/powerpoint/2010/main" val="10230739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58453D7-58CE-4562-BF72-D028D444CD90}" type="datetimeFigureOut">
              <a:rPr lang="en-US" smtClean="0"/>
              <a:t>12/16/2013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C71736-80FF-439E-B3E2-49125DB2D574}" type="slidenum">
              <a:rPr lang="en-US" smtClean="0"/>
              <a:t>‹#›</a:t>
            </a:fld>
            <a:endParaRPr lang="en-US"/>
          </a:p>
        </p:txBody>
      </p:sp>
    </p:spTree>
    <p:extLst>
      <p:ext uri="{BB962C8B-B14F-4D97-AF65-F5344CB8AC3E}">
        <p14:creationId xmlns:p14="http://schemas.microsoft.com/office/powerpoint/2010/main" val="1128043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8453D7-58CE-4562-BF72-D028D444CD90}" type="datetimeFigureOut">
              <a:rPr lang="en-US" smtClean="0"/>
              <a:t>12/16/2013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C71736-80FF-439E-B3E2-49125DB2D574}" type="slidenum">
              <a:rPr lang="en-US" smtClean="0"/>
              <a:t>‹#›</a:t>
            </a:fld>
            <a:endParaRPr lang="en-US"/>
          </a:p>
        </p:txBody>
      </p:sp>
    </p:spTree>
    <p:extLst>
      <p:ext uri="{BB962C8B-B14F-4D97-AF65-F5344CB8AC3E}">
        <p14:creationId xmlns:p14="http://schemas.microsoft.com/office/powerpoint/2010/main" val="1504738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8453D7-58CE-4562-BF72-D028D444CD90}" type="datetimeFigureOut">
              <a:rPr lang="en-US" smtClean="0"/>
              <a:t>12/16/2013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C71736-80FF-439E-B3E2-49125DB2D574}" type="slidenum">
              <a:rPr lang="en-US" smtClean="0"/>
              <a:t>‹#›</a:t>
            </a:fld>
            <a:endParaRPr lang="en-US"/>
          </a:p>
        </p:txBody>
      </p:sp>
    </p:spTree>
    <p:extLst>
      <p:ext uri="{BB962C8B-B14F-4D97-AF65-F5344CB8AC3E}">
        <p14:creationId xmlns:p14="http://schemas.microsoft.com/office/powerpoint/2010/main" val="3402887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8453D7-58CE-4562-BF72-D028D444CD90}" type="datetimeFigureOut">
              <a:rPr lang="en-US" smtClean="0"/>
              <a:t>12/16/2013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C71736-80FF-439E-B3E2-49125DB2D574}" type="slidenum">
              <a:rPr lang="en-US" smtClean="0"/>
              <a:t>‹#›</a:t>
            </a:fld>
            <a:endParaRPr lang="en-US"/>
          </a:p>
        </p:txBody>
      </p:sp>
    </p:spTree>
    <p:extLst>
      <p:ext uri="{BB962C8B-B14F-4D97-AF65-F5344CB8AC3E}">
        <p14:creationId xmlns:p14="http://schemas.microsoft.com/office/powerpoint/2010/main" val="1135671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8453D7-58CE-4562-BF72-D028D444CD90}" type="datetimeFigureOut">
              <a:rPr lang="en-US" smtClean="0"/>
              <a:t>12/16/2013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C71736-80FF-439E-B3E2-49125DB2D574}" type="slidenum">
              <a:rPr lang="en-US" smtClean="0"/>
              <a:t>‹#›</a:t>
            </a:fld>
            <a:endParaRPr lang="en-US"/>
          </a:p>
        </p:txBody>
      </p:sp>
    </p:spTree>
    <p:extLst>
      <p:ext uri="{BB962C8B-B14F-4D97-AF65-F5344CB8AC3E}">
        <p14:creationId xmlns:p14="http://schemas.microsoft.com/office/powerpoint/2010/main" val="21890037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annualcreditreport.com/"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11.xml.rels><?xml version="1.0" encoding="UTF-8" standalone="yes"?>
<Relationships xmlns="http://schemas.openxmlformats.org/package/2006/relationships"><Relationship Id="rId3" Type="http://schemas.openxmlformats.org/officeDocument/2006/relationships/hyperlink" Target="http://www.annualcreditreport.com/"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0.wmf"/></Relationships>
</file>

<file path=ppt/slides/_rels/slide12.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www.annualcreditreport.com/"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18.xml"/><Relationship Id="rId1" Type="http://schemas.openxmlformats.org/officeDocument/2006/relationships/slideLayout" Target="../slideLayouts/slideLayout5.xml"/><Relationship Id="rId4" Type="http://schemas.openxmlformats.org/officeDocument/2006/relationships/image" Target="../media/image16.wmf"/></Relationships>
</file>

<file path=ppt/slides/_rels/slide19.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hyperlink" Target="http://www.fafsa.ed.gov/"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normAutofit fontScale="90000"/>
          </a:bodyPr>
          <a:lstStyle/>
          <a:p>
            <a:pPr eaLnBrk="1" hangingPunct="1">
              <a:defRPr/>
            </a:pPr>
            <a:r>
              <a:rPr lang="en-US" sz="8000" dirty="0" smtClean="0">
                <a:latin typeface="+mn-lt"/>
              </a:rPr>
              <a:t>Ted wants a credit card!</a:t>
            </a:r>
            <a:r>
              <a:rPr lang="en-US" sz="4000" dirty="0" smtClean="0">
                <a:solidFill>
                  <a:schemeClr val="tx1"/>
                </a:solidFill>
              </a:rPr>
              <a:t/>
            </a:r>
            <a:br>
              <a:rPr lang="en-US" sz="4000" dirty="0" smtClean="0">
                <a:solidFill>
                  <a:schemeClr val="tx1"/>
                </a:solidFill>
              </a:rPr>
            </a:br>
            <a:endParaRPr lang="en-US" sz="3200" dirty="0" smtClean="0">
              <a:solidFill>
                <a:srgbClr val="005CBD"/>
              </a:solidFill>
            </a:endParaRPr>
          </a:p>
        </p:txBody>
      </p:sp>
      <p:sp>
        <p:nvSpPr>
          <p:cNvPr id="2051" name="Subtitle 1"/>
          <p:cNvSpPr>
            <a:spLocks noGrp="1"/>
          </p:cNvSpPr>
          <p:nvPr>
            <p:ph type="subTitle" idx="1"/>
          </p:nvPr>
        </p:nvSpPr>
        <p:spPr>
          <a:xfrm>
            <a:off x="1752600" y="3810000"/>
            <a:ext cx="6400800" cy="1752600"/>
          </a:xfrm>
        </p:spPr>
        <p:txBody>
          <a:bodyPr/>
          <a:lstStyle/>
          <a:p>
            <a:r>
              <a:rPr lang="en-US" dirty="0" smtClean="0">
                <a:solidFill>
                  <a:schemeClr val="tx1"/>
                </a:solidFill>
              </a:rPr>
              <a:t>Lesson 3: Borrowing Money, Part 1</a:t>
            </a:r>
          </a:p>
        </p:txBody>
      </p:sp>
    </p:spTree>
    <p:extLst>
      <p:ext uri="{BB962C8B-B14F-4D97-AF65-F5344CB8AC3E}">
        <p14:creationId xmlns:p14="http://schemas.microsoft.com/office/powerpoint/2010/main" val="18905637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idx="1"/>
          </p:nvPr>
        </p:nvSpPr>
        <p:spPr>
          <a:xfrm>
            <a:off x="725488" y="1687513"/>
            <a:ext cx="4913312" cy="4084637"/>
          </a:xfrm>
        </p:spPr>
        <p:txBody>
          <a:bodyPr/>
          <a:lstStyle/>
          <a:p>
            <a:pPr marL="0" indent="0" eaLnBrk="1" hangingPunct="1">
              <a:buFontTx/>
              <a:buNone/>
            </a:pPr>
            <a:endParaRPr lang="en-US" sz="2800" u="sng" smtClean="0">
              <a:hlinkClick r:id="rId3"/>
            </a:endParaRPr>
          </a:p>
          <a:p>
            <a:pPr marL="0" indent="0" eaLnBrk="1" hangingPunct="1">
              <a:buFontTx/>
              <a:buNone/>
            </a:pPr>
            <a:r>
              <a:rPr lang="en-US" sz="2800" u="sng" smtClean="0"/>
              <a:t>www.annualcreditreport.com</a:t>
            </a:r>
          </a:p>
          <a:p>
            <a:pPr marL="0" indent="0" eaLnBrk="1" hangingPunct="1">
              <a:buFontTx/>
              <a:buNone/>
            </a:pPr>
            <a:endParaRPr lang="en-US" sz="2800" u="sng" smtClean="0"/>
          </a:p>
          <a:p>
            <a:pPr marL="0" indent="0" eaLnBrk="1" hangingPunct="1">
              <a:buFontTx/>
              <a:buNone/>
            </a:pPr>
            <a:r>
              <a:rPr lang="en-US" sz="2800" u="sng" smtClean="0"/>
              <a:t>www.optoutprescreen.com</a:t>
            </a:r>
          </a:p>
          <a:p>
            <a:pPr marL="0" indent="0" eaLnBrk="1" hangingPunct="1">
              <a:buFontTx/>
              <a:buNone/>
            </a:pPr>
            <a:endParaRPr lang="en-US" sz="2800" u="sng" smtClean="0"/>
          </a:p>
        </p:txBody>
      </p:sp>
      <p:sp>
        <p:nvSpPr>
          <p:cNvPr id="11267" name="Rectangle 1"/>
          <p:cNvSpPr>
            <a:spLocks noChangeArrowheads="1"/>
          </p:cNvSpPr>
          <p:nvPr/>
        </p:nvSpPr>
        <p:spPr bwMode="auto">
          <a:xfrm>
            <a:off x="762000" y="609600"/>
            <a:ext cx="7772400" cy="13542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3200" dirty="0"/>
              <a:t>Ted found two important credit-related websites :</a:t>
            </a:r>
          </a:p>
          <a:p>
            <a:endParaRPr lang="en-US" dirty="0">
              <a:solidFill>
                <a:srgbClr val="005CBD"/>
              </a:solidFill>
            </a:endParaRPr>
          </a:p>
        </p:txBody>
      </p:sp>
      <p:pic>
        <p:nvPicPr>
          <p:cNvPr id="11268" name="Picture 3" descr="C:\Users\Rlippe\AppData\Local\Microsoft\Windows\Temporary Internet Files\Content.IE5\HTRB7HN7\MP900405386[1].jpg"/>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943600" y="2133600"/>
            <a:ext cx="2773363"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435272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2"/>
          <p:cNvSpPr>
            <a:spLocks noGrp="1"/>
          </p:cNvSpPr>
          <p:nvPr>
            <p:ph idx="1"/>
          </p:nvPr>
        </p:nvSpPr>
        <p:spPr>
          <a:xfrm>
            <a:off x="685800" y="490538"/>
            <a:ext cx="7620000" cy="2620962"/>
          </a:xfrm>
        </p:spPr>
        <p:txBody>
          <a:bodyPr>
            <a:normAutofit fontScale="92500"/>
          </a:bodyPr>
          <a:lstStyle/>
          <a:p>
            <a:pPr marL="0" indent="0">
              <a:buFontTx/>
              <a:buNone/>
            </a:pPr>
            <a:r>
              <a:rPr lang="en-US" smtClean="0"/>
              <a:t>While he was online, Ted saw an offer to view his credit report for free and he’s already viewed his three annual credit reports from </a:t>
            </a:r>
            <a:r>
              <a:rPr lang="en-US" smtClean="0">
                <a:hlinkClick r:id="rId3"/>
              </a:rPr>
              <a:t>www.annualcreditreport.com</a:t>
            </a:r>
            <a:r>
              <a:rPr lang="en-US" smtClean="0"/>
              <a:t> for the year. </a:t>
            </a:r>
          </a:p>
          <a:p>
            <a:pPr marL="0" indent="0">
              <a:buFontTx/>
              <a:buNone/>
            </a:pPr>
            <a:r>
              <a:rPr lang="en-US" smtClean="0"/>
              <a:t>Should he take the offer?</a:t>
            </a:r>
          </a:p>
          <a:p>
            <a:pPr marL="0" indent="0">
              <a:buFontTx/>
              <a:buNone/>
            </a:pPr>
            <a:endParaRPr lang="en-US" smtClean="0"/>
          </a:p>
          <a:p>
            <a:pPr marL="0" indent="0">
              <a:buFontTx/>
              <a:buNone/>
            </a:pPr>
            <a:endParaRPr lang="en-US" smtClean="0"/>
          </a:p>
        </p:txBody>
      </p:sp>
      <p:pic>
        <p:nvPicPr>
          <p:cNvPr id="12291" name="Picture 4" descr="C:\Users\Rlippe\AppData\Local\Microsoft\Windows\Temporary Internet Files\Content.IE5\R2A2AROM\MC900311832[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630863" y="3046413"/>
            <a:ext cx="3063875" cy="248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770825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6"/>
          <p:cNvSpPr>
            <a:spLocks noGrp="1" noChangeArrowheads="1"/>
          </p:cNvSpPr>
          <p:nvPr>
            <p:ph type="title"/>
          </p:nvPr>
        </p:nvSpPr>
        <p:spPr>
          <a:xfrm>
            <a:off x="304800" y="304800"/>
            <a:ext cx="8229600" cy="1143000"/>
          </a:xfrm>
        </p:spPr>
        <p:txBody>
          <a:bodyPr>
            <a:normAutofit fontScale="90000"/>
          </a:bodyPr>
          <a:lstStyle/>
          <a:p>
            <a:pPr eaLnBrk="1" hangingPunct="1">
              <a:defRPr/>
            </a:pPr>
            <a:r>
              <a:rPr lang="en-US" dirty="0" smtClean="0">
                <a:latin typeface="+mn-lt"/>
              </a:rPr>
              <a:t>Ted’s rights!</a:t>
            </a:r>
            <a:r>
              <a:rPr lang="en-US" dirty="0" smtClean="0"/>
              <a:t/>
            </a:r>
            <a:br>
              <a:rPr lang="en-US" dirty="0" smtClean="0"/>
            </a:br>
            <a:endParaRPr lang="en-US" sz="3000" dirty="0" smtClean="0"/>
          </a:p>
        </p:txBody>
      </p:sp>
      <p:sp>
        <p:nvSpPr>
          <p:cNvPr id="5123" name="Rectangle 7"/>
          <p:cNvSpPr>
            <a:spLocks noGrp="1" noChangeArrowheads="1"/>
          </p:cNvSpPr>
          <p:nvPr>
            <p:ph idx="1"/>
          </p:nvPr>
        </p:nvSpPr>
        <p:spPr>
          <a:xfrm>
            <a:off x="381000" y="1219200"/>
            <a:ext cx="6629400" cy="5211763"/>
          </a:xfrm>
        </p:spPr>
        <p:txBody>
          <a:bodyPr/>
          <a:lstStyle/>
          <a:p>
            <a:pPr marL="0" indent="0" eaLnBrk="1" hangingPunct="1">
              <a:buFontTx/>
              <a:buNone/>
              <a:defRPr/>
            </a:pPr>
            <a:r>
              <a:rPr lang="en-US" sz="2800" dirty="0"/>
              <a:t>Credit CARD Act of 2009 </a:t>
            </a:r>
            <a:endParaRPr lang="en-US" sz="2800" dirty="0" smtClean="0"/>
          </a:p>
          <a:p>
            <a:pPr eaLnBrk="1" hangingPunct="1">
              <a:defRPr/>
            </a:pPr>
            <a:r>
              <a:rPr lang="en-US" sz="2800" dirty="0" smtClean="0"/>
              <a:t>Credit </a:t>
            </a:r>
            <a:r>
              <a:rPr lang="en-US" sz="2800" b="1" dirty="0" smtClean="0"/>
              <a:t>C</a:t>
            </a:r>
            <a:r>
              <a:rPr lang="en-US" sz="2800" dirty="0" smtClean="0"/>
              <a:t>ard </a:t>
            </a:r>
            <a:r>
              <a:rPr lang="en-US" sz="2800" b="1" dirty="0" smtClean="0"/>
              <a:t>A</a:t>
            </a:r>
            <a:r>
              <a:rPr lang="en-US" sz="2800" dirty="0" smtClean="0"/>
              <a:t>ccountability, </a:t>
            </a:r>
            <a:r>
              <a:rPr lang="en-US" sz="2800" b="1" dirty="0" smtClean="0"/>
              <a:t>R</a:t>
            </a:r>
            <a:r>
              <a:rPr lang="en-US" sz="2800" dirty="0" smtClean="0"/>
              <a:t>esponsibility and </a:t>
            </a:r>
            <a:r>
              <a:rPr lang="en-US" sz="2800" b="1" dirty="0" smtClean="0"/>
              <a:t>D</a:t>
            </a:r>
            <a:r>
              <a:rPr lang="en-US" sz="2800" dirty="0" smtClean="0"/>
              <a:t>isclosure Act</a:t>
            </a:r>
          </a:p>
          <a:p>
            <a:pPr marL="0" indent="0" eaLnBrk="1" hangingPunct="1">
              <a:buFontTx/>
              <a:buNone/>
              <a:defRPr/>
            </a:pPr>
            <a:endParaRPr lang="en-US" sz="2800" dirty="0"/>
          </a:p>
          <a:p>
            <a:pPr marL="0" indent="0" eaLnBrk="1" hangingPunct="1">
              <a:buFontTx/>
              <a:buNone/>
              <a:defRPr/>
            </a:pPr>
            <a:r>
              <a:rPr lang="en-US" sz="2800" dirty="0"/>
              <a:t>Fair Credit Billing Act</a:t>
            </a:r>
            <a:endParaRPr lang="en-US" sz="2800" dirty="0" smtClean="0"/>
          </a:p>
          <a:p>
            <a:pPr eaLnBrk="1" hangingPunct="1">
              <a:defRPr/>
            </a:pPr>
            <a:r>
              <a:rPr lang="en-US" sz="2800" dirty="0"/>
              <a:t>Gives consumers the right to dispute unauthorized credit card charges of more than $50 with their credit card provider</a:t>
            </a:r>
          </a:p>
          <a:p>
            <a:pPr eaLnBrk="1" hangingPunct="1">
              <a:defRPr/>
            </a:pPr>
            <a:endParaRPr lang="en-US" sz="2800" u="sng" dirty="0" smtClean="0"/>
          </a:p>
        </p:txBody>
      </p:sp>
      <p:pic>
        <p:nvPicPr>
          <p:cNvPr id="2" name="Picture 3" descr="C:\Users\Rlippe\AppData\Local\Microsoft\Windows\Temporary Internet Files\Content.IE5\RUI18J99\MC910217212[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34200" y="2324638"/>
            <a:ext cx="1675636" cy="20127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96972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a:defRPr/>
            </a:pPr>
            <a:r>
              <a:rPr lang="en-US" dirty="0" smtClean="0">
                <a:latin typeface="+mn-lt"/>
              </a:rPr>
              <a:t>Ted’s interest adds up…</a:t>
            </a:r>
          </a:p>
        </p:txBody>
      </p:sp>
      <p:sp>
        <p:nvSpPr>
          <p:cNvPr id="14339" name="Content Placeholder 2"/>
          <p:cNvSpPr>
            <a:spLocks noGrp="1"/>
          </p:cNvSpPr>
          <p:nvPr>
            <p:ph idx="1"/>
          </p:nvPr>
        </p:nvSpPr>
        <p:spPr/>
        <p:txBody>
          <a:bodyPr/>
          <a:lstStyle/>
          <a:p>
            <a:r>
              <a:rPr lang="en-US" smtClean="0"/>
              <a:t>Let’s say Ted charges $500 and only makes the minimum payments each month</a:t>
            </a:r>
          </a:p>
          <a:p>
            <a:r>
              <a:rPr lang="en-US" smtClean="0"/>
              <a:t>How long will it take for Ted to finally pay off his balance?</a:t>
            </a:r>
          </a:p>
        </p:txBody>
      </p:sp>
      <p:pic>
        <p:nvPicPr>
          <p:cNvPr id="14340" name="Picture 3" descr="C:\Users\Rlippe\AppData\Local\Microsoft\Windows\Temporary Internet Files\Content.IE5\HTRB7HN7\MC900383528[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11788" y="3422650"/>
            <a:ext cx="2055812" cy="2268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765634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idx="1"/>
          </p:nvPr>
        </p:nvSpPr>
        <p:spPr>
          <a:xfrm>
            <a:off x="3505200" y="1295400"/>
            <a:ext cx="5410200" cy="5222875"/>
          </a:xfrm>
        </p:spPr>
        <p:txBody>
          <a:bodyPr/>
          <a:lstStyle/>
          <a:p>
            <a:pPr eaLnBrk="1" hangingPunct="1"/>
            <a:r>
              <a:rPr lang="en-US" sz="2800" smtClean="0"/>
              <a:t>Charge only what you can afford and stay well within your credit limit</a:t>
            </a:r>
          </a:p>
          <a:p>
            <a:pPr eaLnBrk="1" hangingPunct="1"/>
            <a:r>
              <a:rPr lang="en-US" sz="2800" smtClean="0"/>
              <a:t>Save all receipts and compare with your credit card statements</a:t>
            </a:r>
          </a:p>
          <a:p>
            <a:pPr eaLnBrk="1" hangingPunct="1"/>
            <a:r>
              <a:rPr lang="en-US" sz="2800" smtClean="0"/>
              <a:t>Review credit card statements regularly online – many charges may appear right away </a:t>
            </a:r>
          </a:p>
          <a:p>
            <a:pPr eaLnBrk="1" hangingPunct="1"/>
            <a:r>
              <a:rPr lang="en-US" sz="2800" smtClean="0"/>
              <a:t>Exercise your right to opt out</a:t>
            </a:r>
          </a:p>
        </p:txBody>
      </p:sp>
      <p:pic>
        <p:nvPicPr>
          <p:cNvPr id="15363" name="Picture 4" descr="C:\Users\REstep\AppData\Local\Microsoft\Windows\Temporary Internet Files\Content.IE5\4Q40EJCN\MC910217527[1].wmf"/>
          <p:cNvPicPr>
            <a:picLocks noChangeAspect="1" noChangeArrowheads="1"/>
          </p:cNvPicPr>
          <p:nvPr/>
        </p:nvPicPr>
        <p:blipFill>
          <a:blip r:embed="rId3" cstate="print">
            <a:lum contrast="40000"/>
            <a:extLst>
              <a:ext uri="{28A0092B-C50C-407E-A947-70E740481C1C}">
                <a14:useLocalDpi xmlns:a14="http://schemas.microsoft.com/office/drawing/2010/main" val="0"/>
              </a:ext>
            </a:extLst>
          </a:blip>
          <a:srcRect/>
          <a:stretch>
            <a:fillRect/>
          </a:stretch>
        </p:blipFill>
        <p:spPr bwMode="auto">
          <a:xfrm>
            <a:off x="225425" y="1752600"/>
            <a:ext cx="3048000" cy="311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4" name="Rectangle 6"/>
          <p:cNvSpPr>
            <a:spLocks noGrp="1" noChangeArrowheads="1"/>
          </p:cNvSpPr>
          <p:nvPr>
            <p:ph type="title"/>
          </p:nvPr>
        </p:nvSpPr>
        <p:spPr>
          <a:xfrm>
            <a:off x="228600" y="304800"/>
            <a:ext cx="8229600" cy="1143000"/>
          </a:xfrm>
        </p:spPr>
        <p:txBody>
          <a:bodyPr/>
          <a:lstStyle/>
          <a:p>
            <a:pPr eaLnBrk="1" hangingPunct="1">
              <a:defRPr/>
            </a:pPr>
            <a:r>
              <a:rPr lang="en-US" dirty="0" smtClean="0">
                <a:latin typeface="+mn-lt"/>
              </a:rPr>
              <a:t>Credit card tips from Ted…</a:t>
            </a:r>
          </a:p>
        </p:txBody>
      </p:sp>
    </p:spTree>
    <p:extLst>
      <p:ext uri="{BB962C8B-B14F-4D97-AF65-F5344CB8AC3E}">
        <p14:creationId xmlns:p14="http://schemas.microsoft.com/office/powerpoint/2010/main" val="27268705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3" descr="C:\Users\REstep\AppData\Local\Microsoft\Windows\Temporary Internet Files\Content.IE5\YYJIMVIT\MC900368304[1].wmf"/>
          <p:cNvPicPr>
            <a:picLocks noChangeAspect="1" noChangeArrowheads="1"/>
          </p:cNvPicPr>
          <p:nvPr/>
        </p:nvPicPr>
        <p:blipFill>
          <a:blip r:embed="rId3" cstate="print">
            <a:lum contrast="40000"/>
            <a:extLst>
              <a:ext uri="{28A0092B-C50C-407E-A947-70E740481C1C}">
                <a14:useLocalDpi xmlns:a14="http://schemas.microsoft.com/office/drawing/2010/main" val="0"/>
              </a:ext>
            </a:extLst>
          </a:blip>
          <a:srcRect/>
          <a:stretch>
            <a:fillRect/>
          </a:stretch>
        </p:blipFill>
        <p:spPr bwMode="auto">
          <a:xfrm>
            <a:off x="6019800" y="1295400"/>
            <a:ext cx="2906713" cy="383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7" name="Rectangle 7"/>
          <p:cNvSpPr>
            <a:spLocks noGrp="1" noChangeArrowheads="1"/>
          </p:cNvSpPr>
          <p:nvPr>
            <p:ph idx="1"/>
          </p:nvPr>
        </p:nvSpPr>
        <p:spPr>
          <a:xfrm>
            <a:off x="388938" y="609600"/>
            <a:ext cx="5638800" cy="5410200"/>
          </a:xfrm>
        </p:spPr>
        <p:txBody>
          <a:bodyPr>
            <a:normAutofit/>
          </a:bodyPr>
          <a:lstStyle/>
          <a:p>
            <a:pPr eaLnBrk="1" hangingPunct="1"/>
            <a:r>
              <a:rPr lang="en-US" sz="2800" dirty="0" smtClean="0"/>
              <a:t>Sign up for alerts (for example, when you spend a certain amount)</a:t>
            </a:r>
          </a:p>
          <a:p>
            <a:pPr eaLnBrk="1" hangingPunct="1"/>
            <a:r>
              <a:rPr lang="en-US" sz="2800" dirty="0" smtClean="0"/>
              <a:t>Do not give your credit card number to anyone you don’t know or trust</a:t>
            </a:r>
          </a:p>
          <a:p>
            <a:pPr eaLnBrk="1" hangingPunct="1"/>
            <a:r>
              <a:rPr lang="en-US" sz="2800" dirty="0" smtClean="0"/>
              <a:t>Shred unwanted credit card applications</a:t>
            </a:r>
          </a:p>
          <a:p>
            <a:pPr eaLnBrk="1" hangingPunct="1"/>
            <a:r>
              <a:rPr lang="en-US" sz="2800" dirty="0" smtClean="0"/>
              <a:t>Check each of your 3 credit reports for free once a year at </a:t>
            </a:r>
            <a:r>
              <a:rPr lang="en-US" sz="2800" dirty="0" smtClean="0">
                <a:hlinkClick r:id="rId4"/>
              </a:rPr>
              <a:t>www.annualcreditreport.com</a:t>
            </a:r>
            <a:r>
              <a:rPr lang="en-US" sz="2800" dirty="0" smtClean="0"/>
              <a:t> </a:t>
            </a:r>
          </a:p>
        </p:txBody>
      </p:sp>
    </p:spTree>
    <p:extLst>
      <p:ext uri="{BB962C8B-B14F-4D97-AF65-F5344CB8AC3E}">
        <p14:creationId xmlns:p14="http://schemas.microsoft.com/office/powerpoint/2010/main" val="29211000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5"/>
          <p:cNvSpPr>
            <a:spLocks noGrp="1" noChangeArrowheads="1"/>
          </p:cNvSpPr>
          <p:nvPr>
            <p:ph type="title"/>
          </p:nvPr>
        </p:nvSpPr>
        <p:spPr/>
        <p:txBody>
          <a:bodyPr/>
          <a:lstStyle/>
          <a:p>
            <a:pPr eaLnBrk="1" hangingPunct="1">
              <a:defRPr/>
            </a:pPr>
            <a:r>
              <a:rPr lang="en-US" dirty="0" smtClean="0">
                <a:latin typeface="+mn-lt"/>
              </a:rPr>
              <a:t>Review Questions</a:t>
            </a:r>
          </a:p>
        </p:txBody>
      </p:sp>
      <p:sp>
        <p:nvSpPr>
          <p:cNvPr id="17411" name="Rectangle 6"/>
          <p:cNvSpPr>
            <a:spLocks noGrp="1" noChangeArrowheads="1"/>
          </p:cNvSpPr>
          <p:nvPr>
            <p:ph idx="1"/>
          </p:nvPr>
        </p:nvSpPr>
        <p:spPr>
          <a:xfrm>
            <a:off x="457200" y="1600200"/>
            <a:ext cx="8153400" cy="4525963"/>
          </a:xfrm>
        </p:spPr>
        <p:txBody>
          <a:bodyPr/>
          <a:lstStyle/>
          <a:p>
            <a:pPr eaLnBrk="1" hangingPunct="1">
              <a:defRPr/>
            </a:pPr>
            <a:r>
              <a:rPr lang="en-US" dirty="0" smtClean="0"/>
              <a:t>How can users establish good credit?</a:t>
            </a:r>
          </a:p>
          <a:p>
            <a:pPr eaLnBrk="1" hangingPunct="1">
              <a:defRPr/>
            </a:pPr>
            <a:endParaRPr lang="en-US" sz="2400" dirty="0" smtClean="0"/>
          </a:p>
          <a:p>
            <a:pPr eaLnBrk="1" hangingPunct="1">
              <a:defRPr/>
            </a:pPr>
            <a:r>
              <a:rPr lang="en-US" dirty="0" smtClean="0"/>
              <a:t>What is the difference between a credit report and a credit score?</a:t>
            </a:r>
          </a:p>
          <a:p>
            <a:pPr marL="0" indent="0" eaLnBrk="1" hangingPunct="1">
              <a:buFontTx/>
              <a:buNone/>
              <a:defRPr/>
            </a:pPr>
            <a:endParaRPr lang="en-US" dirty="0" smtClean="0"/>
          </a:p>
          <a:p>
            <a:pPr eaLnBrk="1" hangingPunct="1">
              <a:defRPr/>
            </a:pPr>
            <a:r>
              <a:rPr lang="en-US" dirty="0" smtClean="0"/>
              <a:t>Why should students check their credit reports even if they have no credit in their name?</a:t>
            </a:r>
          </a:p>
        </p:txBody>
      </p:sp>
    </p:spTree>
    <p:extLst>
      <p:ext uri="{BB962C8B-B14F-4D97-AF65-F5344CB8AC3E}">
        <p14:creationId xmlns:p14="http://schemas.microsoft.com/office/powerpoint/2010/main" val="391374214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6"/>
          <p:cNvSpPr>
            <a:spLocks noGrp="1"/>
          </p:cNvSpPr>
          <p:nvPr>
            <p:ph type="ctrTitle"/>
          </p:nvPr>
        </p:nvSpPr>
        <p:spPr/>
        <p:txBody>
          <a:bodyPr>
            <a:normAutofit fontScale="90000"/>
          </a:bodyPr>
          <a:lstStyle/>
          <a:p>
            <a:pPr>
              <a:defRPr/>
            </a:pPr>
            <a:r>
              <a:rPr lang="en-US" sz="8000" dirty="0" smtClean="0">
                <a:latin typeface="+mn-lt"/>
              </a:rPr>
              <a:t>Ted needs to borrow money for college!</a:t>
            </a:r>
          </a:p>
        </p:txBody>
      </p:sp>
      <p:sp>
        <p:nvSpPr>
          <p:cNvPr id="18435" name="Subtitle 7"/>
          <p:cNvSpPr>
            <a:spLocks noGrp="1"/>
          </p:cNvSpPr>
          <p:nvPr>
            <p:ph type="subTitle" idx="1"/>
          </p:nvPr>
        </p:nvSpPr>
        <p:spPr>
          <a:xfrm>
            <a:off x="1447800" y="4876800"/>
            <a:ext cx="6400800" cy="1752600"/>
          </a:xfrm>
        </p:spPr>
        <p:txBody>
          <a:bodyPr/>
          <a:lstStyle/>
          <a:p>
            <a:r>
              <a:rPr lang="en-US" dirty="0" smtClean="0">
                <a:solidFill>
                  <a:schemeClr val="tx1"/>
                </a:solidFill>
              </a:rPr>
              <a:t>Lesson 3: Borrowing Money, Part 2</a:t>
            </a:r>
          </a:p>
          <a:p>
            <a:endParaRPr lang="en-US" dirty="0" smtClean="0"/>
          </a:p>
        </p:txBody>
      </p:sp>
    </p:spTree>
    <p:extLst>
      <p:ext uri="{BB962C8B-B14F-4D97-AF65-F5344CB8AC3E}">
        <p14:creationId xmlns:p14="http://schemas.microsoft.com/office/powerpoint/2010/main" val="25470627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9"/>
          <p:cNvSpPr>
            <a:spLocks noGrp="1"/>
          </p:cNvSpPr>
          <p:nvPr>
            <p:ph type="title"/>
          </p:nvPr>
        </p:nvSpPr>
        <p:spPr/>
        <p:txBody>
          <a:bodyPr>
            <a:normAutofit fontScale="90000"/>
          </a:bodyPr>
          <a:lstStyle/>
          <a:p>
            <a:pPr>
              <a:defRPr/>
            </a:pPr>
            <a:r>
              <a:rPr lang="en-US" dirty="0" smtClean="0">
                <a:latin typeface="+mn-lt"/>
              </a:rPr>
              <a:t>Ted weighs the pros and cons of getting a student loan:</a:t>
            </a:r>
          </a:p>
        </p:txBody>
      </p:sp>
      <p:sp>
        <p:nvSpPr>
          <p:cNvPr id="19459" name="Text Placeholder 1"/>
          <p:cNvSpPr>
            <a:spLocks noGrp="1"/>
          </p:cNvSpPr>
          <p:nvPr>
            <p:ph type="body" idx="1"/>
          </p:nvPr>
        </p:nvSpPr>
        <p:spPr/>
        <p:txBody>
          <a:bodyPr/>
          <a:lstStyle/>
          <a:p>
            <a:r>
              <a:rPr lang="en-US" smtClean="0"/>
              <a:t>Positive</a:t>
            </a:r>
          </a:p>
        </p:txBody>
      </p:sp>
      <p:sp>
        <p:nvSpPr>
          <p:cNvPr id="19460" name="Content Placeholder 5"/>
          <p:cNvSpPr>
            <a:spLocks noGrp="1"/>
          </p:cNvSpPr>
          <p:nvPr>
            <p:ph sz="half" idx="2"/>
          </p:nvPr>
        </p:nvSpPr>
        <p:spPr/>
        <p:txBody>
          <a:bodyPr/>
          <a:lstStyle/>
          <a:p>
            <a:r>
              <a:rPr lang="en-US" smtClean="0"/>
              <a:t>Makes college accessible and affordable</a:t>
            </a:r>
          </a:p>
          <a:p>
            <a:r>
              <a:rPr lang="en-US" smtClean="0"/>
              <a:t>Helps pay for tuition, books, room and board, etc.</a:t>
            </a:r>
          </a:p>
        </p:txBody>
      </p:sp>
      <p:sp>
        <p:nvSpPr>
          <p:cNvPr id="19461" name="Text Placeholder 2"/>
          <p:cNvSpPr>
            <a:spLocks noGrp="1"/>
          </p:cNvSpPr>
          <p:nvPr>
            <p:ph type="body" sz="quarter" idx="3"/>
          </p:nvPr>
        </p:nvSpPr>
        <p:spPr/>
        <p:txBody>
          <a:bodyPr/>
          <a:lstStyle/>
          <a:p>
            <a:r>
              <a:rPr lang="en-US" smtClean="0"/>
              <a:t>Negative</a:t>
            </a:r>
          </a:p>
        </p:txBody>
      </p:sp>
      <p:sp>
        <p:nvSpPr>
          <p:cNvPr id="19462" name="Content Placeholder 3"/>
          <p:cNvSpPr>
            <a:spLocks noGrp="1"/>
          </p:cNvSpPr>
          <p:nvPr>
            <p:ph sz="quarter" idx="4"/>
          </p:nvPr>
        </p:nvSpPr>
        <p:spPr/>
        <p:txBody>
          <a:bodyPr/>
          <a:lstStyle/>
          <a:p>
            <a:r>
              <a:rPr lang="en-US" smtClean="0"/>
              <a:t>Can be expensive and difficult to pay off</a:t>
            </a:r>
          </a:p>
          <a:p>
            <a:r>
              <a:rPr lang="en-US" smtClean="0"/>
              <a:t>Graduates who borrow can end up with a lot of debt than can hinder them from making other large investments</a:t>
            </a:r>
          </a:p>
        </p:txBody>
      </p:sp>
      <p:pic>
        <p:nvPicPr>
          <p:cNvPr id="19463" name="Picture 2" descr="C:\Users\REstep\AppData\Local\Microsoft\Windows\Temporary Internet Files\Content.IE5\GCT21I7I\MC900299975[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74000" y="838200"/>
            <a:ext cx="1192213" cy="147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4" name="Picture 3" descr="C:\Users\REstep\AppData\Local\Microsoft\Windows\Temporary Internet Files\Content.IE5\YYJIMVIT\MC900056794[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81000" y="3733800"/>
            <a:ext cx="3890963"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896820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9"/>
          <p:cNvSpPr>
            <a:spLocks noGrp="1"/>
          </p:cNvSpPr>
          <p:nvPr>
            <p:ph type="title"/>
          </p:nvPr>
        </p:nvSpPr>
        <p:spPr>
          <a:xfrm>
            <a:off x="392682" y="838200"/>
            <a:ext cx="8229600" cy="1231900"/>
          </a:xfrm>
        </p:spPr>
        <p:txBody>
          <a:bodyPr>
            <a:normAutofit fontScale="90000"/>
          </a:bodyPr>
          <a:lstStyle/>
          <a:p>
            <a:pPr algn="l">
              <a:defRPr/>
            </a:pPr>
            <a:r>
              <a:rPr lang="en-US" dirty="0" smtClean="0"/>
              <a:t/>
            </a:r>
            <a:br>
              <a:rPr lang="en-US" dirty="0" smtClean="0"/>
            </a:br>
            <a:r>
              <a:rPr lang="en-US" dirty="0" smtClean="0">
                <a:latin typeface="+mn-lt"/>
              </a:rPr>
              <a:t>He learns about two types of loans </a:t>
            </a:r>
            <a:br>
              <a:rPr lang="en-US" dirty="0" smtClean="0">
                <a:latin typeface="+mn-lt"/>
              </a:rPr>
            </a:br>
            <a:r>
              <a:rPr lang="en-US" dirty="0" smtClean="0"/>
              <a:t/>
            </a:r>
            <a:br>
              <a:rPr lang="en-US" dirty="0" smtClean="0"/>
            </a:br>
            <a:r>
              <a:rPr lang="en-US" dirty="0" smtClean="0"/>
              <a:t/>
            </a:r>
            <a:br>
              <a:rPr lang="en-US" dirty="0" smtClean="0"/>
            </a:br>
            <a:r>
              <a:rPr lang="en-US" b="1" dirty="0" smtClean="0">
                <a:latin typeface="+mn-lt"/>
              </a:rPr>
              <a:t>Federal loans</a:t>
            </a:r>
          </a:p>
        </p:txBody>
      </p:sp>
      <p:sp>
        <p:nvSpPr>
          <p:cNvPr id="20483" name="Content Placeholder 3"/>
          <p:cNvSpPr>
            <a:spLocks noGrp="1"/>
          </p:cNvSpPr>
          <p:nvPr>
            <p:ph idx="1"/>
          </p:nvPr>
        </p:nvSpPr>
        <p:spPr>
          <a:xfrm>
            <a:off x="457200" y="3429000"/>
            <a:ext cx="8229600" cy="4525963"/>
          </a:xfrm>
        </p:spPr>
        <p:txBody>
          <a:bodyPr/>
          <a:lstStyle/>
          <a:p>
            <a:r>
              <a:rPr lang="en-US" dirty="0" smtClean="0"/>
              <a:t>Regulated by </a:t>
            </a:r>
            <a:r>
              <a:rPr lang="en-US" b="1" dirty="0" smtClean="0"/>
              <a:t>federal government</a:t>
            </a:r>
            <a:endParaRPr lang="en-US" dirty="0" smtClean="0"/>
          </a:p>
          <a:p>
            <a:r>
              <a:rPr lang="en-US" dirty="0" smtClean="0"/>
              <a:t>More opportunities for cancellation &amp; loan forgiveness</a:t>
            </a:r>
          </a:p>
        </p:txBody>
      </p:sp>
      <p:pic>
        <p:nvPicPr>
          <p:cNvPr id="6146" name="Picture 2" descr="C:\Users\Rlippe\AppData\Local\Microsoft\Windows\Temporary Internet Files\Content.IE5\SX54UG6A\MC910215631[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34200" y="1524000"/>
            <a:ext cx="1535682" cy="22256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81632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body" idx="4294967295"/>
          </p:nvPr>
        </p:nvSpPr>
        <p:spPr>
          <a:xfrm>
            <a:off x="457200" y="533400"/>
            <a:ext cx="5562600" cy="4876800"/>
          </a:xfrm>
        </p:spPr>
        <p:txBody>
          <a:bodyPr/>
          <a:lstStyle/>
          <a:p>
            <a:pPr marL="0" indent="0">
              <a:buFontTx/>
              <a:buNone/>
              <a:defRPr/>
            </a:pPr>
            <a:r>
              <a:rPr lang="en-US" sz="4000" b="1" dirty="0" smtClean="0"/>
              <a:t>Say hello to Ted! </a:t>
            </a:r>
            <a:endParaRPr lang="en-US" sz="1600" b="1" dirty="0"/>
          </a:p>
          <a:p>
            <a:pPr marL="0" indent="0">
              <a:buFontTx/>
              <a:buNone/>
              <a:defRPr/>
            </a:pPr>
            <a:r>
              <a:rPr lang="en-US" sz="3600" dirty="0" smtClean="0"/>
              <a:t>Ted wants to apply for his first credit card. He doesn’t know much about how credit  works, and wants to make a wise decision. Let’s discover the basics that Ted learns. </a:t>
            </a:r>
          </a:p>
          <a:p>
            <a:pPr marL="0" indent="0" algn="ctr">
              <a:buFontTx/>
              <a:buNone/>
              <a:defRPr/>
            </a:pPr>
            <a:endParaRPr lang="en-US" sz="4000" b="1" dirty="0">
              <a:latin typeface="+mj-lt"/>
            </a:endParaRPr>
          </a:p>
        </p:txBody>
      </p:sp>
      <p:pic>
        <p:nvPicPr>
          <p:cNvPr id="3075" name="Picture 3" descr="C:\Users\Rlippe\AppData\Local\Microsoft\Windows\Temporary Internet Files\Content.IE5\HQFSOH7D\MP900422224[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77000" y="1295400"/>
            <a:ext cx="2287116" cy="3429000"/>
          </a:xfrm>
          <a:prstGeom prst="ellipse">
            <a:avLst/>
          </a:prstGeom>
          <a:noFill/>
          <a:ln w="63500" cap="rnd">
            <a:no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149030060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9"/>
          <p:cNvSpPr>
            <a:spLocks noGrp="1"/>
          </p:cNvSpPr>
          <p:nvPr>
            <p:ph type="title"/>
          </p:nvPr>
        </p:nvSpPr>
        <p:spPr/>
        <p:txBody>
          <a:bodyPr/>
          <a:lstStyle/>
          <a:p>
            <a:pPr>
              <a:defRPr/>
            </a:pPr>
            <a:r>
              <a:rPr lang="en-US" dirty="0" smtClean="0">
                <a:latin typeface="+mn-lt"/>
              </a:rPr>
              <a:t>Private Loans</a:t>
            </a:r>
          </a:p>
        </p:txBody>
      </p:sp>
      <p:sp>
        <p:nvSpPr>
          <p:cNvPr id="21507" name="Content Placeholder 5"/>
          <p:cNvSpPr>
            <a:spLocks noGrp="1"/>
          </p:cNvSpPr>
          <p:nvPr>
            <p:ph idx="1"/>
          </p:nvPr>
        </p:nvSpPr>
        <p:spPr/>
        <p:txBody>
          <a:bodyPr/>
          <a:lstStyle/>
          <a:p>
            <a:r>
              <a:rPr lang="en-US" smtClean="0"/>
              <a:t>“Alternative loans”</a:t>
            </a:r>
          </a:p>
          <a:p>
            <a:r>
              <a:rPr lang="en-US" smtClean="0"/>
              <a:t>Offered by </a:t>
            </a:r>
            <a:r>
              <a:rPr lang="en-US" b="1" smtClean="0"/>
              <a:t>private lenders</a:t>
            </a:r>
          </a:p>
          <a:p>
            <a:r>
              <a:rPr lang="en-US" smtClean="0"/>
              <a:t>Don’t have same protections/benefits</a:t>
            </a:r>
          </a:p>
          <a:p>
            <a:r>
              <a:rPr lang="en-US" smtClean="0"/>
              <a:t>Higher fees and interest rates</a:t>
            </a:r>
          </a:p>
        </p:txBody>
      </p:sp>
      <p:pic>
        <p:nvPicPr>
          <p:cNvPr id="21508" name="Picture 5" descr="C:\Users\Rlippe\AppData\Local\Microsoft\Windows\Temporary Internet Files\Content.IE5\HQFSOH7D\MC900089228[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72200" y="762000"/>
            <a:ext cx="21336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602910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smtClean="0">
                <a:solidFill>
                  <a:srgbClr val="FF0000"/>
                </a:solidFill>
              </a:rPr>
              <a:t>Scam Alert!!</a:t>
            </a:r>
          </a:p>
        </p:txBody>
      </p:sp>
      <p:sp>
        <p:nvSpPr>
          <p:cNvPr id="22531" name="Content Placeholder 2"/>
          <p:cNvSpPr>
            <a:spLocks noGrp="1"/>
          </p:cNvSpPr>
          <p:nvPr>
            <p:ph idx="1"/>
          </p:nvPr>
        </p:nvSpPr>
        <p:spPr/>
        <p:txBody>
          <a:bodyPr/>
          <a:lstStyle/>
          <a:p>
            <a:pPr marL="0" indent="0">
              <a:buFontTx/>
              <a:buNone/>
            </a:pPr>
            <a:r>
              <a:rPr lang="en-US" sz="4000" smtClean="0"/>
              <a:t>Be cautious of loans or grants that require you to pay an up-front fee to apply.  Many legitimate loans do not require up-front fees, meaning those that do may be scams! </a:t>
            </a:r>
          </a:p>
        </p:txBody>
      </p:sp>
    </p:spTree>
    <p:extLst>
      <p:ext uri="{BB962C8B-B14F-4D97-AF65-F5344CB8AC3E}">
        <p14:creationId xmlns:p14="http://schemas.microsoft.com/office/powerpoint/2010/main" val="29975602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304800" y="838200"/>
            <a:ext cx="8686800" cy="1143000"/>
          </a:xfrm>
        </p:spPr>
        <p:txBody>
          <a:bodyPr>
            <a:normAutofit fontScale="90000"/>
          </a:bodyPr>
          <a:lstStyle/>
          <a:p>
            <a:pPr algn="ctr">
              <a:defRPr/>
            </a:pPr>
            <a:r>
              <a:rPr lang="en-US" dirty="0" smtClean="0">
                <a:latin typeface="+mn-lt"/>
              </a:rPr>
              <a:t>Ted wants to avoid a large amount of student loan debt</a:t>
            </a:r>
            <a:r>
              <a:rPr lang="en-US" sz="4000" dirty="0" smtClean="0"/>
              <a:t/>
            </a:r>
            <a:br>
              <a:rPr lang="en-US" sz="4000" dirty="0" smtClean="0"/>
            </a:br>
            <a:endParaRPr lang="en-US" sz="4000" dirty="0" smtClean="0"/>
          </a:p>
        </p:txBody>
      </p:sp>
      <p:sp>
        <p:nvSpPr>
          <p:cNvPr id="23556" name="TextBox 1"/>
          <p:cNvSpPr txBox="1">
            <a:spLocks noChangeArrowheads="1"/>
          </p:cNvSpPr>
          <p:nvPr/>
        </p:nvSpPr>
        <p:spPr bwMode="auto">
          <a:xfrm>
            <a:off x="457200" y="2133600"/>
            <a:ext cx="4648200" cy="329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rgbClr val="003366"/>
                </a:solidFill>
                <a:latin typeface="Franklin Gothic Book" pitchFamily="34" charset="0"/>
                <a:cs typeface="Arial" charset="0"/>
              </a:defRPr>
            </a:lvl1pPr>
            <a:lvl2pPr marL="742950" indent="-285750" eaLnBrk="0" hangingPunct="0">
              <a:defRPr sz="3200">
                <a:solidFill>
                  <a:srgbClr val="003366"/>
                </a:solidFill>
                <a:latin typeface="Franklin Gothic Book" pitchFamily="34" charset="0"/>
                <a:cs typeface="Arial" charset="0"/>
              </a:defRPr>
            </a:lvl2pPr>
            <a:lvl3pPr marL="1143000" indent="-228600" eaLnBrk="0" hangingPunct="0">
              <a:defRPr sz="3200">
                <a:solidFill>
                  <a:srgbClr val="003366"/>
                </a:solidFill>
                <a:latin typeface="Franklin Gothic Book" pitchFamily="34" charset="0"/>
                <a:cs typeface="Arial" charset="0"/>
              </a:defRPr>
            </a:lvl3pPr>
            <a:lvl4pPr marL="1600200" indent="-228600" eaLnBrk="0" hangingPunct="0">
              <a:defRPr sz="3200">
                <a:solidFill>
                  <a:srgbClr val="003366"/>
                </a:solidFill>
                <a:latin typeface="Franklin Gothic Book" pitchFamily="34" charset="0"/>
                <a:cs typeface="Arial" charset="0"/>
              </a:defRPr>
            </a:lvl4pPr>
            <a:lvl5pPr marL="2057400" indent="-228600" eaLnBrk="0" hangingPunct="0">
              <a:defRPr sz="3200">
                <a:solidFill>
                  <a:srgbClr val="003366"/>
                </a:solidFill>
                <a:latin typeface="Franklin Gothic Book" pitchFamily="34" charset="0"/>
                <a:cs typeface="Arial" charset="0"/>
              </a:defRPr>
            </a:lvl5pPr>
            <a:lvl6pPr marL="2514600" indent="-228600" eaLnBrk="0" fontAlgn="base" hangingPunct="0">
              <a:spcBef>
                <a:spcPct val="0"/>
              </a:spcBef>
              <a:spcAft>
                <a:spcPct val="0"/>
              </a:spcAft>
              <a:defRPr sz="3200">
                <a:solidFill>
                  <a:srgbClr val="003366"/>
                </a:solidFill>
                <a:latin typeface="Franklin Gothic Book" pitchFamily="34" charset="0"/>
                <a:cs typeface="Arial" charset="0"/>
              </a:defRPr>
            </a:lvl6pPr>
            <a:lvl7pPr marL="2971800" indent="-228600" eaLnBrk="0" fontAlgn="base" hangingPunct="0">
              <a:spcBef>
                <a:spcPct val="0"/>
              </a:spcBef>
              <a:spcAft>
                <a:spcPct val="0"/>
              </a:spcAft>
              <a:defRPr sz="3200">
                <a:solidFill>
                  <a:srgbClr val="003366"/>
                </a:solidFill>
                <a:latin typeface="Franklin Gothic Book" pitchFamily="34" charset="0"/>
                <a:cs typeface="Arial" charset="0"/>
              </a:defRPr>
            </a:lvl7pPr>
            <a:lvl8pPr marL="3429000" indent="-228600" eaLnBrk="0" fontAlgn="base" hangingPunct="0">
              <a:spcBef>
                <a:spcPct val="0"/>
              </a:spcBef>
              <a:spcAft>
                <a:spcPct val="0"/>
              </a:spcAft>
              <a:defRPr sz="3200">
                <a:solidFill>
                  <a:srgbClr val="003366"/>
                </a:solidFill>
                <a:latin typeface="Franklin Gothic Book" pitchFamily="34" charset="0"/>
                <a:cs typeface="Arial" charset="0"/>
              </a:defRPr>
            </a:lvl8pPr>
            <a:lvl9pPr marL="3886200" indent="-228600" eaLnBrk="0" fontAlgn="base" hangingPunct="0">
              <a:spcBef>
                <a:spcPct val="0"/>
              </a:spcBef>
              <a:spcAft>
                <a:spcPct val="0"/>
              </a:spcAft>
              <a:defRPr sz="3200">
                <a:solidFill>
                  <a:srgbClr val="003366"/>
                </a:solidFill>
                <a:latin typeface="Franklin Gothic Book" pitchFamily="34" charset="0"/>
                <a:cs typeface="Arial" charset="0"/>
              </a:defRPr>
            </a:lvl9pPr>
          </a:lstStyle>
          <a:p>
            <a:pPr eaLnBrk="1" hangingPunct="1"/>
            <a:r>
              <a:rPr lang="en-US" dirty="0">
                <a:solidFill>
                  <a:schemeClr val="tx1"/>
                </a:solidFill>
              </a:rPr>
              <a:t>68% of Ohio college students graduating in 2011 had debt, averaging…</a:t>
            </a:r>
          </a:p>
          <a:p>
            <a:pPr eaLnBrk="1" hangingPunct="1"/>
            <a:endParaRPr lang="en-US" dirty="0">
              <a:solidFill>
                <a:srgbClr val="0070C0"/>
              </a:solidFill>
            </a:endParaRPr>
          </a:p>
          <a:p>
            <a:pPr eaLnBrk="1" hangingPunct="1"/>
            <a:r>
              <a:rPr lang="en-US" sz="4800" b="1" dirty="0">
                <a:solidFill>
                  <a:srgbClr val="FF0000"/>
                </a:solidFill>
              </a:rPr>
              <a:t>$28,683</a:t>
            </a:r>
          </a:p>
        </p:txBody>
      </p:sp>
      <p:pic>
        <p:nvPicPr>
          <p:cNvPr id="7170" name="Picture 2" descr="C:\Users\Rlippe\AppData\Local\Microsoft\Windows\Temporary Internet Files\Content.IE5\6936UFD5\dglxasset[1].aspx"/>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0" y="2133600"/>
            <a:ext cx="1828800" cy="32159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778870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304800" y="1371600"/>
            <a:ext cx="7924800" cy="4525963"/>
          </a:xfrm>
        </p:spPr>
        <p:txBody>
          <a:bodyPr/>
          <a:lstStyle/>
          <a:p>
            <a:pPr>
              <a:defRPr/>
            </a:pPr>
            <a:r>
              <a:rPr lang="en-US" dirty="0" smtClean="0"/>
              <a:t>Before you take out a loan,</a:t>
            </a:r>
          </a:p>
          <a:p>
            <a:pPr marL="0" indent="0">
              <a:buFontTx/>
              <a:buNone/>
              <a:defRPr/>
            </a:pPr>
            <a:r>
              <a:rPr lang="en-US" dirty="0" smtClean="0"/>
              <a:t>   apply for </a:t>
            </a:r>
            <a:r>
              <a:rPr lang="en-US" b="1" dirty="0" smtClean="0"/>
              <a:t>federal student aid.</a:t>
            </a:r>
          </a:p>
          <a:p>
            <a:pPr lvl="1">
              <a:defRPr/>
            </a:pPr>
            <a:r>
              <a:rPr lang="en-US" dirty="0" smtClean="0">
                <a:hlinkClick r:id="rId3"/>
              </a:rPr>
              <a:t>www.fafsa.ed.gov</a:t>
            </a:r>
            <a:endParaRPr lang="en-US" dirty="0" smtClean="0"/>
          </a:p>
          <a:p>
            <a:pPr lvl="1">
              <a:defRPr/>
            </a:pPr>
            <a:r>
              <a:rPr lang="en-US" dirty="0" smtClean="0"/>
              <a:t>Beware of private companies that charge to apply</a:t>
            </a:r>
            <a:endParaRPr lang="en-US" dirty="0"/>
          </a:p>
          <a:p>
            <a:pPr>
              <a:defRPr/>
            </a:pPr>
            <a:r>
              <a:rPr lang="en-US" dirty="0" smtClean="0"/>
              <a:t>If you take out student loans, use them </a:t>
            </a:r>
            <a:r>
              <a:rPr lang="en-US" b="1" dirty="0" smtClean="0"/>
              <a:t>only</a:t>
            </a:r>
            <a:r>
              <a:rPr lang="en-US" dirty="0" smtClean="0"/>
              <a:t> to pay for your education.</a:t>
            </a:r>
          </a:p>
        </p:txBody>
      </p:sp>
    </p:spTree>
    <p:extLst>
      <p:ext uri="{BB962C8B-B14F-4D97-AF65-F5344CB8AC3E}">
        <p14:creationId xmlns:p14="http://schemas.microsoft.com/office/powerpoint/2010/main" val="293028331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5"/>
          <p:cNvSpPr>
            <a:spLocks noGrp="1" noChangeArrowheads="1"/>
          </p:cNvSpPr>
          <p:nvPr>
            <p:ph type="title"/>
          </p:nvPr>
        </p:nvSpPr>
        <p:spPr/>
        <p:txBody>
          <a:bodyPr/>
          <a:lstStyle/>
          <a:p>
            <a:pPr eaLnBrk="1" hangingPunct="1">
              <a:defRPr/>
            </a:pPr>
            <a:r>
              <a:rPr lang="en-US" dirty="0" smtClean="0">
                <a:latin typeface="+mn-lt"/>
              </a:rPr>
              <a:t>Review Questions</a:t>
            </a:r>
          </a:p>
        </p:txBody>
      </p:sp>
      <p:sp>
        <p:nvSpPr>
          <p:cNvPr id="25603" name="Rectangle 6"/>
          <p:cNvSpPr>
            <a:spLocks noGrp="1" noChangeArrowheads="1"/>
          </p:cNvSpPr>
          <p:nvPr>
            <p:ph idx="1"/>
          </p:nvPr>
        </p:nvSpPr>
        <p:spPr>
          <a:xfrm>
            <a:off x="457200" y="1600200"/>
            <a:ext cx="8153400" cy="4525963"/>
          </a:xfrm>
        </p:spPr>
        <p:txBody>
          <a:bodyPr/>
          <a:lstStyle/>
          <a:p>
            <a:pPr eaLnBrk="1" hangingPunct="1"/>
            <a:r>
              <a:rPr lang="en-US" smtClean="0"/>
              <a:t>What are the differences between federal and private loans?</a:t>
            </a:r>
          </a:p>
          <a:p>
            <a:pPr eaLnBrk="1" hangingPunct="1"/>
            <a:endParaRPr lang="en-US" sz="2400" smtClean="0"/>
          </a:p>
          <a:p>
            <a:pPr eaLnBrk="1" hangingPunct="1"/>
            <a:r>
              <a:rPr lang="en-US" smtClean="0"/>
              <a:t>Where can you find more information about federal student aid?</a:t>
            </a:r>
          </a:p>
        </p:txBody>
      </p:sp>
    </p:spTree>
    <p:extLst>
      <p:ext uri="{BB962C8B-B14F-4D97-AF65-F5344CB8AC3E}">
        <p14:creationId xmlns:p14="http://schemas.microsoft.com/office/powerpoint/2010/main" val="363620345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pPr algn="ctr">
              <a:defRPr/>
            </a:pPr>
            <a:r>
              <a:rPr lang="en-US" dirty="0">
                <a:latin typeface="+mn-lt"/>
              </a:rPr>
              <a:t>A Short Quiz!</a:t>
            </a:r>
          </a:p>
        </p:txBody>
      </p:sp>
      <p:sp>
        <p:nvSpPr>
          <p:cNvPr id="3" name="Content Placeholder 2"/>
          <p:cNvSpPr>
            <a:spLocks noGrp="1"/>
          </p:cNvSpPr>
          <p:nvPr>
            <p:ph idx="1"/>
          </p:nvPr>
        </p:nvSpPr>
        <p:spPr/>
        <p:txBody>
          <a:bodyPr/>
          <a:lstStyle/>
          <a:p>
            <a:pPr marL="514350" indent="-514350">
              <a:buFontTx/>
              <a:buAutoNum type="arabicPeriod"/>
              <a:defRPr/>
            </a:pPr>
            <a:r>
              <a:rPr lang="en-US" sz="2500" dirty="0" smtClean="0"/>
              <a:t>Private </a:t>
            </a:r>
            <a:r>
              <a:rPr lang="en-US" sz="2500" dirty="0"/>
              <a:t>student </a:t>
            </a:r>
            <a:r>
              <a:rPr lang="en-US" sz="2500" dirty="0" smtClean="0"/>
              <a:t>loans, </a:t>
            </a:r>
            <a:r>
              <a:rPr lang="en-US" sz="2500" dirty="0"/>
              <a:t>also referred as “alternative </a:t>
            </a:r>
            <a:r>
              <a:rPr lang="en-US" sz="2500" dirty="0" smtClean="0"/>
              <a:t>loans,” </a:t>
            </a:r>
            <a:r>
              <a:rPr lang="en-US" sz="2500" dirty="0"/>
              <a:t>tend to have higher fees and interest rates than federal government </a:t>
            </a:r>
            <a:r>
              <a:rPr lang="en-US" sz="2500" dirty="0" smtClean="0"/>
              <a:t>loans. </a:t>
            </a:r>
            <a:r>
              <a:rPr lang="en-US" sz="2500" dirty="0"/>
              <a:t>True or </a:t>
            </a:r>
            <a:r>
              <a:rPr lang="en-US" sz="2500" dirty="0" smtClean="0"/>
              <a:t>False?</a:t>
            </a:r>
          </a:p>
          <a:p>
            <a:pPr marL="0" indent="0">
              <a:buFontTx/>
              <a:buNone/>
              <a:defRPr/>
            </a:pPr>
            <a:endParaRPr lang="en-US" sz="2500" dirty="0" smtClean="0"/>
          </a:p>
          <a:p>
            <a:pPr marL="0" indent="0">
              <a:buFontTx/>
              <a:buNone/>
              <a:defRPr/>
            </a:pPr>
            <a:r>
              <a:rPr lang="en-US" sz="2500" dirty="0" smtClean="0"/>
              <a:t>2. Which </a:t>
            </a:r>
            <a:r>
              <a:rPr lang="en-US" sz="2500" dirty="0"/>
              <a:t>of the following is a factor that impacts your credit score?</a:t>
            </a:r>
          </a:p>
          <a:p>
            <a:pPr marL="457200" lvl="1" indent="0">
              <a:buFontTx/>
              <a:buNone/>
              <a:defRPr/>
            </a:pPr>
            <a:r>
              <a:rPr lang="en-US" sz="2500" dirty="0"/>
              <a:t>a</a:t>
            </a:r>
            <a:r>
              <a:rPr lang="en-US" sz="2500" dirty="0" smtClean="0"/>
              <a:t> - Amount </a:t>
            </a:r>
            <a:r>
              <a:rPr lang="en-US" sz="2500" dirty="0"/>
              <a:t>owed</a:t>
            </a:r>
          </a:p>
          <a:p>
            <a:pPr marL="457200" lvl="1" indent="0">
              <a:buFontTx/>
              <a:buNone/>
              <a:defRPr/>
            </a:pPr>
            <a:r>
              <a:rPr lang="en-US" sz="2500" dirty="0"/>
              <a:t>b</a:t>
            </a:r>
            <a:r>
              <a:rPr lang="en-US" sz="2500" dirty="0" smtClean="0"/>
              <a:t> - Payment </a:t>
            </a:r>
            <a:r>
              <a:rPr lang="en-US" sz="2500" dirty="0"/>
              <a:t>history</a:t>
            </a:r>
          </a:p>
          <a:p>
            <a:pPr marL="457200" lvl="1" indent="0">
              <a:buFontTx/>
              <a:buNone/>
              <a:defRPr/>
            </a:pPr>
            <a:r>
              <a:rPr lang="en-US" sz="2500" dirty="0"/>
              <a:t>c</a:t>
            </a:r>
            <a:r>
              <a:rPr lang="en-US" sz="2500" dirty="0" smtClean="0"/>
              <a:t> - Types </a:t>
            </a:r>
            <a:r>
              <a:rPr lang="en-US" sz="2500" dirty="0"/>
              <a:t>of credit in use</a:t>
            </a:r>
          </a:p>
          <a:p>
            <a:pPr marL="457200" lvl="1" indent="0">
              <a:buFontTx/>
              <a:buNone/>
              <a:defRPr/>
            </a:pPr>
            <a:r>
              <a:rPr lang="en-US" sz="2500" dirty="0"/>
              <a:t>d</a:t>
            </a:r>
            <a:r>
              <a:rPr lang="en-US" sz="2500" dirty="0" smtClean="0"/>
              <a:t> - All </a:t>
            </a:r>
            <a:r>
              <a:rPr lang="en-US" sz="2500" dirty="0"/>
              <a:t>of the above</a:t>
            </a:r>
          </a:p>
          <a:p>
            <a:pPr>
              <a:defRPr/>
            </a:pPr>
            <a:endParaRPr lang="en-US" dirty="0"/>
          </a:p>
        </p:txBody>
      </p:sp>
    </p:spTree>
    <p:extLst>
      <p:ext uri="{BB962C8B-B14F-4D97-AF65-F5344CB8AC3E}">
        <p14:creationId xmlns:p14="http://schemas.microsoft.com/office/powerpoint/2010/main" val="34708648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a:pPr>
            <a:r>
              <a:rPr lang="en-US" dirty="0" smtClean="0">
                <a:latin typeface="+mn-lt"/>
              </a:rPr>
              <a:t>Quiz (cont.)</a:t>
            </a:r>
            <a:endParaRPr lang="en-US" dirty="0">
              <a:latin typeface="+mn-lt"/>
            </a:endParaRPr>
          </a:p>
        </p:txBody>
      </p:sp>
      <p:sp>
        <p:nvSpPr>
          <p:cNvPr id="3" name="Content Placeholder 2"/>
          <p:cNvSpPr>
            <a:spLocks noGrp="1"/>
          </p:cNvSpPr>
          <p:nvPr>
            <p:ph idx="1"/>
          </p:nvPr>
        </p:nvSpPr>
        <p:spPr/>
        <p:txBody>
          <a:bodyPr/>
          <a:lstStyle/>
          <a:p>
            <a:pPr marL="0" indent="0">
              <a:buFontTx/>
              <a:buNone/>
              <a:defRPr/>
            </a:pPr>
            <a:r>
              <a:rPr lang="en-US" sz="2600" dirty="0" smtClean="0"/>
              <a:t>3. You </a:t>
            </a:r>
            <a:r>
              <a:rPr lang="en-US" sz="2600" dirty="0"/>
              <a:t>can check your credit report for free three times a </a:t>
            </a:r>
            <a:r>
              <a:rPr lang="en-US" sz="2600" dirty="0" smtClean="0"/>
              <a:t>year. </a:t>
            </a:r>
            <a:r>
              <a:rPr lang="en-US" sz="2600" dirty="0"/>
              <a:t>True or False? </a:t>
            </a:r>
          </a:p>
          <a:p>
            <a:pPr marL="0" indent="0">
              <a:buFontTx/>
              <a:buNone/>
              <a:defRPr/>
            </a:pPr>
            <a:endParaRPr lang="en-US" sz="2000" dirty="0"/>
          </a:p>
          <a:p>
            <a:pPr marL="0" indent="0">
              <a:buFontTx/>
              <a:buNone/>
              <a:defRPr/>
            </a:pPr>
            <a:r>
              <a:rPr lang="en-US" sz="2600" dirty="0" smtClean="0"/>
              <a:t>4. You </a:t>
            </a:r>
            <a:r>
              <a:rPr lang="en-US" sz="2600" dirty="0"/>
              <a:t>are making a purchase online and trying to decide whether to use your credit card or your debit card. It’s usually safer to pay with </a:t>
            </a:r>
            <a:r>
              <a:rPr lang="en-US" sz="2600" dirty="0" smtClean="0"/>
              <a:t>a credit </a:t>
            </a:r>
            <a:r>
              <a:rPr lang="en-US" sz="2600" dirty="0"/>
              <a:t>card, because credit card transactions are protected under federal </a:t>
            </a:r>
            <a:r>
              <a:rPr lang="en-US" sz="2600" dirty="0" smtClean="0"/>
              <a:t>law. </a:t>
            </a:r>
            <a:r>
              <a:rPr lang="en-US" sz="2600" dirty="0"/>
              <a:t>True or False?  </a:t>
            </a:r>
            <a:endParaRPr lang="en-US" sz="2600" dirty="0" smtClean="0"/>
          </a:p>
          <a:p>
            <a:pPr marL="0" indent="0">
              <a:buFontTx/>
              <a:buNone/>
              <a:defRPr/>
            </a:pPr>
            <a:endParaRPr lang="en-US" sz="2000" dirty="0"/>
          </a:p>
          <a:p>
            <a:pPr marL="0" indent="0">
              <a:buFontTx/>
              <a:buNone/>
              <a:defRPr/>
            </a:pPr>
            <a:r>
              <a:rPr lang="en-US" sz="2600" dirty="0" smtClean="0"/>
              <a:t>5. List </a:t>
            </a:r>
            <a:r>
              <a:rPr lang="en-US" sz="2600" dirty="0"/>
              <a:t>one pro and one con of taking out a student loan.</a:t>
            </a:r>
          </a:p>
          <a:p>
            <a:pPr>
              <a:defRPr/>
            </a:pPr>
            <a:endParaRPr lang="en-US" dirty="0"/>
          </a:p>
        </p:txBody>
      </p:sp>
    </p:spTree>
    <p:extLst>
      <p:ext uri="{BB962C8B-B14F-4D97-AF65-F5344CB8AC3E}">
        <p14:creationId xmlns:p14="http://schemas.microsoft.com/office/powerpoint/2010/main" val="42602612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57200" y="533400"/>
            <a:ext cx="8686800" cy="1143000"/>
          </a:xfrm>
        </p:spPr>
        <p:txBody>
          <a:bodyPr>
            <a:normAutofit fontScale="90000"/>
          </a:bodyPr>
          <a:lstStyle/>
          <a:p>
            <a:pPr>
              <a:defRPr/>
            </a:pPr>
            <a:r>
              <a:rPr lang="en-US" sz="4000" dirty="0" smtClean="0"/>
              <a:t/>
            </a:r>
            <a:br>
              <a:rPr lang="en-US" sz="4000" dirty="0" smtClean="0"/>
            </a:br>
            <a:r>
              <a:rPr lang="en-US" sz="4000" dirty="0" smtClean="0">
                <a:latin typeface="+mn-lt"/>
              </a:rPr>
              <a:t>Ted’s parents have credit cards, so he knows they pay a bill each month to cover some of their expenses. </a:t>
            </a:r>
          </a:p>
        </p:txBody>
      </p:sp>
      <p:pic>
        <p:nvPicPr>
          <p:cNvPr id="3" name="Picture 2" descr="C:\Users\REstep\AppData\Local\Microsoft\Windows\Temporary Internet Files\Content.IE5\4Q40EJCN\MC900441319[1].png"/>
          <p:cNvPicPr>
            <a:picLocks noChangeAspect="1" noChangeArrowheads="1"/>
          </p:cNvPicPr>
          <p:nvPr/>
        </p:nvPicPr>
        <p:blipFill>
          <a:blip r:embed="rId3"/>
          <a:srcRect/>
          <a:stretch>
            <a:fillRect/>
          </a:stretch>
        </p:blipFill>
        <p:spPr bwMode="auto">
          <a:xfrm>
            <a:off x="5842000" y="2209800"/>
            <a:ext cx="3209925" cy="3209925"/>
          </a:xfrm>
          <a:prstGeom prst="rect">
            <a:avLst/>
          </a:prstGeom>
          <a:noFill/>
          <a:effectLst>
            <a:outerShdw blurRad="50800" dist="38100" dir="8100000" algn="tr"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4100" name="Rectangle 1"/>
          <p:cNvSpPr>
            <a:spLocks noChangeArrowheads="1"/>
          </p:cNvSpPr>
          <p:nvPr/>
        </p:nvSpPr>
        <p:spPr bwMode="auto">
          <a:xfrm>
            <a:off x="1270000" y="2438400"/>
            <a:ext cx="4572000" cy="354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457200" indent="-457200">
              <a:buFont typeface="Arial" charset="0"/>
              <a:buChar char="•"/>
            </a:pPr>
            <a:r>
              <a:rPr lang="en-US" sz="3200" dirty="0"/>
              <a:t>Credit - buy now and pay later</a:t>
            </a:r>
          </a:p>
          <a:p>
            <a:pPr marL="457200" indent="-457200">
              <a:buFont typeface="Arial" charset="0"/>
              <a:buChar char="•"/>
            </a:pPr>
            <a:r>
              <a:rPr lang="en-US" sz="3200" dirty="0"/>
              <a:t>Credit card companies let consumers borrow money in exchange for charging interest and other fees.</a:t>
            </a:r>
          </a:p>
        </p:txBody>
      </p:sp>
    </p:spTree>
    <p:extLst>
      <p:ext uri="{BB962C8B-B14F-4D97-AF65-F5344CB8AC3E}">
        <p14:creationId xmlns:p14="http://schemas.microsoft.com/office/powerpoint/2010/main" val="4588285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itle 1"/>
          <p:cNvSpPr>
            <a:spLocks noGrp="1"/>
          </p:cNvSpPr>
          <p:nvPr>
            <p:ph type="title"/>
          </p:nvPr>
        </p:nvSpPr>
        <p:spPr/>
        <p:txBody>
          <a:bodyPr>
            <a:normAutofit fontScale="90000"/>
          </a:bodyPr>
          <a:lstStyle/>
          <a:p>
            <a:pPr>
              <a:defRPr/>
            </a:pPr>
            <a:r>
              <a:rPr lang="en-US" dirty="0" smtClean="0"/>
              <a:t/>
            </a:r>
            <a:br>
              <a:rPr lang="en-US" dirty="0" smtClean="0"/>
            </a:br>
            <a:r>
              <a:rPr lang="en-US" dirty="0" smtClean="0"/>
              <a:t/>
            </a:r>
            <a:br>
              <a:rPr lang="en-US" dirty="0" smtClean="0"/>
            </a:br>
            <a:r>
              <a:rPr lang="en-US" dirty="0" smtClean="0">
                <a:latin typeface="+mn-lt"/>
              </a:rPr>
              <a:t>First, Ted needs to learn the terminology used in all those credit card advertisements.</a:t>
            </a:r>
          </a:p>
        </p:txBody>
      </p:sp>
      <p:pic>
        <p:nvPicPr>
          <p:cNvPr id="1026" name="Picture 2" descr="C:\Users\Rlippe\AppData\Local\Microsoft\Windows\Temporary Internet Files\Content.IE5\0UVQJ4XM\MM900395730[1].gif"/>
          <p:cNvPicPr>
            <a:picLocks noChangeAspect="1" noChangeArrowheads="1" noCrop="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743200" y="2809875"/>
            <a:ext cx="3309938" cy="31873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82811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6"/>
          <p:cNvSpPr>
            <a:spLocks noGrp="1" noChangeArrowheads="1"/>
          </p:cNvSpPr>
          <p:nvPr>
            <p:ph type="title"/>
          </p:nvPr>
        </p:nvSpPr>
        <p:spPr>
          <a:xfrm>
            <a:off x="381000" y="304800"/>
            <a:ext cx="8229600" cy="1143000"/>
          </a:xfrm>
        </p:spPr>
        <p:txBody>
          <a:bodyPr/>
          <a:lstStyle/>
          <a:p>
            <a:pPr eaLnBrk="1" hangingPunct="1">
              <a:defRPr/>
            </a:pPr>
            <a:r>
              <a:rPr lang="en-US" sz="4200" dirty="0" smtClean="0">
                <a:latin typeface="+mn-lt"/>
              </a:rPr>
              <a:t>Common Credit Card Terminology</a:t>
            </a:r>
          </a:p>
        </p:txBody>
      </p:sp>
      <p:sp>
        <p:nvSpPr>
          <p:cNvPr id="5123" name="Rectangle 7"/>
          <p:cNvSpPr>
            <a:spLocks noGrp="1" noChangeArrowheads="1"/>
          </p:cNvSpPr>
          <p:nvPr>
            <p:ph idx="1"/>
          </p:nvPr>
        </p:nvSpPr>
        <p:spPr>
          <a:xfrm>
            <a:off x="457200" y="1371600"/>
            <a:ext cx="8229600" cy="4525963"/>
          </a:xfrm>
        </p:spPr>
        <p:txBody>
          <a:bodyPr/>
          <a:lstStyle/>
          <a:p>
            <a:pPr eaLnBrk="1" hangingPunct="1">
              <a:defRPr/>
            </a:pPr>
            <a:r>
              <a:rPr lang="en-US" sz="2800" b="1" dirty="0" smtClean="0"/>
              <a:t>Credit card </a:t>
            </a:r>
            <a:r>
              <a:rPr lang="en-US" sz="2800" dirty="0" smtClean="0"/>
              <a:t>is a loan where unless you pay the bill in full each month, you owe a finance charge</a:t>
            </a:r>
          </a:p>
          <a:p>
            <a:pPr eaLnBrk="1" hangingPunct="1">
              <a:defRPr/>
            </a:pPr>
            <a:r>
              <a:rPr lang="en-US" sz="2800" b="1" dirty="0" smtClean="0"/>
              <a:t>Charge card </a:t>
            </a:r>
            <a:r>
              <a:rPr lang="en-US" sz="2800" dirty="0" smtClean="0"/>
              <a:t>is when the balance must be paid in full each month</a:t>
            </a:r>
            <a:endParaRPr lang="en-US" sz="2800" b="1" dirty="0" smtClean="0"/>
          </a:p>
          <a:p>
            <a:pPr eaLnBrk="1" hangingPunct="1">
              <a:defRPr/>
            </a:pPr>
            <a:r>
              <a:rPr lang="en-US" sz="2800" b="1" dirty="0" smtClean="0"/>
              <a:t>Annual percentage rate: </a:t>
            </a:r>
            <a:r>
              <a:rPr lang="en-US" sz="2800" dirty="0" smtClean="0"/>
              <a:t>how much it costs each year to borrow from your credit provider</a:t>
            </a:r>
          </a:p>
          <a:p>
            <a:pPr marL="0" indent="0" eaLnBrk="1" hangingPunct="1">
              <a:buFontTx/>
              <a:buNone/>
              <a:defRPr/>
            </a:pPr>
            <a:endParaRPr lang="en-US" sz="2800" u="sng" dirty="0" smtClean="0"/>
          </a:p>
        </p:txBody>
      </p:sp>
      <p:pic>
        <p:nvPicPr>
          <p:cNvPr id="2050" name="Picture 2" descr="C:\Users\Rlippe\AppData\Local\Microsoft\Windows\Temporary Internet Files\Content.IE5\KHA6QQE2\MC900441461[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4114800"/>
            <a:ext cx="2438228" cy="24382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243332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7"/>
          <p:cNvSpPr>
            <a:spLocks noGrp="1" noChangeArrowheads="1"/>
          </p:cNvSpPr>
          <p:nvPr>
            <p:ph idx="1"/>
          </p:nvPr>
        </p:nvSpPr>
        <p:spPr>
          <a:xfrm>
            <a:off x="685800" y="877888"/>
            <a:ext cx="7315200" cy="4648200"/>
          </a:xfrm>
        </p:spPr>
        <p:txBody>
          <a:bodyPr>
            <a:normAutofit lnSpcReduction="10000"/>
          </a:bodyPr>
          <a:lstStyle/>
          <a:p>
            <a:pPr eaLnBrk="1" hangingPunct="1">
              <a:defRPr/>
            </a:pPr>
            <a:r>
              <a:rPr lang="en-US" sz="2800" b="1" dirty="0"/>
              <a:t>Cash advance: </a:t>
            </a:r>
            <a:r>
              <a:rPr lang="en-US" sz="2800" dirty="0"/>
              <a:t>you can use your credit card to withdraw cash through a cash advance, but it usually costs extra </a:t>
            </a:r>
          </a:p>
          <a:p>
            <a:pPr eaLnBrk="1" hangingPunct="1">
              <a:defRPr/>
            </a:pPr>
            <a:r>
              <a:rPr lang="en-US" sz="2800" b="1" dirty="0" smtClean="0"/>
              <a:t>Credit report: </a:t>
            </a:r>
            <a:r>
              <a:rPr lang="en-US" sz="2800" dirty="0" smtClean="0"/>
              <a:t>identifies personal information about you and any credit accounts</a:t>
            </a:r>
          </a:p>
          <a:p>
            <a:pPr lvl="1" eaLnBrk="1" hangingPunct="1">
              <a:defRPr/>
            </a:pPr>
            <a:r>
              <a:rPr lang="en-US" sz="2400" dirty="0" smtClean="0"/>
              <a:t>Equifax, Experian, </a:t>
            </a:r>
            <a:r>
              <a:rPr lang="en-US" sz="2400" dirty="0" err="1"/>
              <a:t>T</a:t>
            </a:r>
            <a:r>
              <a:rPr lang="en-US" sz="2400" dirty="0" err="1" smtClean="0"/>
              <a:t>ransUnion</a:t>
            </a:r>
            <a:endParaRPr lang="en-US" sz="2400" dirty="0" smtClean="0"/>
          </a:p>
          <a:p>
            <a:pPr eaLnBrk="1" hangingPunct="1">
              <a:defRPr/>
            </a:pPr>
            <a:r>
              <a:rPr lang="en-US" sz="2800" b="1" dirty="0" smtClean="0"/>
              <a:t>Credit Score: </a:t>
            </a:r>
            <a:r>
              <a:rPr lang="en-US" sz="2800" dirty="0" smtClean="0"/>
              <a:t>identifies how “credit-worthy” you are</a:t>
            </a:r>
          </a:p>
          <a:p>
            <a:pPr eaLnBrk="1" hangingPunct="1">
              <a:defRPr/>
            </a:pPr>
            <a:r>
              <a:rPr lang="en-US" sz="2800" b="1" dirty="0" smtClean="0"/>
              <a:t>Grace period: </a:t>
            </a:r>
            <a:r>
              <a:rPr lang="en-US" sz="2800" dirty="0" smtClean="0"/>
              <a:t>tells how much time you have to pay your credit card bill without having to pay interest</a:t>
            </a:r>
          </a:p>
          <a:p>
            <a:pPr marL="0" indent="0" eaLnBrk="1" hangingPunct="1">
              <a:buFontTx/>
              <a:buNone/>
              <a:defRPr/>
            </a:pPr>
            <a:endParaRPr lang="en-US" sz="2800" u="sng" dirty="0" smtClean="0"/>
          </a:p>
        </p:txBody>
      </p:sp>
      <p:pic>
        <p:nvPicPr>
          <p:cNvPr id="3074" name="Picture 2" descr="C:\Users\Rlippe\AppData\Local\Microsoft\Windows\Temporary Internet Files\Content.IE5\RUI18J99\MC900311034[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91400" y="2667001"/>
            <a:ext cx="1539545" cy="10556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408222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Content Placeholder 2"/>
          <p:cNvSpPr>
            <a:spLocks noGrp="1"/>
          </p:cNvSpPr>
          <p:nvPr>
            <p:ph idx="1"/>
          </p:nvPr>
        </p:nvSpPr>
        <p:spPr>
          <a:xfrm>
            <a:off x="609600" y="762000"/>
            <a:ext cx="8229600" cy="2209800"/>
          </a:xfrm>
        </p:spPr>
        <p:txBody>
          <a:bodyPr>
            <a:noAutofit/>
          </a:bodyPr>
          <a:lstStyle/>
          <a:p>
            <a:pPr marL="0" indent="0">
              <a:buFontTx/>
              <a:buNone/>
            </a:pPr>
            <a:r>
              <a:rPr lang="en-US" dirty="0" smtClean="0"/>
              <a:t>Ted gets excited when he learns about the grace period. He thinks that whenever you make a purchase with your credit card he will have a grace period, so he won’t have to pay interest for a while. </a:t>
            </a:r>
          </a:p>
          <a:p>
            <a:pPr marL="0" indent="0">
              <a:buFontTx/>
              <a:buNone/>
            </a:pPr>
            <a:endParaRPr lang="en-US" dirty="0" smtClean="0"/>
          </a:p>
          <a:p>
            <a:pPr marL="0" indent="0">
              <a:buFontTx/>
              <a:buNone/>
            </a:pPr>
            <a:r>
              <a:rPr lang="en-US" dirty="0" smtClean="0"/>
              <a:t>Is this true or false? Why?</a:t>
            </a:r>
          </a:p>
        </p:txBody>
      </p:sp>
      <p:pic>
        <p:nvPicPr>
          <p:cNvPr id="8195" name="Picture 4" descr="C:\Users\Rlippe\AppData\Local\Microsoft\Windows\Temporary Internet Files\Content.IE5\T8FIWCCF\MC900448745[1].jpg"/>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257800" y="3505200"/>
            <a:ext cx="3276600" cy="218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09469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86200" y="1600200"/>
            <a:ext cx="4800600" cy="4525963"/>
          </a:xfrm>
        </p:spPr>
        <p:txBody>
          <a:bodyPr/>
          <a:lstStyle/>
          <a:p>
            <a:pPr marL="0" indent="0">
              <a:buFontTx/>
              <a:buNone/>
              <a:defRPr/>
            </a:pPr>
            <a:r>
              <a:rPr lang="en-US" dirty="0" smtClean="0"/>
              <a:t>Not </a:t>
            </a:r>
            <a:r>
              <a:rPr lang="en-US" dirty="0"/>
              <a:t>all charges you make with your credit card have a grace period. That means sometimes you’ll be charged interest </a:t>
            </a:r>
            <a:r>
              <a:rPr lang="en-US" b="1" dirty="0"/>
              <a:t>right away</a:t>
            </a:r>
            <a:r>
              <a:rPr lang="en-US" dirty="0"/>
              <a:t>. </a:t>
            </a:r>
          </a:p>
          <a:p>
            <a:pPr>
              <a:defRPr/>
            </a:pPr>
            <a:endParaRPr lang="en-US" dirty="0"/>
          </a:p>
        </p:txBody>
      </p:sp>
      <p:pic>
        <p:nvPicPr>
          <p:cNvPr id="9219" name="Picture 2" descr="C:\Users\Rlippe\AppData\Local\Microsoft\Windows\Temporary Internet Files\Content.IE5\HQFSOH7D\MC900448743[1].jpg"/>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57200" y="1828800"/>
            <a:ext cx="3048000"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630852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609600"/>
            <a:ext cx="7467600" cy="5909310"/>
          </a:xfrm>
          <a:prstGeom prst="rect">
            <a:avLst/>
          </a:prstGeom>
        </p:spPr>
        <p:txBody>
          <a:bodyPr>
            <a:spAutoFit/>
          </a:bodyPr>
          <a:lstStyle/>
          <a:p>
            <a:pPr>
              <a:defRPr/>
            </a:pPr>
            <a:r>
              <a:rPr lang="en-US" sz="3200" dirty="0"/>
              <a:t>Ted knows he may not have a high credit score because he is young and hasn’t had a lot of experience paying bills. </a:t>
            </a:r>
          </a:p>
          <a:p>
            <a:pPr>
              <a:defRPr/>
            </a:pPr>
            <a:endParaRPr lang="en-US" sz="3200" dirty="0"/>
          </a:p>
          <a:p>
            <a:pPr>
              <a:defRPr/>
            </a:pPr>
            <a:r>
              <a:rPr lang="en-US" sz="3200" dirty="0"/>
              <a:t>He learns the factors that impact his credit score:</a:t>
            </a:r>
          </a:p>
          <a:p>
            <a:pPr marL="342900" indent="-342900">
              <a:buFont typeface="Arial" pitchFamily="34" charset="0"/>
              <a:buChar char="•"/>
              <a:defRPr/>
            </a:pPr>
            <a:r>
              <a:rPr lang="en-US" sz="3000" dirty="0"/>
              <a:t>Payment history</a:t>
            </a:r>
          </a:p>
          <a:p>
            <a:pPr marL="342900" indent="-342900">
              <a:buFont typeface="Arial" pitchFamily="34" charset="0"/>
              <a:buChar char="•"/>
              <a:defRPr/>
            </a:pPr>
            <a:r>
              <a:rPr lang="en-US" sz="3000" dirty="0"/>
              <a:t>Amount owed</a:t>
            </a:r>
          </a:p>
          <a:p>
            <a:pPr marL="342900" indent="-342900">
              <a:buFont typeface="Arial" pitchFamily="34" charset="0"/>
              <a:buChar char="•"/>
              <a:defRPr/>
            </a:pPr>
            <a:r>
              <a:rPr lang="en-US" sz="3000" dirty="0"/>
              <a:t>Length of credit</a:t>
            </a:r>
          </a:p>
          <a:p>
            <a:pPr marL="342900" indent="-342900">
              <a:buFont typeface="Arial" pitchFamily="34" charset="0"/>
              <a:buChar char="•"/>
              <a:defRPr/>
            </a:pPr>
            <a:r>
              <a:rPr lang="en-US" sz="3000" dirty="0"/>
              <a:t>Amount of credit</a:t>
            </a:r>
          </a:p>
          <a:p>
            <a:pPr marL="342900" indent="-342900">
              <a:buFont typeface="Arial" pitchFamily="34" charset="0"/>
              <a:buChar char="•"/>
              <a:defRPr/>
            </a:pPr>
            <a:r>
              <a:rPr lang="en-US" sz="3000" dirty="0"/>
              <a:t>Types of credit in use</a:t>
            </a:r>
          </a:p>
          <a:p>
            <a:pPr>
              <a:defRPr/>
            </a:pPr>
            <a:endParaRPr lang="en-US" dirty="0">
              <a:solidFill>
                <a:srgbClr val="005CBD"/>
              </a:solidFill>
            </a:endParaRPr>
          </a:p>
          <a:p>
            <a:pPr>
              <a:defRPr/>
            </a:pPr>
            <a:endParaRPr lang="en-US" dirty="0">
              <a:solidFill>
                <a:srgbClr val="005CBD"/>
              </a:solidFill>
            </a:endParaRPr>
          </a:p>
        </p:txBody>
      </p:sp>
      <p:pic>
        <p:nvPicPr>
          <p:cNvPr id="4098" name="Picture 2" descr="C:\Users\Rlippe\AppData\Local\Microsoft\Windows\Temporary Internet Files\Content.IE5\KKJR0OC9\MC900055589[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3276600"/>
            <a:ext cx="2573954" cy="23350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788048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1539</Words>
  <Application>Microsoft Office PowerPoint</Application>
  <PresentationFormat>On-screen Show (4:3)</PresentationFormat>
  <Paragraphs>182</Paragraphs>
  <Slides>26</Slides>
  <Notes>25</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Ted wants a credit card! </vt:lpstr>
      <vt:lpstr>PowerPoint Presentation</vt:lpstr>
      <vt:lpstr> Ted’s parents have credit cards, so he knows they pay a bill each month to cover some of their expenses. </vt:lpstr>
      <vt:lpstr>  First, Ted needs to learn the terminology used in all those credit card advertisements.</vt:lpstr>
      <vt:lpstr>Common Credit Card Terminology</vt:lpstr>
      <vt:lpstr>PowerPoint Presentation</vt:lpstr>
      <vt:lpstr>PowerPoint Presentation</vt:lpstr>
      <vt:lpstr>PowerPoint Presentation</vt:lpstr>
      <vt:lpstr>PowerPoint Presentation</vt:lpstr>
      <vt:lpstr>PowerPoint Presentation</vt:lpstr>
      <vt:lpstr>PowerPoint Presentation</vt:lpstr>
      <vt:lpstr>Ted’s rights! </vt:lpstr>
      <vt:lpstr>Ted’s interest adds up…</vt:lpstr>
      <vt:lpstr>Credit card tips from Ted…</vt:lpstr>
      <vt:lpstr>PowerPoint Presentation</vt:lpstr>
      <vt:lpstr>Review Questions</vt:lpstr>
      <vt:lpstr>Ted needs to borrow money for college!</vt:lpstr>
      <vt:lpstr>Ted weighs the pros and cons of getting a student loan:</vt:lpstr>
      <vt:lpstr> He learns about two types of loans    Federal loans</vt:lpstr>
      <vt:lpstr>Private Loans</vt:lpstr>
      <vt:lpstr>Scam Alert!!</vt:lpstr>
      <vt:lpstr>Ted wants to avoid a large amount of student loan debt </vt:lpstr>
      <vt:lpstr>PowerPoint Presentation</vt:lpstr>
      <vt:lpstr>Review Questions</vt:lpstr>
      <vt:lpstr>A Short Quiz!</vt:lpstr>
      <vt:lpstr>Quiz (cont.)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2013-12-04T18:20:02Z</dcterms:created>
  <dcterms:modified xsi:type="dcterms:W3CDTF">2013-12-16T15:14:08Z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