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9C26-E590-41BE-BD60-60CF936CE787}" type="datetimeFigureOut">
              <a:rPr lang="en-US" smtClean="0"/>
              <a:t>12/16/2013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00562-9455-4637-95F8-F783C8D5817C}" type="slidenum">
              <a:rPr lang="en-US" smtClean="0"/>
              <a:t>‹#›</a:t>
            </a:fld>
            <a:endParaRPr lang="en-US"/>
          </a:p>
        </p:txBody>
      </p:sp>
    </p:spTree>
    <p:extLst>
      <p:ext uri="{BB962C8B-B14F-4D97-AF65-F5344CB8AC3E}">
        <p14:creationId xmlns:p14="http://schemas.microsoft.com/office/powerpoint/2010/main" val="372843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youtube.com/watch?v=nvcuM8sRhB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mv.ohio.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vehiclehistory.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5528A439-1626-4AE7-98C6-2BD4F62BD01D}" type="slidenum">
              <a:rPr lang="en-US" sz="1300" smtClean="0">
                <a:solidFill>
                  <a:schemeClr val="tx1"/>
                </a:solidFill>
                <a:latin typeface="Arial" charset="0"/>
              </a:rPr>
              <a:pPr eaLnBrk="1" hangingPunct="1"/>
              <a:t>1</a:t>
            </a:fld>
            <a:endParaRPr lang="en-US" sz="1300" smtClean="0">
              <a:solidFill>
                <a:schemeClr val="tx1"/>
              </a:solidFill>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smtClean="0"/>
              <a:t>Students have a lifetime of consumer decisions: When they know their rights they will not only obtain wealth- they will keep it.</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smtClean="0"/>
              <a:t>Online marketplaces are Craigslist, E-bay, etc. </a:t>
            </a:r>
          </a:p>
        </p:txBody>
      </p:sp>
      <p:sp>
        <p:nvSpPr>
          <p:cNvPr id="34820"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DEC224A1-69D6-4CB3-A960-44C497193EAE}" type="slidenum">
              <a:rPr lang="en-US" sz="1300" smtClean="0">
                <a:solidFill>
                  <a:schemeClr val="tx1"/>
                </a:solidFill>
                <a:latin typeface="Arial" charset="0"/>
              </a:rPr>
              <a:pPr eaLnBrk="1" hangingPunct="1"/>
              <a:t>10</a:t>
            </a:fld>
            <a:endParaRPr lang="en-US" sz="1300" smtClean="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5630E119-075F-4E01-9F2F-7BF2FC476594}" type="slidenum">
              <a:rPr lang="en-US" sz="1300" smtClean="0">
                <a:solidFill>
                  <a:schemeClr val="tx1"/>
                </a:solidFill>
                <a:latin typeface="Arial" charset="0"/>
              </a:rPr>
              <a:pPr eaLnBrk="1" hangingPunct="1"/>
              <a:t>11</a:t>
            </a:fld>
            <a:endParaRPr lang="en-US" sz="1300" smtClean="0">
              <a:solidFill>
                <a:schemeClr val="tx1"/>
              </a:solidFill>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b="1" smtClean="0"/>
              <a:t>Lemon Law</a:t>
            </a:r>
            <a:r>
              <a:rPr lang="en-US" smtClean="0"/>
              <a:t>: A lemon is a new car with a problem or problems, covered by the warranty, that substantially decrease the use, value, or safety of the vehicle. It covers vehicles within the first year of use or first 18,000 miles, whichever comes first. If you think you have a lemon, take it back to the dealership.  The manufacturer (e.g. Ford, Honda, GM) has a reasonable opportunity to repair the lemon. The “reasonable opportunity” varies depending upon the seriousness of the problem– manufacturers have fewer chances to repair life-threatening problems.  If the car is not repaired after the manufacturer has had a reasonable opportunity, you are entitled to a refund of the full purchase price.</a:t>
            </a:r>
          </a:p>
          <a:p>
            <a:pPr eaLnBrk="1" hangingPunct="1"/>
            <a:endParaRPr lang="en-US" smtClean="0"/>
          </a:p>
          <a:p>
            <a:pPr eaLnBrk="1" hangingPunct="1"/>
            <a:r>
              <a:rPr lang="en-US" b="1" smtClean="0"/>
              <a:t>No right to cancel</a:t>
            </a:r>
            <a:r>
              <a:rPr lang="en-US" smtClean="0"/>
              <a:t>:  Under Ohio law, you do not have the right to cancel the deal after purchasing a car.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dirty="0" smtClean="0"/>
              <a:t>The length of the video is 57 seconds.</a:t>
            </a:r>
          </a:p>
          <a:p>
            <a:r>
              <a:rPr lang="en-US" dirty="0" smtClean="0"/>
              <a:t>Source: http://www.youtube.com/watch?v=oIggaUu_HNw</a:t>
            </a:r>
          </a:p>
          <a:p>
            <a:endParaRPr lang="en-US" dirty="0" smtClean="0"/>
          </a:p>
        </p:txBody>
      </p:sp>
      <p:sp>
        <p:nvSpPr>
          <p:cNvPr id="36868"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16E8AFB6-5AAA-4647-8D31-DA2CE8B759DC}" type="slidenum">
              <a:rPr lang="en-US" sz="1300" smtClean="0">
                <a:solidFill>
                  <a:schemeClr val="tx1"/>
                </a:solidFill>
                <a:latin typeface="Arial" charset="0"/>
              </a:rPr>
              <a:pPr eaLnBrk="1" hangingPunct="1"/>
              <a:t>12</a:t>
            </a:fld>
            <a:endParaRPr lang="en-US" sz="1300" smtClean="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B3DBF0F1-C634-46E1-B893-9FB216D3CD3E}" type="slidenum">
              <a:rPr lang="en-US" sz="1300" smtClean="0">
                <a:solidFill>
                  <a:schemeClr val="tx1"/>
                </a:solidFill>
                <a:latin typeface="Arial" charset="0"/>
              </a:rPr>
              <a:pPr eaLnBrk="1" hangingPunct="1"/>
              <a:t>13</a:t>
            </a:fld>
            <a:endParaRPr lang="en-US" sz="1300" smtClean="0">
              <a:solidFill>
                <a:schemeClr val="tx1"/>
              </a:solidFill>
              <a:latin typeface="Arial" charset="0"/>
            </a:endParaRPr>
          </a:p>
        </p:txBody>
      </p:sp>
      <p:sp>
        <p:nvSpPr>
          <p:cNvPr id="37891" name="Rectangle 2"/>
          <p:cNvSpPr>
            <a:spLocks noGrp="1" noRot="1" noChangeAspect="1" noChangeArrowheads="1" noTextEdit="1"/>
          </p:cNvSpPr>
          <p:nvPr>
            <p:ph type="sldImg"/>
          </p:nvPr>
        </p:nvSpPr>
        <p:spPr>
          <a:xfrm>
            <a:off x="1143000" y="685800"/>
            <a:ext cx="4573588" cy="3429000"/>
          </a:xfrm>
          <a:ln/>
        </p:spPr>
      </p:sp>
      <p:sp>
        <p:nvSpPr>
          <p:cNvPr id="22532" name="Rectangle 3"/>
          <p:cNvSpPr>
            <a:spLocks noGrp="1" noChangeArrowheads="1"/>
          </p:cNvSpPr>
          <p:nvPr>
            <p:ph type="body" idx="1"/>
          </p:nvPr>
        </p:nvSpPr>
        <p:spPr>
          <a:xfrm>
            <a:off x="685800" y="4344025"/>
            <a:ext cx="5486400" cy="4114488"/>
          </a:xfrm>
        </p:spPr>
        <p:txBody>
          <a:bodyPr/>
          <a:lstStyle/>
          <a:p>
            <a:pPr eaLnBrk="1" hangingPunct="1">
              <a:defRPr/>
            </a:pPr>
            <a:r>
              <a:rPr lang="en-US" dirty="0" smtClean="0"/>
              <a:t>Q1: </a:t>
            </a:r>
          </a:p>
          <a:p>
            <a:pPr marL="171450" indent="-171450" eaLnBrk="1" hangingPunct="1">
              <a:buFont typeface="Arial" pitchFamily="34" charset="0"/>
              <a:buChar char="•"/>
              <a:defRPr/>
            </a:pPr>
            <a:r>
              <a:rPr lang="en-US" dirty="0" smtClean="0"/>
              <a:t>Propose trading in a vehicle only </a:t>
            </a:r>
            <a:r>
              <a:rPr lang="en-US" b="1" dirty="0" smtClean="0"/>
              <a:t>after</a:t>
            </a:r>
            <a:r>
              <a:rPr lang="en-US" dirty="0" smtClean="0"/>
              <a:t> a price has been determined</a:t>
            </a:r>
          </a:p>
          <a:p>
            <a:pPr marL="171450" indent="-171450" eaLnBrk="1" hangingPunct="1">
              <a:buFont typeface="Arial" pitchFamily="34" charset="0"/>
              <a:buChar char="•"/>
              <a:defRPr/>
            </a:pPr>
            <a:r>
              <a:rPr lang="en-US" dirty="0" smtClean="0"/>
              <a:t>Base negotiations on total cost, </a:t>
            </a:r>
            <a:r>
              <a:rPr lang="en-US" b="1" dirty="0" smtClean="0"/>
              <a:t>not</a:t>
            </a:r>
            <a:r>
              <a:rPr lang="en-US" dirty="0" smtClean="0"/>
              <a:t> monthly payments </a:t>
            </a:r>
          </a:p>
          <a:p>
            <a:pPr>
              <a:buFont typeface="Arial" pitchFamily="34" charset="0"/>
              <a:buNone/>
              <a:defRPr/>
            </a:pPr>
            <a:endParaRPr lang="en-US" dirty="0" smtClean="0"/>
          </a:p>
          <a:p>
            <a:pPr>
              <a:buFont typeface="Arial" pitchFamily="34" charset="0"/>
              <a:buNone/>
              <a:defRPr/>
            </a:pPr>
            <a:r>
              <a:rPr lang="en-US" dirty="0" smtClean="0"/>
              <a:t>Q2: </a:t>
            </a:r>
          </a:p>
          <a:p>
            <a:pPr>
              <a:buFont typeface="Arial" pitchFamily="34" charset="0"/>
              <a:buNone/>
              <a:defRPr/>
            </a:pPr>
            <a:r>
              <a:rPr lang="en-US" dirty="0" smtClean="0"/>
              <a:t>Do diligent research – compare numerous prices and models and check the credibility of any dealers you are considering purchasing from.</a:t>
            </a:r>
          </a:p>
          <a:p>
            <a:pPr eaLnBrk="1" hangingPunct="1">
              <a:buFont typeface="Arial" pitchFamily="34" charset="0"/>
              <a:buNone/>
              <a:defRPr/>
            </a:pPr>
            <a:r>
              <a:rPr lang="en-US" b="1" dirty="0" smtClean="0"/>
              <a:t>Examine these factors:</a:t>
            </a:r>
          </a:p>
          <a:p>
            <a:pPr marL="457200" indent="-457200">
              <a:buFont typeface="Arial" pitchFamily="34" charset="0"/>
              <a:buChar char="•"/>
              <a:defRPr/>
            </a:pPr>
            <a:r>
              <a:rPr lang="en-US" dirty="0" smtClean="0"/>
              <a:t>Dealership’s reputation</a:t>
            </a:r>
          </a:p>
          <a:p>
            <a:pPr marL="457200" indent="-457200">
              <a:buFont typeface="Arial" pitchFamily="34" charset="0"/>
              <a:buChar char="•"/>
              <a:defRPr/>
            </a:pPr>
            <a:r>
              <a:rPr lang="en-US" dirty="0" smtClean="0"/>
              <a:t>Invoice price</a:t>
            </a:r>
          </a:p>
          <a:p>
            <a:pPr marL="457200" indent="-457200">
              <a:buFont typeface="Arial" pitchFamily="34" charset="0"/>
              <a:buChar char="•"/>
              <a:defRPr/>
            </a:pPr>
            <a:r>
              <a:rPr lang="en-US" dirty="0" smtClean="0"/>
              <a:t>Available rebates</a:t>
            </a:r>
          </a:p>
          <a:p>
            <a:pPr marL="457200" indent="-457200">
              <a:buFont typeface="Arial" pitchFamily="34" charset="0"/>
              <a:buChar char="•"/>
              <a:defRPr/>
            </a:pPr>
            <a:r>
              <a:rPr lang="en-US" dirty="0" smtClean="0"/>
              <a:t>Recalls and safety features</a:t>
            </a:r>
          </a:p>
          <a:p>
            <a:pPr marL="457200" indent="-457200">
              <a:buFont typeface="Arial" pitchFamily="34" charset="0"/>
              <a:buChar char="•"/>
              <a:defRPr/>
            </a:pPr>
            <a:r>
              <a:rPr lang="en-US" dirty="0" smtClean="0"/>
              <a:t>Vehicles’ history</a:t>
            </a:r>
          </a:p>
          <a:p>
            <a:pPr eaLnBrk="1" hangingPunct="1">
              <a:buFont typeface="Arial" pitchFamily="34" charset="0"/>
              <a:buNone/>
              <a:defRPr/>
            </a:pPr>
            <a:endParaRPr lang="en-US" dirty="0" smtClean="0"/>
          </a:p>
          <a:p>
            <a:pPr eaLnBrk="1" hangingPunct="1">
              <a:defRPr/>
            </a:pPr>
            <a:r>
              <a:rPr lang="en-US" dirty="0" smtClean="0"/>
              <a:t>Q3:</a:t>
            </a:r>
          </a:p>
          <a:p>
            <a:pPr eaLnBrk="1" hangingPunct="1">
              <a:defRPr/>
            </a:pPr>
            <a:r>
              <a:rPr lang="en-US" dirty="0" smtClean="0"/>
              <a:t>Get any verbal promises in writing. If the seller tries justifying a higher price with additional features, writing this down will make them more easily subject to legal action if the car does not actually posses these features. </a:t>
            </a:r>
          </a:p>
          <a:p>
            <a:pPr eaLnBrk="1" hangingPunct="1">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smtClean="0"/>
          </a:p>
        </p:txBody>
      </p:sp>
      <p:sp>
        <p:nvSpPr>
          <p:cNvPr id="38916"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966B86C0-D6BA-40E8-B733-94DF03702C60}" type="slidenum">
              <a:rPr lang="en-US" sz="1300" smtClean="0">
                <a:solidFill>
                  <a:schemeClr val="tx1"/>
                </a:solidFill>
                <a:latin typeface="Arial" charset="0"/>
              </a:rPr>
              <a:pPr eaLnBrk="1" hangingPunct="1"/>
              <a:t>14</a:t>
            </a:fld>
            <a:endParaRPr lang="en-US" sz="1300" smtClean="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smtClean="0"/>
          </a:p>
        </p:txBody>
      </p:sp>
      <p:sp>
        <p:nvSpPr>
          <p:cNvPr id="39940"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6F78BF8C-70A6-4CA3-8A3B-E3E348B2B0A0}" type="slidenum">
              <a:rPr lang="en-US" sz="1300" smtClean="0">
                <a:solidFill>
                  <a:schemeClr val="tx1"/>
                </a:solidFill>
                <a:latin typeface="Arial" charset="0"/>
              </a:rPr>
              <a:pPr eaLnBrk="1" hangingPunct="1"/>
              <a:t>15</a:t>
            </a:fld>
            <a:endParaRPr lang="en-US" sz="1300" smtClean="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B8048B6C-1F3D-40B0-836A-2CD7237093A6}" type="slidenum">
              <a:rPr lang="en-US" sz="1300" smtClean="0">
                <a:solidFill>
                  <a:schemeClr val="tx1"/>
                </a:solidFill>
                <a:latin typeface="Arial" charset="0"/>
              </a:rPr>
              <a:pPr eaLnBrk="1" hangingPunct="1"/>
              <a:t>16</a:t>
            </a:fld>
            <a:endParaRPr lang="en-US" sz="1300" smtClean="0">
              <a:solidFill>
                <a:schemeClr val="tx1"/>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t>Information concerning other related charges (like pickup and delivery or diagnostic work) must be made available to the customer.</a:t>
            </a:r>
          </a:p>
          <a:p>
            <a:pPr eaLnBrk="1" hangingPunct="1"/>
            <a:endParaRPr lang="en-US" smtClean="0"/>
          </a:p>
          <a:p>
            <a:pPr eaLnBrk="1" hangingPunct="1"/>
            <a:r>
              <a:rPr lang="en-US" smtClean="0"/>
              <a:t>In any repair/service transaction, supplier also must disclose:</a:t>
            </a:r>
          </a:p>
          <a:p>
            <a:pPr lvl="1" eaLnBrk="1" hangingPunct="1"/>
            <a:r>
              <a:rPr lang="en-US" smtClean="0"/>
              <a:t>Charges for disassembly, reassembly </a:t>
            </a:r>
          </a:p>
          <a:p>
            <a:pPr lvl="1" eaLnBrk="1" hangingPunct="1"/>
            <a:r>
              <a:rPr lang="en-US" smtClean="0"/>
              <a:t>Charges for work that only gets partially completed</a:t>
            </a:r>
          </a:p>
          <a:p>
            <a:pPr lvl="1" eaLnBrk="1" hangingPunct="1"/>
            <a:r>
              <a:rPr lang="en-US" smtClean="0"/>
              <a:t>Storage charges</a:t>
            </a:r>
          </a:p>
          <a:p>
            <a:pPr lvl="1" eaLnBrk="1" hangingPunct="1"/>
            <a:r>
              <a:rPr lang="en-US" smtClean="0"/>
              <a:t>Service charges, travel charges, charges for diagnosis</a:t>
            </a:r>
          </a:p>
          <a:p>
            <a:pPr lvl="1" eaLnBrk="1" hangingPunct="1"/>
            <a:r>
              <a:rPr lang="en-US" smtClean="0"/>
              <a:t>If work will be performed by third party, if disclaiming warranty of that work</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A365EDF3-DFD3-4E11-B80B-0C43120417D1}" type="slidenum">
              <a:rPr lang="en-US" sz="1300" smtClean="0">
                <a:solidFill>
                  <a:schemeClr val="tx1"/>
                </a:solidFill>
                <a:latin typeface="Arial" charset="0"/>
              </a:rPr>
              <a:pPr eaLnBrk="1" hangingPunct="1"/>
              <a:t>17</a:t>
            </a:fld>
            <a:endParaRPr lang="en-US" sz="1300" smtClean="0">
              <a:solidFill>
                <a:schemeClr val="tx1"/>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D32CF8AA-6C54-4C52-92EE-938C28CD5769}" type="slidenum">
              <a:rPr lang="en-US" sz="1300" smtClean="0">
                <a:solidFill>
                  <a:schemeClr val="tx1"/>
                </a:solidFill>
                <a:latin typeface="Arial" charset="0"/>
              </a:rPr>
              <a:pPr eaLnBrk="1" hangingPunct="1"/>
              <a:t>18</a:t>
            </a:fld>
            <a:endParaRPr lang="en-US" sz="1300" smtClean="0">
              <a:solidFill>
                <a:schemeClr val="tx1"/>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marL="171450" indent="-171450" eaLnBrk="1" hangingPunct="1">
              <a:buFontTx/>
              <a:buChar char="•"/>
            </a:pPr>
            <a:r>
              <a:rPr lang="en-US" smtClean="0"/>
              <a:t>Following these tips will help prevent payment of excessive charges and poor quality repairs</a:t>
            </a:r>
          </a:p>
          <a:p>
            <a:pPr marL="171450" indent="-171450" eaLnBrk="1" hangingPunct="1">
              <a:buFontTx/>
              <a:buChar char="•"/>
            </a:pPr>
            <a:r>
              <a:rPr lang="en-US" smtClean="0"/>
              <a:t>Getting things in writing helps ensure compliance and allows for legal action in the case of default. If you call the AG’s office and file a complaint, it will be more likely to help solve the problem if you have such agreements in writing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6BF09145-39A0-4C30-8533-CE8F34F2F21F}" type="slidenum">
              <a:rPr lang="en-US" sz="1300" smtClean="0">
                <a:solidFill>
                  <a:schemeClr val="tx1"/>
                </a:solidFill>
                <a:latin typeface="Arial" charset="0"/>
              </a:rPr>
              <a:pPr eaLnBrk="1" hangingPunct="1"/>
              <a:t>19</a:t>
            </a:fld>
            <a:endParaRPr lang="en-US" sz="1300" smtClean="0">
              <a:solidFill>
                <a:schemeClr val="tx1"/>
              </a:solidFill>
              <a:latin typeface="Arial" charset="0"/>
            </a:endParaRPr>
          </a:p>
        </p:txBody>
      </p:sp>
      <p:sp>
        <p:nvSpPr>
          <p:cNvPr id="44035" name="Rectangle 2"/>
          <p:cNvSpPr>
            <a:spLocks noGrp="1" noRot="1" noChangeAspect="1" noChangeArrowheads="1" noTextEdit="1"/>
          </p:cNvSpPr>
          <p:nvPr>
            <p:ph type="sldImg"/>
          </p:nvPr>
        </p:nvSpPr>
        <p:spPr>
          <a:xfrm>
            <a:off x="1143000" y="685800"/>
            <a:ext cx="4573588" cy="3429000"/>
          </a:xfrm>
          <a:ln/>
        </p:spPr>
      </p:sp>
      <p:sp>
        <p:nvSpPr>
          <p:cNvPr id="26628" name="Rectangle 3"/>
          <p:cNvSpPr>
            <a:spLocks noGrp="1" noChangeArrowheads="1"/>
          </p:cNvSpPr>
          <p:nvPr>
            <p:ph type="body" idx="1"/>
          </p:nvPr>
        </p:nvSpPr>
        <p:spPr>
          <a:xfrm>
            <a:off x="685800" y="4344025"/>
            <a:ext cx="5486400" cy="4114488"/>
          </a:xfrm>
        </p:spPr>
        <p:txBody>
          <a:bodyPr/>
          <a:lstStyle/>
          <a:p>
            <a:pPr eaLnBrk="1" hangingPunct="1">
              <a:defRPr/>
            </a:pPr>
            <a:r>
              <a:rPr lang="en-US" dirty="0" smtClean="0"/>
              <a:t>Q1:</a:t>
            </a:r>
          </a:p>
          <a:p>
            <a:pPr marL="171450" indent="-171450" eaLnBrk="1" hangingPunct="1">
              <a:buFont typeface="Arial" pitchFamily="34" charset="0"/>
              <a:buChar char="•"/>
              <a:defRPr/>
            </a:pPr>
            <a:r>
              <a:rPr lang="en-US" dirty="0" smtClean="0"/>
              <a:t>Under Ohio’s Repairs and Services Rule, consumers have the right to a verbal or written estimate for repairs or services that will cost more than $25.</a:t>
            </a:r>
          </a:p>
          <a:p>
            <a:pPr marL="628650" lvl="1" indent="-171450" eaLnBrk="1" hangingPunct="1">
              <a:buFont typeface="Arial" pitchFamily="34" charset="0"/>
              <a:buChar char="•"/>
              <a:defRPr/>
            </a:pPr>
            <a:r>
              <a:rPr lang="en-US" dirty="0" smtClean="0"/>
              <a:t>For additional repairs that cost more than 10% of the original estimate, the business must get the consumer’s authorization for the additional cost. This helps ensure that the actual cost does not significantly differ form the estimate</a:t>
            </a:r>
          </a:p>
          <a:p>
            <a:pPr marL="171450" indent="-171450" eaLnBrk="1" hangingPunct="1">
              <a:buFont typeface="Arial" pitchFamily="34" charset="0"/>
              <a:buChar char="•"/>
              <a:defRPr/>
            </a:pPr>
            <a:r>
              <a:rPr lang="en-US" dirty="0" smtClean="0"/>
              <a:t>Information about other related charges (like pickup and delivery) should also be made available</a:t>
            </a:r>
          </a:p>
          <a:p>
            <a:pPr marL="171450" indent="-171450" eaLnBrk="1" hangingPunct="1">
              <a:buFont typeface="Arial" pitchFamily="34" charset="0"/>
              <a:buChar char="•"/>
              <a:defRPr/>
            </a:pPr>
            <a:endParaRPr lang="en-US" dirty="0" smtClean="0"/>
          </a:p>
          <a:p>
            <a:pPr eaLnBrk="1" hangingPunct="1">
              <a:buFont typeface="Arial" pitchFamily="34" charset="0"/>
              <a:buNone/>
              <a:defRPr/>
            </a:pPr>
            <a:r>
              <a:rPr lang="en-US" dirty="0" smtClean="0"/>
              <a:t>Q2:</a:t>
            </a:r>
          </a:p>
          <a:p>
            <a:pPr marL="171450" indent="-171450">
              <a:buFont typeface="Arial" pitchFamily="34" charset="0"/>
              <a:buChar char="•"/>
              <a:defRPr/>
            </a:pPr>
            <a:r>
              <a:rPr lang="en-US" dirty="0" smtClean="0"/>
              <a:t>Description of work that will be done</a:t>
            </a:r>
          </a:p>
          <a:p>
            <a:pPr marL="171450" indent="-171450">
              <a:buFont typeface="Arial" pitchFamily="34" charset="0"/>
              <a:buChar char="•"/>
              <a:defRPr/>
            </a:pPr>
            <a:r>
              <a:rPr lang="en-US" dirty="0" smtClean="0"/>
              <a:t>Anticipated date of completion</a:t>
            </a:r>
          </a:p>
          <a:p>
            <a:pPr marL="171450" indent="-171450">
              <a:buFont typeface="Arial" pitchFamily="34" charset="0"/>
              <a:buChar char="•"/>
              <a:defRPr/>
            </a:pPr>
            <a:r>
              <a:rPr lang="en-US" dirty="0" smtClean="0"/>
              <a:t>Expected cost </a:t>
            </a:r>
          </a:p>
          <a:p>
            <a:pPr marL="171450" indent="-171450">
              <a:buFont typeface="Arial" pitchFamily="34" charset="0"/>
              <a:buChar char="•"/>
              <a:defRPr/>
            </a:pPr>
            <a:r>
              <a:rPr lang="en-US" dirty="0" smtClean="0"/>
              <a:t>Information about guarantees offered (in writing)</a:t>
            </a:r>
          </a:p>
          <a:p>
            <a:pPr marL="171450" indent="-171450">
              <a:buFont typeface="Arial" pitchFamily="34" charset="0"/>
              <a:buChar char="•"/>
              <a:defRPr/>
            </a:pPr>
            <a:r>
              <a:rPr lang="en-US" dirty="0" smtClean="0"/>
              <a:t>Whether the shop uses new or used parts</a:t>
            </a:r>
          </a:p>
          <a:p>
            <a:pPr marL="171450" indent="-171450" eaLnBrk="1" hangingPunct="1">
              <a:buFont typeface="Arial" pitchFamily="34" charset="0"/>
              <a:buChar char="•"/>
              <a:defRPr/>
            </a:pPr>
            <a:r>
              <a:rPr lang="en-US" dirty="0" smtClean="0"/>
              <a:t>Warranty</a:t>
            </a:r>
          </a:p>
          <a:p>
            <a:pPr marL="171450" indent="-171450" eaLnBrk="1" hangingPunct="1">
              <a:buFont typeface="Arial" pitchFamily="34" charset="0"/>
              <a:buChar char="•"/>
              <a:defRPr/>
            </a:pPr>
            <a:endParaRPr lang="en-US" dirty="0" smtClean="0"/>
          </a:p>
          <a:p>
            <a:pPr lvl="1" eaLnBrk="1" hangingPunct="1">
              <a:buFont typeface="Arial" pitchFamily="34" charset="0"/>
              <a:buNone/>
              <a:defRPr/>
            </a:pPr>
            <a:endParaRPr lang="en-US" dirty="0" smtClean="0"/>
          </a:p>
          <a:p>
            <a:pPr eaLnBrk="1" hangingPunct="1">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26628"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6801199D-DF4D-4CC7-B3AA-A9B7D61E096C}" type="slidenum">
              <a:rPr lang="en-US" sz="1300" smtClean="0">
                <a:solidFill>
                  <a:schemeClr val="tx1"/>
                </a:solidFill>
                <a:latin typeface="Arial" charset="0"/>
              </a:rPr>
              <a:pPr eaLnBrk="1" hangingPunct="1"/>
              <a:t>2</a:t>
            </a:fld>
            <a:endParaRPr lang="en-US" sz="1300" smtClean="0">
              <a:solidFill>
                <a:schemeClr val="tx1"/>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dirty="0" smtClean="0"/>
              <a:t>The length of the video is 5 minutes, 10 seconds.</a:t>
            </a:r>
          </a:p>
          <a:p>
            <a:r>
              <a:rPr lang="en-US" dirty="0" smtClean="0"/>
              <a:t>Source: </a:t>
            </a:r>
            <a:r>
              <a:rPr lang="en-US" u="sng" dirty="0" smtClean="0">
                <a:hlinkClick r:id="rId3"/>
              </a:rPr>
              <a:t>http://www.youtube.com/watch?v=nvcuM8sRhB4</a:t>
            </a:r>
            <a:endParaRPr lang="en-US" u="sng" dirty="0" smtClean="0"/>
          </a:p>
          <a:p>
            <a:endParaRPr lang="en-US" dirty="0" smtClean="0"/>
          </a:p>
        </p:txBody>
      </p:sp>
      <p:sp>
        <p:nvSpPr>
          <p:cNvPr id="45060"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4ADD0031-A6E2-4C08-93B9-C64F5F1A4D4B}" type="slidenum">
              <a:rPr lang="en-US" sz="1300" smtClean="0">
                <a:solidFill>
                  <a:schemeClr val="tx1"/>
                </a:solidFill>
                <a:latin typeface="Arial" charset="0"/>
              </a:rPr>
              <a:pPr eaLnBrk="1" hangingPunct="1"/>
              <a:t>20</a:t>
            </a:fld>
            <a:endParaRPr lang="en-US" sz="1300" smtClean="0">
              <a:solidFill>
                <a:schemeClr val="tx1"/>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smtClean="0"/>
              <a:t> 1. </a:t>
            </a:r>
          </a:p>
          <a:p>
            <a:r>
              <a:rPr lang="en-US" b="1" smtClean="0"/>
              <a:t>True</a:t>
            </a:r>
            <a:r>
              <a:rPr lang="en-US" smtClean="0"/>
              <a:t>: Always insist that any verbal promises the dealer makes are included in the written contract.  Otherwise, they are not guaranteed.</a:t>
            </a:r>
          </a:p>
          <a:p>
            <a:r>
              <a:rPr lang="en-US" smtClean="0"/>
              <a:t> </a:t>
            </a:r>
          </a:p>
          <a:p>
            <a:r>
              <a:rPr lang="en-US" smtClean="0"/>
              <a:t>2. </a:t>
            </a:r>
          </a:p>
          <a:p>
            <a:r>
              <a:rPr lang="en-US" b="1" smtClean="0"/>
              <a:t>None (This is a common misconception! Cancellation rights apply only to a few types of contracts)</a:t>
            </a:r>
            <a:endParaRPr lang="en-US" smtClean="0"/>
          </a:p>
          <a:p>
            <a:endParaRPr lang="en-US" smtClean="0"/>
          </a:p>
        </p:txBody>
      </p:sp>
      <p:sp>
        <p:nvSpPr>
          <p:cNvPr id="46084"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67F57538-A3F6-40BA-8808-08503CA77842}" type="slidenum">
              <a:rPr lang="en-US" sz="1300" smtClean="0">
                <a:solidFill>
                  <a:schemeClr val="tx1"/>
                </a:solidFill>
                <a:latin typeface="Arial" charset="0"/>
              </a:rPr>
              <a:pPr eaLnBrk="1" hangingPunct="1"/>
              <a:t>21</a:t>
            </a:fld>
            <a:endParaRPr lang="en-US" sz="1300" smtClean="0">
              <a:solidFill>
                <a:schemeClr val="tx1"/>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smtClean="0"/>
              <a:t>3. </a:t>
            </a:r>
          </a:p>
          <a:p>
            <a:r>
              <a:rPr lang="en-US" b="1" smtClean="0"/>
              <a:t>False</a:t>
            </a:r>
            <a:r>
              <a:rPr lang="en-US" smtClean="0"/>
              <a:t>: Ohio’s Lemon Law does not cover vehicles more than one year old or driven more than 18,000 miles.</a:t>
            </a:r>
          </a:p>
          <a:p>
            <a:r>
              <a:rPr lang="en-US" smtClean="0"/>
              <a:t> </a:t>
            </a:r>
          </a:p>
          <a:p>
            <a:r>
              <a:rPr lang="en-US" smtClean="0"/>
              <a:t>4. </a:t>
            </a:r>
          </a:p>
          <a:p>
            <a:r>
              <a:rPr lang="en-US" b="1" smtClean="0"/>
              <a:t>Consumer: </a:t>
            </a:r>
            <a:r>
              <a:rPr lang="en-US" smtClean="0"/>
              <a:t>A car that is bought “as is” does not come with a warranty. Therefore it is the consumer’s responsibility to pay for any problems that occur with the vehicle after the purchase is made.</a:t>
            </a:r>
          </a:p>
          <a:p>
            <a:endParaRPr lang="en-US" smtClean="0"/>
          </a:p>
        </p:txBody>
      </p:sp>
      <p:sp>
        <p:nvSpPr>
          <p:cNvPr id="47108"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A1FC4159-A10D-4901-B8FB-54196D2F54E2}" type="slidenum">
              <a:rPr lang="en-US" sz="1300" smtClean="0">
                <a:solidFill>
                  <a:schemeClr val="tx1"/>
                </a:solidFill>
                <a:latin typeface="Arial" charset="0"/>
              </a:rPr>
              <a:pPr eaLnBrk="1" hangingPunct="1"/>
              <a:t>22</a:t>
            </a:fld>
            <a:endParaRPr lang="en-US" sz="1300"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US" smtClean="0"/>
              <a:t>There is no return policy for cars under the CSPA or other Ohio laws. Dealerships may offer return policies or promotions, but generally there is no right to cancel the purchase of a car.</a:t>
            </a:r>
          </a:p>
          <a:p>
            <a:endParaRPr lang="en-US" smtClean="0"/>
          </a:p>
          <a:p>
            <a:endParaRPr lang="en-US" smtClean="0"/>
          </a:p>
        </p:txBody>
      </p:sp>
      <p:sp>
        <p:nvSpPr>
          <p:cNvPr id="27652"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7E5CF2C4-2149-442C-AE6C-A1275E966F95}" type="slidenum">
              <a:rPr lang="en-US" sz="1300" smtClean="0">
                <a:solidFill>
                  <a:schemeClr val="tx1"/>
                </a:solidFill>
                <a:latin typeface="Arial" charset="0"/>
              </a:rPr>
              <a:pPr eaLnBrk="1" hangingPunct="1"/>
              <a:t>3</a:t>
            </a:fld>
            <a:endParaRPr lang="en-US" sz="1300" smtClean="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b="1" smtClean="0"/>
              <a:t>Buying a car</a:t>
            </a:r>
          </a:p>
          <a:p>
            <a:r>
              <a:rPr lang="en-US" smtClean="0"/>
              <a:t>Before buying or leasing a new or used car, thoroughly research your options. Auto and consumer Web sites, books, and magazines can help you compare prices and model options.</a:t>
            </a:r>
            <a:r>
              <a:rPr lang="en-US" b="1" smtClean="0"/>
              <a:t> </a:t>
            </a:r>
            <a:r>
              <a:rPr lang="en-US" smtClean="0"/>
              <a:t>Check a dealership’s reputation with consumer agencies, including the Ohio Attorney General’s Office and the Better Business Bureau, as well as with family and friends.</a:t>
            </a:r>
          </a:p>
          <a:p>
            <a:r>
              <a:rPr lang="en-US" smtClean="0"/>
              <a:t> </a:t>
            </a:r>
          </a:p>
          <a:p>
            <a:r>
              <a:rPr lang="en-US" smtClean="0"/>
              <a:t>Once you decide on a vehicle, research how much the dealership paid for a new car (the invoice price) and if there are available rebates (money back for your purchase). Check for recalls and safety features. </a:t>
            </a:r>
          </a:p>
        </p:txBody>
      </p:sp>
      <p:sp>
        <p:nvSpPr>
          <p:cNvPr id="28676"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368234EF-5016-4C90-B59C-0ED3EFA78E79}" type="slidenum">
              <a:rPr lang="en-US" sz="1300" smtClean="0">
                <a:solidFill>
                  <a:schemeClr val="tx1"/>
                </a:solidFill>
                <a:latin typeface="Arial" charset="0"/>
              </a:rPr>
              <a:pPr eaLnBrk="1" hangingPunct="1"/>
              <a:t>4</a:t>
            </a:fld>
            <a:endParaRPr lang="en-US" sz="1300" smtClean="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smtClean="0"/>
              <a:t>If you are buying a used car, check the vehicle’s history with the Ohio Bureau of Motor Vehicles (</a:t>
            </a:r>
            <a:r>
              <a:rPr lang="en-US" b="1" u="sng" smtClean="0">
                <a:hlinkClick r:id="rId3"/>
              </a:rPr>
              <a:t>www.bmv.ohio.gov</a:t>
            </a:r>
            <a:r>
              <a:rPr lang="en-US" smtClean="0"/>
              <a:t>) and the National Motor Vehicle Title Information System (</a:t>
            </a:r>
            <a:r>
              <a:rPr lang="en-US" b="1" u="sng" smtClean="0">
                <a:hlinkClick r:id="rId4"/>
              </a:rPr>
              <a:t>www.vehiclehistory.gov</a:t>
            </a:r>
            <a:r>
              <a:rPr lang="en-US" smtClean="0"/>
              <a:t>) by running a title search. You also may use one of several Internet-based history report services, but be aware that these reports do not always reflect the full vehicle history.  </a:t>
            </a:r>
          </a:p>
          <a:p>
            <a:r>
              <a:rPr lang="en-US" smtClean="0"/>
              <a:t> </a:t>
            </a:r>
          </a:p>
          <a:p>
            <a:r>
              <a:rPr lang="en-US" b="1" smtClean="0"/>
              <a:t>Car titles</a:t>
            </a:r>
          </a:p>
          <a:p>
            <a:r>
              <a:rPr lang="en-US" smtClean="0"/>
              <a:t>A certificate of title is a document that proves ownership of a vehicle. In order to drive legally in Ohio, your vehicle must be registered with the Bureau of Motor Vehicles. Additionally, a dealership must provide a title to you within 30 days of the date you purchase the vehicle. If the dealer doesn’t deliver your title on time,</a:t>
            </a:r>
            <a:r>
              <a:rPr lang="en-US" b="1" smtClean="0"/>
              <a:t> </a:t>
            </a:r>
            <a:r>
              <a:rPr lang="en-US" smtClean="0"/>
              <a:t>you should file a complaint with the Ohio Attorney General’s Office. The office will work with the Bureau of Motor Vehicles and the dealership to get your title. </a:t>
            </a:r>
          </a:p>
        </p:txBody>
      </p:sp>
      <p:sp>
        <p:nvSpPr>
          <p:cNvPr id="29700"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04E288BA-0A7A-4C74-B7BA-49C9958BBDB8}" type="slidenum">
              <a:rPr lang="en-US" sz="1300" smtClean="0">
                <a:solidFill>
                  <a:schemeClr val="tx1"/>
                </a:solidFill>
                <a:latin typeface="Arial" charset="0"/>
              </a:rPr>
              <a:pPr eaLnBrk="1" hangingPunct="1"/>
              <a:t>5</a:t>
            </a:fld>
            <a:endParaRPr lang="en-US" sz="1300" smtClean="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smtClean="0"/>
          </a:p>
        </p:txBody>
      </p:sp>
      <p:sp>
        <p:nvSpPr>
          <p:cNvPr id="30724"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55CB972A-238B-491A-AC44-85BF9B0EA9C3}" type="slidenum">
              <a:rPr lang="en-US" sz="1300" smtClean="0">
                <a:solidFill>
                  <a:schemeClr val="tx1"/>
                </a:solidFill>
                <a:latin typeface="Arial" charset="0"/>
              </a:rPr>
              <a:pPr eaLnBrk="1" hangingPunct="1"/>
              <a:t>6</a:t>
            </a:fld>
            <a:endParaRPr lang="en-US" sz="1300" smtClean="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marL="171450" indent="-171450">
              <a:buFontTx/>
              <a:buChar char="•"/>
            </a:pPr>
            <a:r>
              <a:rPr lang="en-US" smtClean="0"/>
              <a:t>Base negotiations on total purchase price (instead of monthly payment) and search dealerships for lowest annual percentage rate (APR). </a:t>
            </a:r>
          </a:p>
          <a:p>
            <a:pPr marL="171450" indent="-171450">
              <a:buFontTx/>
              <a:buChar char="•"/>
            </a:pPr>
            <a:r>
              <a:rPr lang="en-US" smtClean="0"/>
              <a:t>Consumers might consider:</a:t>
            </a:r>
          </a:p>
          <a:p>
            <a:pPr lvl="1"/>
            <a:r>
              <a:rPr lang="en-US" smtClean="0"/>
              <a:t>- Not telling a dealership how much you can afford to pay each month. Doing so may allow the dealer to offer to stretch out the loan over more months or get you to bump up the monthly payment. Instead, negotiate the total purchase price first.</a:t>
            </a:r>
          </a:p>
          <a:p>
            <a:pPr lvl="1"/>
            <a:r>
              <a:rPr lang="en-US" smtClean="0"/>
              <a:t>- Discussing trade-in prices after finalizing the price of the new purchase. Trade-in price can also be negotiated, making for two straight-forward negotiations. </a:t>
            </a:r>
          </a:p>
        </p:txBody>
      </p:sp>
      <p:sp>
        <p:nvSpPr>
          <p:cNvPr id="31748"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45DA73CE-C4A8-4698-98BC-36699E34D153}" type="slidenum">
              <a:rPr lang="en-US" sz="1300" smtClean="0">
                <a:solidFill>
                  <a:schemeClr val="tx1"/>
                </a:solidFill>
                <a:latin typeface="Arial" charset="0"/>
              </a:rPr>
              <a:pPr eaLnBrk="1" hangingPunct="1"/>
              <a:t>7</a:t>
            </a:fld>
            <a:endParaRPr lang="en-US" sz="1300" smtClean="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smtClean="0"/>
              <a:t>A used car sold “as is” is not protected by warranty. Consumers do not have the right to cancel or return a vehicle after they buy it (so they need to check for any problems hidden beneath the surface!)</a:t>
            </a:r>
          </a:p>
          <a:p>
            <a:endParaRPr lang="en-US" smtClean="0"/>
          </a:p>
          <a:p>
            <a:r>
              <a:rPr lang="en-US" smtClean="0"/>
              <a:t>If you buy a car “as is,” you are responsible for paying for any problems that occur after the purchase even if it falls apart driving off the lot.</a:t>
            </a:r>
          </a:p>
          <a:p>
            <a:endParaRPr lang="en-US" smtClean="0"/>
          </a:p>
        </p:txBody>
      </p:sp>
      <p:sp>
        <p:nvSpPr>
          <p:cNvPr id="32772"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A6905114-4F14-43CB-8629-E34A18E6D4BD}" type="slidenum">
              <a:rPr lang="en-US" sz="1300" smtClean="0">
                <a:solidFill>
                  <a:schemeClr val="tx1"/>
                </a:solidFill>
                <a:latin typeface="Arial" charset="0"/>
              </a:rPr>
              <a:pPr eaLnBrk="1" hangingPunct="1"/>
              <a:t>8</a:t>
            </a:fld>
            <a:endParaRPr lang="en-US" sz="1300" smtClean="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smtClean="0"/>
              <a:t>Paying with credit allows you to dispute unauthorized charges. Harder to receive compensation if you pay with cash and it is spent or sent overseas.</a:t>
            </a:r>
          </a:p>
          <a:p>
            <a:endParaRPr lang="en-US" smtClean="0"/>
          </a:p>
          <a:p>
            <a:r>
              <a:rPr lang="en-US" smtClean="0"/>
              <a:t>If you are purchasing a car online from an individual, he or she may want cash. Just be careful and do not conduct a transaction until you’ve inspected and driven the car.</a:t>
            </a:r>
          </a:p>
          <a:p>
            <a:endParaRPr lang="en-US" smtClean="0"/>
          </a:p>
          <a:p>
            <a:r>
              <a:rPr lang="en-US" smtClean="0"/>
              <a:t>If it’s not written in the contract, it’s not guaranteed.</a:t>
            </a:r>
          </a:p>
        </p:txBody>
      </p:sp>
      <p:sp>
        <p:nvSpPr>
          <p:cNvPr id="33796" name="Slide Number Placeholder 3"/>
          <p:cNvSpPr>
            <a:spLocks noGrp="1"/>
          </p:cNvSpPr>
          <p:nvPr>
            <p:ph type="sldNum" sz="quarter" idx="5"/>
          </p:nvPr>
        </p:nvSpPr>
        <p:spPr>
          <a:noFill/>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fld id="{6FA8CD0A-C84F-4199-951C-9AF8D4DE92A5}" type="slidenum">
              <a:rPr lang="en-US" sz="1300" smtClean="0">
                <a:solidFill>
                  <a:schemeClr val="tx1"/>
                </a:solidFill>
                <a:latin typeface="Arial" charset="0"/>
              </a:rPr>
              <a:pPr eaLnBrk="1" hangingPunct="1"/>
              <a:t>9</a:t>
            </a:fld>
            <a:endParaRPr lang="en-US" sz="1300" smtClean="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B38F02-05E5-4AAF-972B-1128D66A7F49}"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429116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38F02-05E5-4AAF-972B-1128D66A7F49}"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97648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38F02-05E5-4AAF-972B-1128D66A7F49}"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115019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38F02-05E5-4AAF-972B-1128D66A7F49}"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400345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B38F02-05E5-4AAF-972B-1128D66A7F49}"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121494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B38F02-05E5-4AAF-972B-1128D66A7F49}"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215391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B38F02-05E5-4AAF-972B-1128D66A7F49}" type="datetimeFigureOut">
              <a:rPr lang="en-US" smtClean="0"/>
              <a:t>12/16/2013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185057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B38F02-05E5-4AAF-972B-1128D66A7F49}" type="datetimeFigureOut">
              <a:rPr lang="en-US" smtClean="0"/>
              <a:t>12/16/2013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30574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8F02-05E5-4AAF-972B-1128D66A7F49}" type="datetimeFigureOut">
              <a:rPr lang="en-US" smtClean="0"/>
              <a:t>12/16/2013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97735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38F02-05E5-4AAF-972B-1128D66A7F49}"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67459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38F02-05E5-4AAF-972B-1128D66A7F49}"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BEA87-9D51-4CB7-AC1C-3FD18364E0E3}" type="slidenum">
              <a:rPr lang="en-US" smtClean="0"/>
              <a:t>‹#›</a:t>
            </a:fld>
            <a:endParaRPr lang="en-US"/>
          </a:p>
        </p:txBody>
      </p:sp>
    </p:spTree>
    <p:extLst>
      <p:ext uri="{BB962C8B-B14F-4D97-AF65-F5344CB8AC3E}">
        <p14:creationId xmlns:p14="http://schemas.microsoft.com/office/powerpoint/2010/main" val="304415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8F02-05E5-4AAF-972B-1128D66A7F49}" type="datetimeFigureOut">
              <a:rPr lang="en-US" smtClean="0"/>
              <a:t>12/16/2013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BEA87-9D51-4CB7-AC1C-3FD18364E0E3}" type="slidenum">
              <a:rPr lang="en-US" smtClean="0"/>
              <a:t>‹#›</a:t>
            </a:fld>
            <a:endParaRPr lang="en-US"/>
          </a:p>
        </p:txBody>
      </p:sp>
    </p:spTree>
    <p:extLst>
      <p:ext uri="{BB962C8B-B14F-4D97-AF65-F5344CB8AC3E}">
        <p14:creationId xmlns:p14="http://schemas.microsoft.com/office/powerpoint/2010/main" val="9395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IggaUu_HN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nvcuM8sRhB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ehiclehistory.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publicsafety.ohio.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8000" dirty="0" smtClean="0">
                <a:latin typeface="+mn-lt"/>
              </a:rPr>
              <a:t>Sally Buys a Car! </a:t>
            </a:r>
            <a:r>
              <a:rPr lang="en-US" sz="4000" dirty="0" smtClean="0">
                <a:solidFill>
                  <a:schemeClr val="tx1"/>
                </a:solidFill>
              </a:rPr>
              <a:t/>
            </a:r>
            <a:br>
              <a:rPr lang="en-US" sz="4000" dirty="0" smtClean="0">
                <a:solidFill>
                  <a:schemeClr val="tx1"/>
                </a:solidFill>
              </a:rPr>
            </a:br>
            <a:endParaRPr lang="en-US" sz="3200" dirty="0" smtClean="0">
              <a:solidFill>
                <a:srgbClr val="005CBD"/>
              </a:solidFill>
            </a:endParaRPr>
          </a:p>
        </p:txBody>
      </p:sp>
      <p:sp>
        <p:nvSpPr>
          <p:cNvPr id="2051" name="Subtitle 1"/>
          <p:cNvSpPr>
            <a:spLocks noGrp="1"/>
          </p:cNvSpPr>
          <p:nvPr>
            <p:ph type="subTitle" idx="1"/>
          </p:nvPr>
        </p:nvSpPr>
        <p:spPr/>
        <p:txBody>
          <a:bodyPr/>
          <a:lstStyle/>
          <a:p>
            <a:r>
              <a:rPr lang="en-US" dirty="0" smtClean="0">
                <a:solidFill>
                  <a:schemeClr val="tx1"/>
                </a:solidFill>
              </a:rPr>
              <a:t>Lesson 2: Auto Repairs and Services</a:t>
            </a:r>
          </a:p>
        </p:txBody>
      </p:sp>
    </p:spTree>
    <p:extLst>
      <p:ext uri="{BB962C8B-B14F-4D97-AF65-F5344CB8AC3E}">
        <p14:creationId xmlns:p14="http://schemas.microsoft.com/office/powerpoint/2010/main" val="254276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a:defRPr/>
            </a:pPr>
            <a:r>
              <a:rPr lang="en-US" dirty="0" smtClean="0">
                <a:latin typeface="+mn-lt"/>
              </a:rPr>
              <a:t>Sally learned to watch for car scams…</a:t>
            </a:r>
          </a:p>
        </p:txBody>
      </p:sp>
      <p:sp>
        <p:nvSpPr>
          <p:cNvPr id="11267" name="Content Placeholder 2"/>
          <p:cNvSpPr>
            <a:spLocks noGrp="1"/>
          </p:cNvSpPr>
          <p:nvPr>
            <p:ph idx="1"/>
          </p:nvPr>
        </p:nvSpPr>
        <p:spPr>
          <a:xfrm>
            <a:off x="304800" y="1600200"/>
            <a:ext cx="8229600" cy="4525963"/>
          </a:xfrm>
        </p:spPr>
        <p:txBody>
          <a:bodyPr/>
          <a:lstStyle/>
          <a:p>
            <a:r>
              <a:rPr lang="en-US" sz="2800" smtClean="0"/>
              <a:t>Be cautious of online marketplace sellers who want payment sent </a:t>
            </a:r>
            <a:r>
              <a:rPr lang="en-US" sz="2800" b="1" smtClean="0"/>
              <a:t>right away</a:t>
            </a:r>
            <a:r>
              <a:rPr lang="en-US" sz="2800" smtClean="0"/>
              <a:t>, especially through wire transfers or money card</a:t>
            </a:r>
          </a:p>
          <a:p>
            <a:r>
              <a:rPr lang="en-US" sz="2800" smtClean="0"/>
              <a:t>Do not provide personal information – it could be used to steal your identity</a:t>
            </a:r>
          </a:p>
          <a:p>
            <a:r>
              <a:rPr lang="en-US" sz="2800" smtClean="0"/>
              <a:t>Do not make a large “down payment”</a:t>
            </a:r>
          </a:p>
          <a:p>
            <a:r>
              <a:rPr lang="en-US" sz="2800" smtClean="0"/>
              <a:t>Be careful if the company has no physical address – only a P.O. box</a:t>
            </a:r>
          </a:p>
        </p:txBody>
      </p:sp>
    </p:spTree>
    <p:extLst>
      <p:ext uri="{BB962C8B-B14F-4D97-AF65-F5344CB8AC3E}">
        <p14:creationId xmlns:p14="http://schemas.microsoft.com/office/powerpoint/2010/main" val="2139463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defRPr/>
            </a:pPr>
            <a:r>
              <a:rPr lang="en-US" dirty="0" smtClean="0">
                <a:latin typeface="+mn-lt"/>
              </a:rPr>
              <a:t>Lemon Law</a:t>
            </a:r>
          </a:p>
        </p:txBody>
      </p:sp>
      <p:sp>
        <p:nvSpPr>
          <p:cNvPr id="5123" name="Rectangle 7"/>
          <p:cNvSpPr>
            <a:spLocks noGrp="1" noChangeArrowheads="1"/>
          </p:cNvSpPr>
          <p:nvPr>
            <p:ph idx="1"/>
          </p:nvPr>
        </p:nvSpPr>
        <p:spPr>
          <a:xfrm>
            <a:off x="457200" y="1219200"/>
            <a:ext cx="8229600" cy="4525963"/>
          </a:xfrm>
        </p:spPr>
        <p:txBody>
          <a:bodyPr/>
          <a:lstStyle/>
          <a:p>
            <a:pPr eaLnBrk="1" hangingPunct="1">
              <a:defRPr/>
            </a:pPr>
            <a:r>
              <a:rPr lang="en-US" sz="2800" dirty="0" smtClean="0"/>
              <a:t>A lemon is a new car with </a:t>
            </a:r>
            <a:r>
              <a:rPr lang="en-US" sz="2800" b="1" dirty="0" smtClean="0"/>
              <a:t>serious problems </a:t>
            </a:r>
            <a:r>
              <a:rPr lang="en-US" sz="2800" dirty="0" smtClean="0"/>
              <a:t>that affect the car’s use, value or safety</a:t>
            </a:r>
          </a:p>
          <a:p>
            <a:pPr eaLnBrk="1" hangingPunct="1">
              <a:defRPr/>
            </a:pPr>
            <a:r>
              <a:rPr lang="en-US" sz="2800" dirty="0" smtClean="0"/>
              <a:t>The manufacturer must have </a:t>
            </a:r>
            <a:r>
              <a:rPr lang="en-US" sz="2800" b="1" dirty="0" smtClean="0"/>
              <a:t>a reasonable opportunity to repair</a:t>
            </a:r>
            <a:r>
              <a:rPr lang="en-US" sz="2800" dirty="0" smtClean="0"/>
              <a:t>. If they fail to fix the problem, you </a:t>
            </a:r>
            <a:r>
              <a:rPr lang="en-US" sz="2800" b="1" dirty="0" smtClean="0"/>
              <a:t>may</a:t>
            </a:r>
            <a:r>
              <a:rPr lang="en-US" sz="2800" dirty="0" smtClean="0"/>
              <a:t> be entitled to a full refund.</a:t>
            </a:r>
          </a:p>
          <a:p>
            <a:pPr eaLnBrk="1" hangingPunct="1">
              <a:defRPr/>
            </a:pPr>
            <a:r>
              <a:rPr lang="en-US" sz="2800" dirty="0" smtClean="0"/>
              <a:t>Get all repair information </a:t>
            </a:r>
            <a:r>
              <a:rPr lang="en-US" sz="2800" b="1" u="sng" dirty="0" smtClean="0"/>
              <a:t>in writing.</a:t>
            </a:r>
          </a:p>
          <a:p>
            <a:pPr marL="0" indent="0" eaLnBrk="1" hangingPunct="1">
              <a:buFontTx/>
              <a:buNone/>
              <a:defRPr/>
            </a:pPr>
            <a:endParaRPr lang="en-US" sz="2800" b="1" u="sng" dirty="0" smtClean="0"/>
          </a:p>
          <a:p>
            <a:pPr marL="0" indent="0" eaLnBrk="1" hangingPunct="1">
              <a:buFontTx/>
              <a:buNone/>
              <a:defRPr/>
            </a:pPr>
            <a:endParaRPr lang="en-US" sz="2800" u="sng" dirty="0" smtClean="0"/>
          </a:p>
          <a:p>
            <a:pPr marL="0" indent="0" eaLnBrk="1" hangingPunct="1">
              <a:buFontTx/>
              <a:buNone/>
              <a:defRPr/>
            </a:pPr>
            <a:endParaRPr lang="en-US" sz="2800" u="sng" dirty="0" smtClean="0"/>
          </a:p>
        </p:txBody>
      </p:sp>
      <p:pic>
        <p:nvPicPr>
          <p:cNvPr id="2050" name="Picture 2" descr="C:\Users\Rlippe\AppData\Local\Microsoft\Windows\Temporary Internet Files\Content.IE5\9QMZ51S2\MP900423110[1].jpg"/>
          <p:cNvPicPr>
            <a:picLocks noChangeAspect="1" noChangeArrowheads="1"/>
          </p:cNvPicPr>
          <p:nvPr/>
        </p:nvPicPr>
        <p:blipFill>
          <a:blip r:embed="rId3" cstate="print">
            <a:clrChange>
              <a:clrFrom>
                <a:srgbClr val="EBF5F6"/>
              </a:clrFrom>
              <a:clrTo>
                <a:srgbClr val="EBF5F6">
                  <a:alpha val="0"/>
                </a:srgbClr>
              </a:clrTo>
            </a:clrChange>
            <a:extLst>
              <a:ext uri="{28A0092B-C50C-407E-A947-70E740481C1C}">
                <a14:useLocalDpi xmlns:a14="http://schemas.microsoft.com/office/drawing/2010/main" val="0"/>
              </a:ext>
            </a:extLst>
          </a:blip>
          <a:srcRect/>
          <a:stretch>
            <a:fillRect/>
          </a:stretch>
        </p:blipFill>
        <p:spPr bwMode="auto">
          <a:xfrm>
            <a:off x="6781800" y="3276600"/>
            <a:ext cx="1980531" cy="247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288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ChangeArrowheads="1"/>
          </p:cNvSpPr>
          <p:nvPr/>
        </p:nvSpPr>
        <p:spPr bwMode="auto">
          <a:xfrm>
            <a:off x="838200" y="914400"/>
            <a:ext cx="8077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sz="3800" b="1" dirty="0"/>
              <a:t>Video: </a:t>
            </a:r>
            <a:r>
              <a:rPr lang="en-US" sz="3800" b="1" dirty="0" smtClean="0"/>
              <a:t>Ohio </a:t>
            </a:r>
            <a:r>
              <a:rPr lang="en-US" sz="3800" b="1" dirty="0"/>
              <a:t>Attorney General’s </a:t>
            </a:r>
            <a:r>
              <a:rPr lang="en-US" sz="3800" b="1" dirty="0" smtClean="0"/>
              <a:t>Office</a:t>
            </a:r>
          </a:p>
          <a:p>
            <a:pPr>
              <a:buNone/>
            </a:pPr>
            <a:r>
              <a:rPr lang="en-US" sz="4000" dirty="0" smtClean="0">
                <a:hlinkClick r:id="rId3"/>
              </a:rPr>
              <a:t>http</a:t>
            </a:r>
            <a:r>
              <a:rPr lang="en-US" sz="4000" dirty="0">
                <a:hlinkClick r:id="rId3"/>
              </a:rPr>
              <a:t>://</a:t>
            </a:r>
            <a:r>
              <a:rPr lang="en-US" sz="4000" dirty="0" smtClean="0">
                <a:hlinkClick r:id="rId3"/>
              </a:rPr>
              <a:t>www.youtube.com/watch?v=oIggaUu_HNw</a:t>
            </a:r>
            <a:endParaRPr lang="en-US" sz="3800" b="1" dirty="0">
              <a:solidFill>
                <a:srgbClr val="005CBD"/>
              </a:solidFill>
            </a:endParaRPr>
          </a:p>
          <a:p>
            <a:pPr>
              <a:buNone/>
            </a:pPr>
            <a:endParaRPr lang="en-US" sz="4000" dirty="0"/>
          </a:p>
        </p:txBody>
      </p:sp>
    </p:spTree>
    <p:extLst>
      <p:ext uri="{BB962C8B-B14F-4D97-AF65-F5344CB8AC3E}">
        <p14:creationId xmlns:p14="http://schemas.microsoft.com/office/powerpoint/2010/main" val="83518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defRPr/>
            </a:pPr>
            <a:r>
              <a:rPr lang="en-US" dirty="0" smtClean="0">
                <a:latin typeface="+mn-lt"/>
              </a:rPr>
              <a:t>Review Questions</a:t>
            </a:r>
          </a:p>
        </p:txBody>
      </p:sp>
      <p:sp>
        <p:nvSpPr>
          <p:cNvPr id="12291" name="Rectangle 6"/>
          <p:cNvSpPr>
            <a:spLocks noGrp="1" noChangeArrowheads="1"/>
          </p:cNvSpPr>
          <p:nvPr>
            <p:ph idx="1"/>
          </p:nvPr>
        </p:nvSpPr>
        <p:spPr>
          <a:xfrm>
            <a:off x="457200" y="1600200"/>
            <a:ext cx="7924800" cy="4525963"/>
          </a:xfrm>
        </p:spPr>
        <p:txBody>
          <a:bodyPr/>
          <a:lstStyle/>
          <a:p>
            <a:pPr eaLnBrk="1" hangingPunct="1">
              <a:defRPr/>
            </a:pPr>
            <a:r>
              <a:rPr lang="en-US" dirty="0" smtClean="0"/>
              <a:t>When buying a car, what are some tips for negotiating the price?</a:t>
            </a:r>
          </a:p>
          <a:p>
            <a:pPr marL="0" indent="0" eaLnBrk="1" hangingPunct="1">
              <a:buFontTx/>
              <a:buNone/>
              <a:defRPr/>
            </a:pPr>
            <a:endParaRPr lang="en-US" sz="2400" dirty="0" smtClean="0"/>
          </a:p>
          <a:p>
            <a:pPr eaLnBrk="1" hangingPunct="1">
              <a:defRPr/>
            </a:pPr>
            <a:r>
              <a:rPr lang="en-US" dirty="0" smtClean="0"/>
              <a:t>When purchasing a car, what should be taken into consideration?</a:t>
            </a:r>
          </a:p>
          <a:p>
            <a:pPr marL="0" indent="0" eaLnBrk="1" hangingPunct="1">
              <a:buFontTx/>
              <a:buNone/>
              <a:defRPr/>
            </a:pPr>
            <a:endParaRPr lang="en-US" dirty="0" smtClean="0"/>
          </a:p>
          <a:p>
            <a:pPr eaLnBrk="1" hangingPunct="1">
              <a:defRPr/>
            </a:pPr>
            <a:r>
              <a:rPr lang="en-US" dirty="0" smtClean="0"/>
              <a:t>Why should you get all information in writing?</a:t>
            </a:r>
          </a:p>
        </p:txBody>
      </p:sp>
    </p:spTree>
    <p:extLst>
      <p:ext uri="{BB962C8B-B14F-4D97-AF65-F5344CB8AC3E}">
        <p14:creationId xmlns:p14="http://schemas.microsoft.com/office/powerpoint/2010/main" val="189589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type="body" idx="1"/>
          </p:nvPr>
        </p:nvSpPr>
        <p:spPr>
          <a:xfrm>
            <a:off x="990600" y="4876800"/>
            <a:ext cx="7772400" cy="1500188"/>
          </a:xfrm>
        </p:spPr>
        <p:txBody>
          <a:bodyPr>
            <a:normAutofit fontScale="85000" lnSpcReduction="10000"/>
          </a:bodyPr>
          <a:lstStyle/>
          <a:p>
            <a:pPr algn="ctr"/>
            <a:r>
              <a:rPr lang="en-US" sz="6000" dirty="0" smtClean="0">
                <a:solidFill>
                  <a:schemeClr val="tx1"/>
                </a:solidFill>
              </a:rPr>
              <a:t>Sally needs her car repaired!</a:t>
            </a:r>
            <a:r>
              <a:rPr lang="en-US" sz="6000" dirty="0" smtClean="0"/>
              <a:t> </a:t>
            </a:r>
            <a:r>
              <a:rPr lang="en-US" sz="4000" dirty="0" smtClean="0">
                <a:solidFill>
                  <a:schemeClr val="tx1"/>
                </a:solidFill>
              </a:rPr>
              <a:t/>
            </a:r>
            <a:br>
              <a:rPr lang="en-US" sz="4000" dirty="0" smtClean="0">
                <a:solidFill>
                  <a:schemeClr val="tx1"/>
                </a:solidFill>
              </a:rPr>
            </a:br>
            <a:endParaRPr lang="en-US" sz="4000" b="1" dirty="0" smtClean="0"/>
          </a:p>
        </p:txBody>
      </p:sp>
      <p:pic>
        <p:nvPicPr>
          <p:cNvPr id="15363" name="Picture 3" descr="C:\Users\zqadir\AppData\Local\Microsoft\Windows\Temporary Internet Files\Content.IE5\82V899WS\MC9003516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914400"/>
            <a:ext cx="24193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0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533400"/>
            <a:ext cx="8229600" cy="5181600"/>
          </a:xfrm>
        </p:spPr>
        <p:txBody>
          <a:bodyPr>
            <a:normAutofit/>
          </a:bodyPr>
          <a:lstStyle/>
          <a:p>
            <a:r>
              <a:rPr lang="en-US" dirty="0" smtClean="0"/>
              <a:t>Under Ohio’s Repairs and Services Rule, consumers have the right to a verbal or written estimate for repairs or services that will cost more than $25.</a:t>
            </a:r>
            <a:br>
              <a:rPr lang="en-US" dirty="0" smtClean="0"/>
            </a:br>
            <a:endParaRPr lang="en-US" dirty="0" smtClean="0"/>
          </a:p>
          <a:p>
            <a:r>
              <a:rPr lang="en-US" dirty="0" smtClean="0"/>
              <a:t>If the customer requests it, the estimate must include:</a:t>
            </a:r>
          </a:p>
          <a:p>
            <a:pPr lvl="1"/>
            <a:r>
              <a:rPr lang="en-US" dirty="0" smtClean="0"/>
              <a:t>Description of work that will be done</a:t>
            </a:r>
          </a:p>
          <a:p>
            <a:pPr lvl="1"/>
            <a:r>
              <a:rPr lang="en-US" dirty="0" smtClean="0"/>
              <a:t>Anticipated date of completion</a:t>
            </a:r>
          </a:p>
          <a:p>
            <a:pPr lvl="1"/>
            <a:r>
              <a:rPr lang="en-US" dirty="0" smtClean="0"/>
              <a:t>Expected cost </a:t>
            </a:r>
          </a:p>
        </p:txBody>
      </p:sp>
    </p:spTree>
    <p:extLst>
      <p:ext uri="{BB962C8B-B14F-4D97-AF65-F5344CB8AC3E}">
        <p14:creationId xmlns:p14="http://schemas.microsoft.com/office/powerpoint/2010/main" val="87633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idx="1"/>
          </p:nvPr>
        </p:nvSpPr>
        <p:spPr>
          <a:xfrm>
            <a:off x="3648075" y="1371600"/>
            <a:ext cx="5486400" cy="4525963"/>
          </a:xfrm>
        </p:spPr>
        <p:txBody>
          <a:bodyPr/>
          <a:lstStyle/>
          <a:p>
            <a:pPr eaLnBrk="1" hangingPunct="1">
              <a:defRPr/>
            </a:pPr>
            <a:r>
              <a:rPr lang="en-US" dirty="0" smtClean="0"/>
              <a:t>Requesting a written estimate is best</a:t>
            </a:r>
          </a:p>
          <a:p>
            <a:pPr eaLnBrk="1" hangingPunct="1">
              <a:defRPr/>
            </a:pPr>
            <a:r>
              <a:rPr lang="en-US" dirty="0" smtClean="0"/>
              <a:t>For additional repairs that cost more than 10% of the original estimate, the business must get the consumer’s authorization </a:t>
            </a:r>
          </a:p>
          <a:p>
            <a:pPr marL="0" indent="0" eaLnBrk="1" hangingPunct="1">
              <a:buFontTx/>
              <a:buNone/>
              <a:defRPr/>
            </a:pPr>
            <a:endParaRPr lang="en-US" dirty="0" smtClean="0"/>
          </a:p>
          <a:p>
            <a:pPr eaLnBrk="1" hangingPunct="1">
              <a:defRPr/>
            </a:pPr>
            <a:endParaRPr lang="en-US" dirty="0" smtClean="0"/>
          </a:p>
          <a:p>
            <a:pPr eaLnBrk="1" hangingPunct="1">
              <a:defRPr/>
            </a:pPr>
            <a:endParaRPr lang="en-US" dirty="0" smtClean="0"/>
          </a:p>
        </p:txBody>
      </p:sp>
      <p:pic>
        <p:nvPicPr>
          <p:cNvPr id="3074" name="Picture 2" descr="C:\Users\Rlippe\AppData\Local\Microsoft\Windows\Temporary Internet Files\Content.IE5\RUI18J99\MC9000159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81200"/>
            <a:ext cx="3200400" cy="216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30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idx="1"/>
          </p:nvPr>
        </p:nvSpPr>
        <p:spPr>
          <a:xfrm>
            <a:off x="152400" y="990600"/>
            <a:ext cx="4513263" cy="4525963"/>
          </a:xfrm>
        </p:spPr>
        <p:txBody>
          <a:bodyPr/>
          <a:lstStyle/>
          <a:p>
            <a:pPr eaLnBrk="1" hangingPunct="1"/>
            <a:r>
              <a:rPr lang="en-US" dirty="0" smtClean="0"/>
              <a:t>The business must…</a:t>
            </a:r>
          </a:p>
          <a:p>
            <a:pPr lvl="1" eaLnBrk="1" hangingPunct="1"/>
            <a:r>
              <a:rPr lang="en-US" dirty="0" smtClean="0"/>
              <a:t>provide an </a:t>
            </a:r>
            <a:r>
              <a:rPr lang="en-US" b="1" dirty="0" smtClean="0"/>
              <a:t>itemized list</a:t>
            </a:r>
            <a:r>
              <a:rPr lang="en-US" dirty="0" smtClean="0"/>
              <a:t> of all tasks performed if requested</a:t>
            </a:r>
          </a:p>
          <a:p>
            <a:pPr lvl="1" eaLnBrk="1" hangingPunct="1"/>
            <a:r>
              <a:rPr lang="en-US" b="1" dirty="0" smtClean="0"/>
              <a:t>return</a:t>
            </a:r>
            <a:r>
              <a:rPr lang="en-US" dirty="0" smtClean="0"/>
              <a:t> all replaced parts unless agreed otherwise</a:t>
            </a:r>
          </a:p>
          <a:p>
            <a:pPr eaLnBrk="1" hangingPunct="1"/>
            <a:endParaRPr lang="en-US" dirty="0" smtClean="0"/>
          </a:p>
          <a:p>
            <a:pPr eaLnBrk="1" hangingPunct="1"/>
            <a:endParaRPr lang="en-US" dirty="0" smtClean="0"/>
          </a:p>
        </p:txBody>
      </p:sp>
      <p:pic>
        <p:nvPicPr>
          <p:cNvPr id="4098" name="Picture 2" descr="C:\Users\Rlippe\AppData\Local\Microsoft\Windows\Temporary Internet Files\Content.IE5\9QMZ51S2\MC9000597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199" y="1295400"/>
            <a:ext cx="2522207" cy="303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3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defRPr/>
            </a:pPr>
            <a:r>
              <a:rPr lang="en-US" dirty="0" smtClean="0">
                <a:latin typeface="+mn-lt"/>
              </a:rPr>
              <a:t>Tips for Choosing a Repair Shop</a:t>
            </a:r>
          </a:p>
        </p:txBody>
      </p:sp>
      <p:sp>
        <p:nvSpPr>
          <p:cNvPr id="19459" name="Rectangle 5"/>
          <p:cNvSpPr>
            <a:spLocks noGrp="1" noChangeArrowheads="1"/>
          </p:cNvSpPr>
          <p:nvPr>
            <p:ph idx="1"/>
          </p:nvPr>
        </p:nvSpPr>
        <p:spPr/>
        <p:txBody>
          <a:bodyPr/>
          <a:lstStyle/>
          <a:p>
            <a:pPr eaLnBrk="1" hangingPunct="1"/>
            <a:r>
              <a:rPr lang="en-US" sz="2800" smtClean="0"/>
              <a:t>Ask family and friends for </a:t>
            </a:r>
            <a:r>
              <a:rPr lang="en-US" sz="2800" b="1" smtClean="0"/>
              <a:t>recommendations</a:t>
            </a:r>
            <a:r>
              <a:rPr lang="en-US" sz="2800" smtClean="0"/>
              <a:t>.</a:t>
            </a:r>
          </a:p>
          <a:p>
            <a:pPr eaLnBrk="1" hangingPunct="1"/>
            <a:r>
              <a:rPr lang="en-US" sz="2800" smtClean="0"/>
              <a:t>Check shop’s </a:t>
            </a:r>
            <a:r>
              <a:rPr lang="en-US" sz="2800" b="1" smtClean="0"/>
              <a:t>reputation</a:t>
            </a:r>
          </a:p>
          <a:p>
            <a:pPr eaLnBrk="1" hangingPunct="1"/>
            <a:r>
              <a:rPr lang="en-US" sz="2800" smtClean="0"/>
              <a:t>Get </a:t>
            </a:r>
            <a:r>
              <a:rPr lang="en-US" sz="2800" b="1" smtClean="0"/>
              <a:t>at least 3 </a:t>
            </a:r>
            <a:r>
              <a:rPr lang="en-US" sz="2800" smtClean="0"/>
              <a:t>different estimates</a:t>
            </a:r>
          </a:p>
          <a:p>
            <a:pPr eaLnBrk="1" hangingPunct="1"/>
            <a:r>
              <a:rPr lang="en-US" sz="2800" smtClean="0"/>
              <a:t>Make sure shop will honor </a:t>
            </a:r>
            <a:r>
              <a:rPr lang="en-US" sz="2800" b="1" smtClean="0"/>
              <a:t>warranties</a:t>
            </a:r>
          </a:p>
          <a:p>
            <a:pPr eaLnBrk="1" hangingPunct="1"/>
            <a:r>
              <a:rPr lang="en-US" sz="2800" smtClean="0"/>
              <a:t>Ask if they use new or used parts</a:t>
            </a:r>
          </a:p>
          <a:p>
            <a:pPr eaLnBrk="1" hangingPunct="1"/>
            <a:r>
              <a:rPr lang="en-US" sz="2800" smtClean="0"/>
              <a:t>Ask about </a:t>
            </a:r>
            <a:r>
              <a:rPr lang="en-US" sz="2800" b="1" smtClean="0"/>
              <a:t>guarantees</a:t>
            </a:r>
            <a:r>
              <a:rPr lang="en-US" sz="2800" smtClean="0"/>
              <a:t> and get them in writing</a:t>
            </a:r>
          </a:p>
          <a:p>
            <a:pPr eaLnBrk="1" hangingPunct="1"/>
            <a:r>
              <a:rPr lang="en-US" sz="2800" b="1" smtClean="0"/>
              <a:t>Save copies </a:t>
            </a:r>
            <a:r>
              <a:rPr lang="en-US" sz="2800" smtClean="0"/>
              <a:t>of estimates, invoices, receipts, etc.</a:t>
            </a:r>
          </a:p>
          <a:p>
            <a:pPr eaLnBrk="1" hangingPunct="1"/>
            <a:endParaRPr lang="en-US" sz="2800" smtClean="0"/>
          </a:p>
        </p:txBody>
      </p:sp>
      <p:pic>
        <p:nvPicPr>
          <p:cNvPr id="17412" name="Picture 4" descr="C:\Users\REstep\AppData\Local\Microsoft\Windows\Temporary Internet Files\Content.IE5\4Q40EJCN\MC9004398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0"/>
            <a:ext cx="2667000" cy="2667000"/>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028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defRPr/>
            </a:pPr>
            <a:r>
              <a:rPr lang="en-US" dirty="0" smtClean="0">
                <a:latin typeface="+mn-lt"/>
              </a:rPr>
              <a:t>Review Questions</a:t>
            </a:r>
          </a:p>
        </p:txBody>
      </p:sp>
      <p:sp>
        <p:nvSpPr>
          <p:cNvPr id="18435" name="Rectangle 6"/>
          <p:cNvSpPr>
            <a:spLocks noGrp="1" noChangeArrowheads="1"/>
          </p:cNvSpPr>
          <p:nvPr>
            <p:ph idx="1"/>
          </p:nvPr>
        </p:nvSpPr>
        <p:spPr>
          <a:xfrm>
            <a:off x="457200" y="1600200"/>
            <a:ext cx="8153400" cy="4525963"/>
          </a:xfrm>
        </p:spPr>
        <p:txBody>
          <a:bodyPr/>
          <a:lstStyle/>
          <a:p>
            <a:pPr eaLnBrk="1" hangingPunct="1">
              <a:defRPr/>
            </a:pPr>
            <a:r>
              <a:rPr lang="en-US" dirty="0" smtClean="0"/>
              <a:t>Under what conditions are consumers entitled to an estimate?</a:t>
            </a:r>
          </a:p>
          <a:p>
            <a:pPr eaLnBrk="1" hangingPunct="1">
              <a:defRPr/>
            </a:pPr>
            <a:endParaRPr lang="en-US" sz="2400" dirty="0" smtClean="0"/>
          </a:p>
          <a:p>
            <a:pPr eaLnBrk="1" hangingPunct="1">
              <a:defRPr/>
            </a:pPr>
            <a:r>
              <a:rPr lang="en-US" dirty="0" smtClean="0"/>
              <a:t>What information should consumers gather from a repair shop before work begins?</a:t>
            </a:r>
          </a:p>
          <a:p>
            <a:pPr marL="0" indent="0" eaLnBrk="1" hangingPunct="1">
              <a:buFontTx/>
              <a:buNone/>
              <a:defRPr/>
            </a:pPr>
            <a:endParaRPr lang="en-US" sz="2400" dirty="0"/>
          </a:p>
          <a:p>
            <a:pPr marL="0" indent="0" eaLnBrk="1" hangingPunct="1">
              <a:buFontTx/>
              <a:buNone/>
              <a:defRPr/>
            </a:pPr>
            <a:endParaRPr lang="en-US" dirty="0" smtClean="0"/>
          </a:p>
        </p:txBody>
      </p:sp>
    </p:spTree>
    <p:extLst>
      <p:ext uri="{BB962C8B-B14F-4D97-AF65-F5344CB8AC3E}">
        <p14:creationId xmlns:p14="http://schemas.microsoft.com/office/powerpoint/2010/main" val="27517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lstStyle/>
          <a:p>
            <a:pPr>
              <a:defRPr/>
            </a:pPr>
            <a:r>
              <a:rPr lang="en-US" dirty="0" smtClean="0">
                <a:latin typeface="+mn-lt"/>
              </a:rPr>
              <a:t>Meet Sally!</a:t>
            </a:r>
          </a:p>
        </p:txBody>
      </p:sp>
      <p:sp>
        <p:nvSpPr>
          <p:cNvPr id="3075" name="Content Placeholder 2"/>
          <p:cNvSpPr>
            <a:spLocks noGrp="1"/>
          </p:cNvSpPr>
          <p:nvPr>
            <p:ph idx="1"/>
          </p:nvPr>
        </p:nvSpPr>
        <p:spPr>
          <a:xfrm>
            <a:off x="457200" y="1600200"/>
            <a:ext cx="5715000" cy="4525963"/>
          </a:xfrm>
        </p:spPr>
        <p:txBody>
          <a:bodyPr/>
          <a:lstStyle/>
          <a:p>
            <a:pPr marL="0" indent="0">
              <a:buFontTx/>
              <a:buNone/>
            </a:pPr>
            <a:r>
              <a:rPr lang="en-US" smtClean="0"/>
              <a:t>This is Sally. She needs a new car. She decides to research what rights she has when purchasing a car. Let’s see what she discovers!</a:t>
            </a:r>
          </a:p>
        </p:txBody>
      </p:sp>
      <p:pic>
        <p:nvPicPr>
          <p:cNvPr id="3076" name="Picture 6" descr="C:\Users\rwummer\AppData\Local\Microsoft\Windows\Temporary Internet Files\Content.IE5\BSTBC816\MP9004464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74800"/>
            <a:ext cx="226377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79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533400" y="990600"/>
            <a:ext cx="8229600" cy="4038600"/>
          </a:xfrm>
        </p:spPr>
        <p:txBody>
          <a:bodyPr>
            <a:normAutofit/>
          </a:bodyPr>
          <a:lstStyle/>
          <a:p>
            <a:pPr marL="0" indent="0">
              <a:buFontTx/>
              <a:buNone/>
            </a:pPr>
            <a:r>
              <a:rPr lang="en-US" sz="3800" b="1" dirty="0" smtClean="0"/>
              <a:t>Video: From CBS</a:t>
            </a:r>
          </a:p>
          <a:p>
            <a:pPr marL="0" indent="0">
              <a:buNone/>
            </a:pPr>
            <a:r>
              <a:rPr lang="en-US" sz="3800" u="sng" smtClean="0">
                <a:hlinkClick r:id="rId3"/>
              </a:rPr>
              <a:t>http</a:t>
            </a:r>
            <a:r>
              <a:rPr lang="en-US" sz="3800" u="sng" dirty="0">
                <a:hlinkClick r:id="rId3"/>
              </a:rPr>
              <a:t>://www.youtube.com/watch?v=nvcuM8sRhB4</a:t>
            </a:r>
            <a:endParaRPr lang="en-US" sz="3800" u="sng" dirty="0"/>
          </a:p>
          <a:p>
            <a:pPr marL="0" indent="0">
              <a:buFontTx/>
              <a:buNone/>
            </a:pPr>
            <a:endParaRPr lang="en-US" sz="4400" b="1" dirty="0" smtClean="0"/>
          </a:p>
        </p:txBody>
      </p:sp>
    </p:spTree>
    <p:extLst>
      <p:ext uri="{BB962C8B-B14F-4D97-AF65-F5344CB8AC3E}">
        <p14:creationId xmlns:p14="http://schemas.microsoft.com/office/powerpoint/2010/main" val="3939013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defRPr/>
            </a:pPr>
            <a:r>
              <a:rPr lang="en-US" dirty="0" smtClean="0">
                <a:latin typeface="+mn-lt"/>
              </a:rPr>
              <a:t>A Short Quiz!</a:t>
            </a:r>
          </a:p>
        </p:txBody>
      </p:sp>
      <p:sp>
        <p:nvSpPr>
          <p:cNvPr id="22531" name="Content Placeholder 3"/>
          <p:cNvSpPr>
            <a:spLocks noGrp="1"/>
          </p:cNvSpPr>
          <p:nvPr>
            <p:ph idx="1"/>
          </p:nvPr>
        </p:nvSpPr>
        <p:spPr/>
        <p:txBody>
          <a:bodyPr/>
          <a:lstStyle/>
          <a:p>
            <a:pPr marL="514350" indent="-514350">
              <a:buFontTx/>
              <a:buAutoNum type="arabicPeriod"/>
            </a:pPr>
            <a:r>
              <a:rPr lang="en-US" sz="2400" smtClean="0"/>
              <a:t>When shopping for a car, it’s important to request any verbal agreements or promises be put in writing: True or False?</a:t>
            </a:r>
          </a:p>
          <a:p>
            <a:pPr marL="514350" indent="-514350">
              <a:buFontTx/>
              <a:buAutoNum type="arabicPeriod"/>
            </a:pPr>
            <a:endParaRPr lang="en-US" sz="2400" smtClean="0"/>
          </a:p>
          <a:p>
            <a:pPr marL="514350" indent="-514350">
              <a:buFontTx/>
              <a:buAutoNum type="arabicPeriod"/>
            </a:pPr>
            <a:r>
              <a:rPr lang="en-US" sz="2400" smtClean="0"/>
              <a:t>How many days do you have to cancel an automobile purchase? </a:t>
            </a:r>
          </a:p>
          <a:p>
            <a:pPr marL="514350" indent="-514350">
              <a:buFont typeface="Garamond" pitchFamily="18" charset="0"/>
              <a:buAutoNum type="alphaLcParenR"/>
            </a:pPr>
            <a:r>
              <a:rPr lang="en-US" sz="2400" smtClean="0"/>
              <a:t>30</a:t>
            </a:r>
          </a:p>
          <a:p>
            <a:pPr marL="514350" indent="-514350">
              <a:buFont typeface="Garamond" pitchFamily="18" charset="0"/>
              <a:buAutoNum type="alphaLcParenR"/>
            </a:pPr>
            <a:r>
              <a:rPr lang="en-US" sz="2400" smtClean="0"/>
              <a:t>3</a:t>
            </a:r>
          </a:p>
          <a:p>
            <a:pPr marL="514350" indent="-514350">
              <a:buFont typeface="Garamond" pitchFamily="18" charset="0"/>
              <a:buAutoNum type="alphaLcParenR"/>
            </a:pPr>
            <a:r>
              <a:rPr lang="en-US" sz="2400" smtClean="0"/>
              <a:t>10</a:t>
            </a:r>
          </a:p>
          <a:p>
            <a:pPr marL="514350" indent="-514350">
              <a:buFont typeface="Garamond" pitchFamily="18" charset="0"/>
              <a:buAutoNum type="alphaLcParenR"/>
            </a:pPr>
            <a:r>
              <a:rPr lang="en-US" sz="2400" smtClean="0"/>
              <a:t>None</a:t>
            </a:r>
          </a:p>
        </p:txBody>
      </p:sp>
    </p:spTree>
    <p:extLst>
      <p:ext uri="{BB962C8B-B14F-4D97-AF65-F5344CB8AC3E}">
        <p14:creationId xmlns:p14="http://schemas.microsoft.com/office/powerpoint/2010/main" val="902410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defRPr/>
            </a:pPr>
            <a:r>
              <a:rPr lang="en-US" dirty="0" smtClean="0">
                <a:latin typeface="+mn-lt"/>
              </a:rPr>
              <a:t>Quiz (cont.)</a:t>
            </a:r>
          </a:p>
        </p:txBody>
      </p:sp>
      <p:sp>
        <p:nvSpPr>
          <p:cNvPr id="3" name="Content Placeholder 2"/>
          <p:cNvSpPr>
            <a:spLocks noGrp="1"/>
          </p:cNvSpPr>
          <p:nvPr>
            <p:ph idx="1"/>
          </p:nvPr>
        </p:nvSpPr>
        <p:spPr/>
        <p:txBody>
          <a:bodyPr/>
          <a:lstStyle/>
          <a:p>
            <a:pPr marL="0" indent="0">
              <a:buFontTx/>
              <a:buNone/>
              <a:defRPr/>
            </a:pPr>
            <a:r>
              <a:rPr lang="en-US" sz="2400" dirty="0" smtClean="0"/>
              <a:t>3. Ohio’s Lemon Law covers all motorized vehicles, regardless of the year or mileage: True or False?</a:t>
            </a:r>
          </a:p>
          <a:p>
            <a:pPr marL="0" indent="0">
              <a:buFontTx/>
              <a:buNone/>
              <a:defRPr/>
            </a:pPr>
            <a:endParaRPr lang="en-US" sz="2400" dirty="0"/>
          </a:p>
          <a:p>
            <a:pPr marL="0" indent="0">
              <a:buFontTx/>
              <a:buNone/>
              <a:defRPr/>
            </a:pPr>
            <a:r>
              <a:rPr lang="en-US" sz="2400" dirty="0"/>
              <a:t>4</a:t>
            </a:r>
            <a:r>
              <a:rPr lang="en-US" sz="2400" dirty="0" smtClean="0"/>
              <a:t>. If you buy a car “as is,” who is responsible to pay for any problems that occur after the purchase is made?</a:t>
            </a:r>
          </a:p>
          <a:p>
            <a:pPr marL="514350" indent="-514350">
              <a:buFont typeface="+mj-lt"/>
              <a:buAutoNum type="alphaLcParenR"/>
              <a:defRPr/>
            </a:pPr>
            <a:r>
              <a:rPr lang="en-US" sz="2400" dirty="0" smtClean="0"/>
              <a:t>Car dealer </a:t>
            </a:r>
          </a:p>
          <a:p>
            <a:pPr marL="514350" indent="-514350">
              <a:buFont typeface="+mj-lt"/>
              <a:buAutoNum type="alphaLcParenR"/>
              <a:defRPr/>
            </a:pPr>
            <a:r>
              <a:rPr lang="en-US" sz="2400" dirty="0" smtClean="0"/>
              <a:t>Consumer</a:t>
            </a:r>
          </a:p>
          <a:p>
            <a:pPr marL="514350" indent="-514350">
              <a:buFont typeface="+mj-lt"/>
              <a:buAutoNum type="alphaLcParenR"/>
              <a:defRPr/>
            </a:pPr>
            <a:r>
              <a:rPr lang="en-US" sz="2400" dirty="0" smtClean="0"/>
              <a:t>Car manufacturer</a:t>
            </a:r>
          </a:p>
          <a:p>
            <a:pPr marL="514350" indent="-514350">
              <a:buFont typeface="+mj-lt"/>
              <a:buAutoNum type="alphaLcParenR"/>
              <a:defRPr/>
            </a:pPr>
            <a:r>
              <a:rPr lang="en-US" sz="2400" dirty="0" smtClean="0"/>
              <a:t>None of the above</a:t>
            </a:r>
            <a:endParaRPr lang="en-US" sz="2400" dirty="0"/>
          </a:p>
        </p:txBody>
      </p:sp>
    </p:spTree>
    <p:extLst>
      <p:ext uri="{BB962C8B-B14F-4D97-AF65-F5344CB8AC3E}">
        <p14:creationId xmlns:p14="http://schemas.microsoft.com/office/powerpoint/2010/main" val="272911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1401762"/>
          </a:xfrm>
        </p:spPr>
        <p:txBody>
          <a:bodyPr>
            <a:normAutofit fontScale="90000"/>
          </a:bodyPr>
          <a:lstStyle/>
          <a:p>
            <a:pPr>
              <a:defRPr/>
            </a:pPr>
            <a:r>
              <a:rPr lang="en-US" dirty="0" smtClean="0">
                <a:latin typeface="+mn-lt"/>
              </a:rPr>
              <a:t>First, Sally wants to know the return policy:</a:t>
            </a:r>
          </a:p>
        </p:txBody>
      </p:sp>
      <p:sp>
        <p:nvSpPr>
          <p:cNvPr id="4099" name="Content Placeholder 2"/>
          <p:cNvSpPr>
            <a:spLocks noGrp="1"/>
          </p:cNvSpPr>
          <p:nvPr>
            <p:ph idx="1"/>
          </p:nvPr>
        </p:nvSpPr>
        <p:spPr/>
        <p:txBody>
          <a:bodyPr/>
          <a:lstStyle/>
          <a:p>
            <a:endParaRPr lang="en-US" smtClean="0"/>
          </a:p>
          <a:p>
            <a:r>
              <a:rPr lang="en-US" smtClean="0"/>
              <a:t>How many days does Sally have to return a car after she purchases it? </a:t>
            </a:r>
          </a:p>
          <a:p>
            <a:endParaRPr lang="en-US" smtClean="0"/>
          </a:p>
          <a:p>
            <a:r>
              <a:rPr lang="en-US" smtClean="0"/>
              <a:t>What else should Sally think about before purchasing a car?</a:t>
            </a:r>
          </a:p>
        </p:txBody>
      </p:sp>
    </p:spTree>
    <p:extLst>
      <p:ext uri="{BB962C8B-B14F-4D97-AF65-F5344CB8AC3E}">
        <p14:creationId xmlns:p14="http://schemas.microsoft.com/office/powerpoint/2010/main" val="491078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pPr>
              <a:defRPr/>
            </a:pPr>
            <a:r>
              <a:rPr lang="en-US" dirty="0" smtClean="0">
                <a:latin typeface="+mn-lt"/>
              </a:rPr>
              <a:t>Sally should research:</a:t>
            </a:r>
          </a:p>
        </p:txBody>
      </p:sp>
      <p:sp>
        <p:nvSpPr>
          <p:cNvPr id="5123" name="Content Placeholder 2"/>
          <p:cNvSpPr>
            <a:spLocks noGrp="1"/>
          </p:cNvSpPr>
          <p:nvPr>
            <p:ph idx="1"/>
          </p:nvPr>
        </p:nvSpPr>
        <p:spPr>
          <a:xfrm>
            <a:off x="414338" y="1524000"/>
            <a:ext cx="8229600" cy="4525963"/>
          </a:xfrm>
          <a:ln>
            <a:solidFill>
              <a:schemeClr val="accent1"/>
            </a:solidFill>
            <a:miter lim="800000"/>
            <a:headEnd/>
            <a:tailEnd/>
          </a:ln>
        </p:spPr>
        <p:txBody>
          <a:bodyPr/>
          <a:lstStyle/>
          <a:p>
            <a:r>
              <a:rPr lang="en-US" smtClean="0"/>
              <a:t>Price</a:t>
            </a:r>
          </a:p>
          <a:p>
            <a:pPr lvl="1"/>
            <a:r>
              <a:rPr lang="en-US" smtClean="0"/>
              <a:t>Use a variety of methods to compare prices and models</a:t>
            </a:r>
          </a:p>
          <a:p>
            <a:pPr lvl="1"/>
            <a:r>
              <a:rPr lang="en-US" smtClean="0"/>
              <a:t>The invoice price (for a new car)</a:t>
            </a:r>
          </a:p>
          <a:p>
            <a:pPr lvl="1"/>
            <a:r>
              <a:rPr lang="en-US" smtClean="0"/>
              <a:t>Any available rebates</a:t>
            </a:r>
          </a:p>
          <a:p>
            <a:r>
              <a:rPr lang="en-US" smtClean="0"/>
              <a:t>Dealership’s Reputation</a:t>
            </a:r>
          </a:p>
          <a:p>
            <a:r>
              <a:rPr lang="en-US" smtClean="0"/>
              <a:t>Recalls and safety features</a:t>
            </a:r>
          </a:p>
          <a:p>
            <a:endParaRPr lang="en-US" smtClean="0"/>
          </a:p>
          <a:p>
            <a:endParaRPr lang="en-US" smtClean="0"/>
          </a:p>
        </p:txBody>
      </p:sp>
      <p:pic>
        <p:nvPicPr>
          <p:cNvPr id="2" name="Picture 5" descr="C:\Users\REstep\AppData\Local\Microsoft\Windows\Temporary Internet Files\Content.IE5\YYJIMVIT\MP900422345[1].jpg"/>
          <p:cNvPicPr>
            <a:picLocks noChangeAspect="1" noChangeArrowheads="1"/>
          </p:cNvPicPr>
          <p:nvPr/>
        </p:nvPicPr>
        <p:blipFill>
          <a:blip r:embed="rId3"/>
          <a:srcRect/>
          <a:stretch>
            <a:fillRect/>
          </a:stretch>
        </p:blipFill>
        <p:spPr bwMode="auto">
          <a:xfrm>
            <a:off x="7620000" y="228600"/>
            <a:ext cx="1228725" cy="1839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46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dirty="0" smtClean="0">
                <a:latin typeface="+mn-lt"/>
              </a:rPr>
              <a:t>She should also find out about:</a:t>
            </a:r>
          </a:p>
        </p:txBody>
      </p:sp>
      <p:sp>
        <p:nvSpPr>
          <p:cNvPr id="6147" name="Content Placeholder 2"/>
          <p:cNvSpPr>
            <a:spLocks noGrp="1"/>
          </p:cNvSpPr>
          <p:nvPr>
            <p:ph idx="1"/>
          </p:nvPr>
        </p:nvSpPr>
        <p:spPr>
          <a:xfrm>
            <a:off x="533400" y="1371600"/>
            <a:ext cx="7696200" cy="4525963"/>
          </a:xfrm>
        </p:spPr>
        <p:txBody>
          <a:bodyPr/>
          <a:lstStyle/>
          <a:p>
            <a:r>
              <a:rPr lang="en-US" dirty="0" smtClean="0"/>
              <a:t>The vehicle’s history – where the car has been. Example - Wouldn’t you want to know if it was flooded by Hurricane Sandy?</a:t>
            </a:r>
          </a:p>
          <a:p>
            <a:pPr lvl="1"/>
            <a:r>
              <a:rPr lang="en-US" dirty="0" smtClean="0">
                <a:hlinkClick r:id="rId3"/>
              </a:rPr>
              <a:t>www.vehiclehistory.gov</a:t>
            </a:r>
            <a:endParaRPr lang="en-US" dirty="0" smtClean="0"/>
          </a:p>
          <a:p>
            <a:r>
              <a:rPr lang="en-US" dirty="0" smtClean="0"/>
              <a:t>Who has the vehicle’s title</a:t>
            </a:r>
          </a:p>
          <a:p>
            <a:pPr lvl="1"/>
            <a:r>
              <a:rPr lang="en-US" dirty="0" smtClean="0">
                <a:hlinkClick r:id="rId4"/>
              </a:rPr>
              <a:t>www.publicsafety.ohio.gov</a:t>
            </a:r>
            <a:endParaRPr lang="en-US" dirty="0" smtClean="0"/>
          </a:p>
          <a:p>
            <a:r>
              <a:rPr lang="en-US" dirty="0" smtClean="0"/>
              <a:t>Discuss the purchase with family or trusted friends.</a:t>
            </a:r>
          </a:p>
          <a:p>
            <a:endParaRPr lang="en-US" dirty="0" smtClean="0"/>
          </a:p>
          <a:p>
            <a:endParaRPr lang="en-US" dirty="0" smtClean="0"/>
          </a:p>
        </p:txBody>
      </p:sp>
      <p:pic>
        <p:nvPicPr>
          <p:cNvPr id="1026" name="Picture 2" descr="C:\Users\Rlippe\AppData\Local\Microsoft\Windows\Temporary Internet Files\Content.IE5\13RQ738J\MP90043879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2932606"/>
            <a:ext cx="2121408" cy="158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7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pPr>
              <a:defRPr/>
            </a:pPr>
            <a:r>
              <a:rPr lang="en-US" dirty="0" smtClean="0">
                <a:latin typeface="+mn-lt"/>
              </a:rPr>
              <a:t>Sally found her car!</a:t>
            </a:r>
          </a:p>
        </p:txBody>
      </p:sp>
      <p:sp>
        <p:nvSpPr>
          <p:cNvPr id="7171" name="Content Placeholder 2"/>
          <p:cNvSpPr>
            <a:spLocks noGrp="1"/>
          </p:cNvSpPr>
          <p:nvPr>
            <p:ph idx="1"/>
          </p:nvPr>
        </p:nvSpPr>
        <p:spPr/>
        <p:txBody>
          <a:bodyPr/>
          <a:lstStyle/>
          <a:p>
            <a:r>
              <a:rPr lang="en-US" smtClean="0"/>
              <a:t>Sally wants to buy this car, and it’s in her price range! What should Sally know before she starts to negotiate the price and pay for the car?</a:t>
            </a:r>
          </a:p>
        </p:txBody>
      </p:sp>
      <p:pic>
        <p:nvPicPr>
          <p:cNvPr id="7172" name="Picture 3" descr="C:\Users\rwummer\AppData\Local\Microsoft\Windows\Temporary Internet Files\Content.IE5\LVIOSL5M\MP9004387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873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a:defRPr/>
            </a:pPr>
            <a:r>
              <a:rPr lang="en-US" dirty="0" smtClean="0">
                <a:latin typeface="+mn-lt"/>
              </a:rPr>
              <a:t>She should…</a:t>
            </a:r>
          </a:p>
        </p:txBody>
      </p:sp>
      <p:sp>
        <p:nvSpPr>
          <p:cNvPr id="8195" name="Content Placeholder 2"/>
          <p:cNvSpPr>
            <a:spLocks noGrp="1"/>
          </p:cNvSpPr>
          <p:nvPr>
            <p:ph idx="1"/>
          </p:nvPr>
        </p:nvSpPr>
        <p:spPr>
          <a:xfrm>
            <a:off x="457200" y="1219200"/>
            <a:ext cx="8229600" cy="4906963"/>
          </a:xfrm>
        </p:spPr>
        <p:txBody>
          <a:bodyPr/>
          <a:lstStyle/>
          <a:p>
            <a:r>
              <a:rPr lang="en-US" smtClean="0"/>
              <a:t> Understand payment options:</a:t>
            </a:r>
          </a:p>
          <a:p>
            <a:pPr lvl="1"/>
            <a:r>
              <a:rPr lang="en-US" smtClean="0"/>
              <a:t>Pay in full</a:t>
            </a:r>
          </a:p>
          <a:p>
            <a:pPr lvl="1"/>
            <a:r>
              <a:rPr lang="en-US" smtClean="0"/>
              <a:t>Finance</a:t>
            </a:r>
          </a:p>
          <a:p>
            <a:pPr lvl="1"/>
            <a:r>
              <a:rPr lang="en-US" smtClean="0"/>
              <a:t>Lease</a:t>
            </a:r>
          </a:p>
          <a:p>
            <a:r>
              <a:rPr lang="en-US" smtClean="0"/>
              <a:t>Consider negotiating the price based on final cost rather than monthly payment</a:t>
            </a:r>
          </a:p>
          <a:p>
            <a:r>
              <a:rPr lang="en-US" smtClean="0"/>
              <a:t>Consider discussing trade-ins after finalizing the purchase price.</a:t>
            </a:r>
          </a:p>
        </p:txBody>
      </p:sp>
      <p:pic>
        <p:nvPicPr>
          <p:cNvPr id="8196" name="Picture 6" descr="C:\Users\REstep\AppData\Local\Microsoft\Windows\Temporary Internet Files\Content.IE5\4Q40EJCN\MP900422778[1].jpg"/>
          <p:cNvPicPr>
            <a:picLocks noChangeAspect="1" noChangeArrowheads="1"/>
          </p:cNvPicPr>
          <p:nvPr/>
        </p:nvPicPr>
        <p:blipFill>
          <a:blip r:embed="rId3"/>
          <a:srcRect/>
          <a:stretch>
            <a:fillRect/>
          </a:stretch>
        </p:blipFill>
        <p:spPr bwMode="auto">
          <a:xfrm>
            <a:off x="6248400" y="457200"/>
            <a:ext cx="2662238" cy="266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26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a:defRPr/>
            </a:pPr>
            <a:r>
              <a:rPr lang="en-US" dirty="0" smtClean="0">
                <a:latin typeface="+mn-lt"/>
              </a:rPr>
              <a:t>Sally’s rights!</a:t>
            </a:r>
          </a:p>
        </p:txBody>
      </p:sp>
      <p:sp>
        <p:nvSpPr>
          <p:cNvPr id="9219" name="Content Placeholder 2"/>
          <p:cNvSpPr>
            <a:spLocks noGrp="1"/>
          </p:cNvSpPr>
          <p:nvPr>
            <p:ph idx="1"/>
          </p:nvPr>
        </p:nvSpPr>
        <p:spPr>
          <a:xfrm>
            <a:off x="457200" y="1447800"/>
            <a:ext cx="6096000" cy="4525963"/>
          </a:xfrm>
        </p:spPr>
        <p:txBody>
          <a:bodyPr/>
          <a:lstStyle/>
          <a:p>
            <a:r>
              <a:rPr lang="en-US" smtClean="0"/>
              <a:t>The car Sally’s purchasing is “as is.” What does that mean? </a:t>
            </a:r>
          </a:p>
          <a:p>
            <a:r>
              <a:rPr lang="en-US" smtClean="0"/>
              <a:t>Under the CSPA Sally can:</a:t>
            </a:r>
          </a:p>
          <a:p>
            <a:pPr lvl="1"/>
            <a:r>
              <a:rPr lang="en-US" smtClean="0"/>
              <a:t>Take the car for a test-drive</a:t>
            </a:r>
          </a:p>
          <a:p>
            <a:pPr lvl="1"/>
            <a:r>
              <a:rPr lang="en-US" smtClean="0"/>
              <a:t>Take the car to an independent mechanic for a thorough inspection</a:t>
            </a:r>
          </a:p>
          <a:p>
            <a:endParaRPr lang="en-US" smtClean="0"/>
          </a:p>
          <a:p>
            <a:endParaRPr lang="en-US" smtClean="0"/>
          </a:p>
        </p:txBody>
      </p:sp>
      <p:pic>
        <p:nvPicPr>
          <p:cNvPr id="92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7414" y="2316163"/>
            <a:ext cx="3148811" cy="355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98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normAutofit fontScale="90000"/>
          </a:bodyPr>
          <a:lstStyle/>
          <a:p>
            <a:pPr>
              <a:defRPr/>
            </a:pPr>
            <a:r>
              <a:rPr lang="en-US" dirty="0" smtClean="0">
                <a:latin typeface="+mn-lt"/>
              </a:rPr>
              <a:t>Sally thought about searching for a car online…</a:t>
            </a:r>
          </a:p>
        </p:txBody>
      </p:sp>
      <p:sp>
        <p:nvSpPr>
          <p:cNvPr id="10243" name="Content Placeholder 2"/>
          <p:cNvSpPr>
            <a:spLocks noGrp="1"/>
          </p:cNvSpPr>
          <p:nvPr>
            <p:ph idx="1"/>
          </p:nvPr>
        </p:nvSpPr>
        <p:spPr>
          <a:xfrm>
            <a:off x="457200" y="1524000"/>
            <a:ext cx="7543800" cy="4525963"/>
          </a:xfrm>
        </p:spPr>
        <p:txBody>
          <a:bodyPr/>
          <a:lstStyle/>
          <a:p>
            <a:r>
              <a:rPr lang="en-US" dirty="0" smtClean="0"/>
              <a:t>She discovered these tips:</a:t>
            </a:r>
          </a:p>
          <a:p>
            <a:pPr lvl="1"/>
            <a:r>
              <a:rPr lang="en-US" dirty="0" smtClean="0"/>
              <a:t>Get everything in writing.</a:t>
            </a:r>
          </a:p>
          <a:p>
            <a:pPr lvl="1"/>
            <a:r>
              <a:rPr lang="en-US" dirty="0" smtClean="0"/>
              <a:t>Check the seller’s reputation.</a:t>
            </a:r>
          </a:p>
          <a:p>
            <a:pPr lvl="1"/>
            <a:r>
              <a:rPr lang="en-US" dirty="0" smtClean="0"/>
              <a:t>See the car in person (bring an adult with you) and test drive before sending money.</a:t>
            </a:r>
          </a:p>
          <a:p>
            <a:pPr lvl="1"/>
            <a:r>
              <a:rPr lang="en-US" dirty="0" smtClean="0"/>
              <a:t>Don’t trust pictures on the Internet.</a:t>
            </a:r>
          </a:p>
          <a:p>
            <a:pPr lvl="1"/>
            <a:r>
              <a:rPr lang="en-US" dirty="0" smtClean="0"/>
              <a:t>Pay with credit if possible.</a:t>
            </a:r>
          </a:p>
          <a:p>
            <a:pPr lvl="1"/>
            <a:r>
              <a:rPr lang="en-US" dirty="0" smtClean="0"/>
              <a:t>Scams</a:t>
            </a:r>
          </a:p>
        </p:txBody>
      </p:sp>
      <p:pic>
        <p:nvPicPr>
          <p:cNvPr id="10244" name="Picture 3"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990600"/>
            <a:ext cx="206051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54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1817</Words>
  <Application>Microsoft Office PowerPoint</Application>
  <PresentationFormat>On-screen Show (4:3)</PresentationFormat>
  <Paragraphs>204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Sally Buys a Car!  </vt:lpstr>
      <vt:lpstr>Meet Sally!</vt:lpstr>
      <vt:lpstr>First, Sally wants to know the return policy:</vt:lpstr>
      <vt:lpstr>Sally should research:</vt:lpstr>
      <vt:lpstr>She should also find out about:</vt:lpstr>
      <vt:lpstr>Sally found her car!</vt:lpstr>
      <vt:lpstr>She should…</vt:lpstr>
      <vt:lpstr>Sally’s rights!</vt:lpstr>
      <vt:lpstr>Sally thought about searching for a car online…</vt:lpstr>
      <vt:lpstr>Sally learned to watch for car scams…</vt:lpstr>
      <vt:lpstr>Lemon Law</vt:lpstr>
      <vt:lpstr>PowerPoint Presentation</vt:lpstr>
      <vt:lpstr>Review Questions</vt:lpstr>
      <vt:lpstr>PowerPoint Presentation</vt:lpstr>
      <vt:lpstr>PowerPoint Presentation</vt:lpstr>
      <vt:lpstr>PowerPoint Presentation</vt:lpstr>
      <vt:lpstr>PowerPoint Presentation</vt:lpstr>
      <vt:lpstr>Tips for Choosing a Repair Shop</vt:lpstr>
      <vt:lpstr>Review Questions</vt:lpstr>
      <vt:lpstr>PowerPoint Presentation</vt:lpstr>
      <vt:lpstr>A Short Quiz!</vt:lpstr>
      <vt:lpstr>Quiz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2013-12-04T18:19:31Z</dcterms:created>
  <dcterms:modified xsi:type="dcterms:W3CDTF">2013-12-16T15:13:47Z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