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043739-F225-49C3-B2B3-6E1DE06FA9FD}" type="datetimeFigureOut">
              <a:rPr lang="en-US" smtClean="0"/>
              <a:t>12/16/2013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F3D32-E21E-4556-B862-4C33031A40DB}" type="slidenum">
              <a:rPr lang="en-US" smtClean="0"/>
              <a:t>‹#›</a:t>
            </a:fld>
            <a:endParaRPr lang="en-US"/>
          </a:p>
        </p:txBody>
      </p:sp>
    </p:spTree>
    <p:extLst>
      <p:ext uri="{BB962C8B-B14F-4D97-AF65-F5344CB8AC3E}">
        <p14:creationId xmlns:p14="http://schemas.microsoft.com/office/powerpoint/2010/main" val="127968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youtube.com/watch?v=3w4t1dYCayM&amp;feature=youtu.be"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youtube.com/watch?feature=player_embedded&amp;v=DzvJ2lN1F_4"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95568F40-D1FC-48EB-85DB-5E83CA67802C}" type="slidenum">
              <a:rPr lang="en-US" sz="1300">
                <a:solidFill>
                  <a:schemeClr val="tx1"/>
                </a:solidFill>
                <a:latin typeface="Arial" charset="0"/>
              </a:rPr>
              <a:pPr eaLnBrk="1" hangingPunct="1"/>
              <a:t>1</a:t>
            </a:fld>
            <a:endParaRPr lang="en-US" sz="1300">
              <a:solidFill>
                <a:schemeClr val="tx1"/>
              </a:solidFill>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r>
              <a:rPr lang="en-US" smtClean="0"/>
              <a:t>Students have a lifetime of consumer decisions: When they know their rights they will not only obtain wealth- they will keep it.</a:t>
            </a:r>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pPr>
              <a:spcBef>
                <a:spcPct val="0"/>
              </a:spcBef>
            </a:pPr>
            <a:r>
              <a:rPr lang="en-US" b="1" smtClean="0">
                <a:solidFill>
                  <a:srgbClr val="000000"/>
                </a:solidFill>
                <a:latin typeface="Calibri" pitchFamily="34" charset="0"/>
                <a:ea typeface="Arial Unicode MS" pitchFamily="34" charset="-128"/>
                <a:cs typeface="Arial Unicode MS" pitchFamily="34" charset="-128"/>
              </a:rPr>
              <a:t>Use of the word “free”</a:t>
            </a:r>
            <a:endParaRPr lang="en-US" smtClean="0">
              <a:solidFill>
                <a:srgbClr val="000000"/>
              </a:solidFill>
              <a:latin typeface="Times New Roman" pitchFamily="18" charset="0"/>
              <a:cs typeface="Times New Roman" pitchFamily="18" charset="0"/>
            </a:endParaRPr>
          </a:p>
          <a:p>
            <a:pPr>
              <a:spcBef>
                <a:spcPct val="0"/>
              </a:spcBef>
            </a:pPr>
            <a:r>
              <a:rPr lang="en-US" smtClean="0">
                <a:latin typeface="Calibri" pitchFamily="34" charset="0"/>
                <a:cs typeface="Times New Roman" pitchFamily="18" charset="0"/>
              </a:rPr>
              <a:t>A seller may not advertise goods as “free” when the cost of the “free” offer is passed on to the consumer by raising the regular price of the goods or services.</a:t>
            </a:r>
            <a:endParaRPr lang="en-US" smtClean="0">
              <a:latin typeface="Times New Roman" pitchFamily="18" charset="0"/>
              <a:cs typeface="Times New Roman" pitchFamily="18" charset="0"/>
            </a:endParaRPr>
          </a:p>
          <a:p>
            <a:pPr>
              <a:spcBef>
                <a:spcPct val="0"/>
              </a:spcBef>
            </a:pPr>
            <a:r>
              <a:rPr lang="en-US" smtClean="0">
                <a:latin typeface="Calibri" pitchFamily="34" charset="0"/>
                <a:cs typeface="Times New Roman" pitchFamily="18" charset="0"/>
              </a:rPr>
              <a:t> </a:t>
            </a:r>
            <a:endParaRPr lang="en-US" smtClean="0">
              <a:latin typeface="Times New Roman" pitchFamily="18" charset="0"/>
              <a:cs typeface="Times New Roman" pitchFamily="18" charset="0"/>
            </a:endParaRPr>
          </a:p>
          <a:p>
            <a:pPr>
              <a:spcBef>
                <a:spcPct val="0"/>
              </a:spcBef>
            </a:pPr>
            <a:r>
              <a:rPr lang="en-US" smtClean="0">
                <a:latin typeface="Calibri" pitchFamily="34" charset="0"/>
                <a:cs typeface="Times New Roman" pitchFamily="18" charset="0"/>
              </a:rPr>
              <a:t>Example: Imagine a store advertises a “buy one, get one free” sale on a certain pair of shoes. If the regular price of the shoes is $40, the store may not raise the price of the shoes to $80 during the sale in order to offset the cost of the “free” item.  </a:t>
            </a:r>
          </a:p>
          <a:p>
            <a:pPr>
              <a:spcBef>
                <a:spcPct val="0"/>
              </a:spcBef>
            </a:pPr>
            <a:endParaRPr lang="en-US" smtClean="0">
              <a:latin typeface="Calibri" pitchFamily="34" charset="0"/>
              <a:cs typeface="Times New Roman" pitchFamily="18" charset="0"/>
            </a:endParaRPr>
          </a:p>
          <a:p>
            <a:pPr>
              <a:spcBef>
                <a:spcPct val="0"/>
              </a:spcBef>
            </a:pPr>
            <a:r>
              <a:rPr lang="en-US" smtClean="0">
                <a:latin typeface="Calibri" pitchFamily="34" charset="0"/>
                <a:cs typeface="Times New Roman" pitchFamily="18" charset="0"/>
              </a:rPr>
              <a:t>PRIZES - </a:t>
            </a:r>
            <a:r>
              <a:rPr lang="en-US" smtClean="0"/>
              <a:t>A seller may not advertise that a consumer has won a prize when the consumer must pay certain charges to receive the prize. All material (important) terms and conditions of a prize offer must be disclosed. For example, a company may not advertise to a consumer that he or she has won a beach vacation when, in fact, the consumer must listen to a sale presentation in order to receive the vacation, unless the business has informed the consumer of that requirement.</a:t>
            </a:r>
          </a:p>
          <a:p>
            <a:pPr>
              <a:spcBef>
                <a:spcPct val="0"/>
              </a:spcBef>
            </a:pPr>
            <a:endParaRPr lang="en-US" smtClean="0">
              <a:latin typeface="Times New Roman" pitchFamily="18" charset="0"/>
              <a:cs typeface="Times New Roman" pitchFamily="18" charset="0"/>
            </a:endParaRPr>
          </a:p>
          <a:p>
            <a:endParaRPr lang="en-US" smtClean="0"/>
          </a:p>
        </p:txBody>
      </p:sp>
      <p:sp>
        <p:nvSpPr>
          <p:cNvPr id="34820"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E1A6A457-BA07-45FB-A929-469FB5E9BE92}" type="slidenum">
              <a:rPr lang="en-US" sz="1300">
                <a:solidFill>
                  <a:schemeClr val="tx1"/>
                </a:solidFill>
                <a:latin typeface="Arial" charset="0"/>
              </a:rPr>
              <a:pPr eaLnBrk="1" hangingPunct="1"/>
              <a:t>11</a:t>
            </a:fld>
            <a:endParaRPr lang="en-US" sz="1300">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p:spPr>
        <p:txBody>
          <a:bodyPr/>
          <a:lstStyle/>
          <a:p>
            <a:r>
              <a:rPr lang="en-US" b="1" smtClean="0"/>
              <a:t>Use of the word “new”</a:t>
            </a:r>
            <a:endParaRPr lang="en-US" smtClean="0"/>
          </a:p>
          <a:p>
            <a:r>
              <a:rPr lang="en-US" smtClean="0"/>
              <a:t>Used items may not be sold as new. Refurbished or reconditioned products must be properly labeled. For example, a company that sells electronics may not advertise or sell a computer as new when, in fact, it has been used and refurbished.</a:t>
            </a:r>
          </a:p>
          <a:p>
            <a:r>
              <a:rPr lang="en-US" smtClean="0"/>
              <a:t> </a:t>
            </a:r>
          </a:p>
          <a:p>
            <a:r>
              <a:rPr lang="en-US" b="1" smtClean="0"/>
              <a:t>Price comparisons</a:t>
            </a:r>
            <a:endParaRPr lang="en-US" smtClean="0"/>
          </a:p>
          <a:p>
            <a:r>
              <a:rPr lang="en-US" smtClean="0"/>
              <a:t>Price comparisons must be based on truth. In advertisements, a seller must not make misleading price comparisons that create false expectations in the minds of consumers. If a business uses terms such as “discount,” “bargain,” “outlet,” “wholesale” or “factory prices,” the terms used must accurately describe the products offered for sale. For example, a seller may not advertise that its TVs are “Regularly $5,000, Now $3,000,” unless $5,000 actually is the regular price of that particular kind of TV.</a:t>
            </a:r>
          </a:p>
          <a:p>
            <a:r>
              <a:rPr lang="en-US" smtClean="0"/>
              <a:t> </a:t>
            </a:r>
          </a:p>
          <a:p>
            <a:endParaRPr lang="en-US" smtClean="0"/>
          </a:p>
        </p:txBody>
      </p:sp>
      <p:sp>
        <p:nvSpPr>
          <p:cNvPr id="35844"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31AAA91A-9E3F-452E-99C6-7D95117C61F7}" type="slidenum">
              <a:rPr lang="en-US" sz="1300">
                <a:solidFill>
                  <a:schemeClr val="tx1"/>
                </a:solidFill>
                <a:latin typeface="Arial" charset="0"/>
              </a:rPr>
              <a:pPr eaLnBrk="1" hangingPunct="1"/>
              <a:t>12</a:t>
            </a:fld>
            <a:endParaRPr lang="en-US" sz="1300">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ABAC8110-F085-4E19-A021-4265E63574C5}" type="slidenum">
              <a:rPr lang="en-US" sz="1300">
                <a:solidFill>
                  <a:schemeClr val="tx1"/>
                </a:solidFill>
                <a:latin typeface="Arial" charset="0"/>
              </a:rPr>
              <a:pPr eaLnBrk="1" hangingPunct="1"/>
              <a:t>13</a:t>
            </a:fld>
            <a:endParaRPr lang="en-US" sz="1300">
              <a:solidFill>
                <a:schemeClr val="tx1"/>
              </a:solidFill>
              <a:latin typeface="Arial" charset="0"/>
            </a:endParaRPr>
          </a:p>
        </p:txBody>
      </p:sp>
      <p:sp>
        <p:nvSpPr>
          <p:cNvPr id="36867" name="Rectangle 2"/>
          <p:cNvSpPr>
            <a:spLocks noGrp="1" noRot="1" noChangeAspect="1" noChangeArrowheads="1" noTextEdit="1"/>
          </p:cNvSpPr>
          <p:nvPr>
            <p:ph type="sldImg"/>
          </p:nvPr>
        </p:nvSpPr>
        <p:spPr>
          <a:xfrm>
            <a:off x="1143000" y="685800"/>
            <a:ext cx="4573588" cy="3429000"/>
          </a:xfrm>
          <a:ln/>
        </p:spPr>
      </p:sp>
      <p:sp>
        <p:nvSpPr>
          <p:cNvPr id="31748" name="Rectangle 3"/>
          <p:cNvSpPr>
            <a:spLocks noGrp="1" noChangeArrowheads="1"/>
          </p:cNvSpPr>
          <p:nvPr>
            <p:ph type="body" idx="1"/>
          </p:nvPr>
        </p:nvSpPr>
        <p:spPr>
          <a:xfrm>
            <a:off x="686591" y="4344025"/>
            <a:ext cx="5486400" cy="4114488"/>
          </a:xfrm>
        </p:spPr>
        <p:txBody>
          <a:bodyPr/>
          <a:lstStyle/>
          <a:p>
            <a:pPr eaLnBrk="1" hangingPunct="1">
              <a:defRPr/>
            </a:pPr>
            <a:r>
              <a:rPr lang="en-US" dirty="0" smtClean="0"/>
              <a:t>Deceptive advertising practices include:</a:t>
            </a:r>
          </a:p>
          <a:p>
            <a:pPr marL="169581" indent="-169581">
              <a:buFont typeface="Arial" pitchFamily="34" charset="0"/>
              <a:buChar char="•"/>
              <a:defRPr/>
            </a:pPr>
            <a:r>
              <a:rPr lang="en-US" dirty="0" smtClean="0"/>
              <a:t>Bait-and-switch tactics</a:t>
            </a:r>
          </a:p>
          <a:p>
            <a:pPr marL="169581" indent="-169581">
              <a:buFont typeface="Arial" pitchFamily="34" charset="0"/>
              <a:buChar char="•"/>
              <a:defRPr/>
            </a:pPr>
            <a:r>
              <a:rPr lang="en-US" dirty="0" smtClean="0"/>
              <a:t>Not listing important exclusions and limitations</a:t>
            </a:r>
          </a:p>
          <a:p>
            <a:pPr marL="169581" indent="-169581">
              <a:buFont typeface="Arial" pitchFamily="34" charset="0"/>
              <a:buChar char="•"/>
              <a:defRPr/>
            </a:pPr>
            <a:r>
              <a:rPr lang="en-US" dirty="0" smtClean="0"/>
              <a:t>Using “free” in an advertisement without actually offering something for free</a:t>
            </a:r>
          </a:p>
          <a:p>
            <a:pPr marL="169581" indent="-169581">
              <a:buFont typeface="Arial" pitchFamily="34" charset="0"/>
              <a:buChar char="•"/>
              <a:defRPr/>
            </a:pPr>
            <a:r>
              <a:rPr lang="en-US" dirty="0" smtClean="0"/>
              <a:t>Selling a used item as new</a:t>
            </a:r>
          </a:p>
          <a:p>
            <a:pPr marL="169581" indent="-169581">
              <a:buFont typeface="Arial" pitchFamily="34" charset="0"/>
              <a:buChar char="•"/>
              <a:defRPr/>
            </a:pPr>
            <a:r>
              <a:rPr lang="en-US" dirty="0" smtClean="0"/>
              <a:t>Offering a “prize” that a consumer must pay to receive</a:t>
            </a:r>
          </a:p>
          <a:p>
            <a:pPr marL="169581" indent="-169581">
              <a:buFont typeface="Arial" pitchFamily="34" charset="0"/>
              <a:buChar char="•"/>
              <a:defRPr/>
            </a:pPr>
            <a:endParaRPr lang="en-US" dirty="0" smtClean="0"/>
          </a:p>
          <a:p>
            <a:pPr>
              <a:buFont typeface="Arial" pitchFamily="34" charset="0"/>
              <a:buNone/>
              <a:defRPr/>
            </a:pPr>
            <a:r>
              <a:rPr lang="en-US" dirty="0" smtClean="0"/>
              <a:t>The CSPA protects consumers by mandating that sellers:</a:t>
            </a:r>
          </a:p>
          <a:p>
            <a:pPr marL="169581" indent="-169581">
              <a:buFont typeface="Arial" pitchFamily="34" charset="0"/>
              <a:buChar char="•"/>
              <a:defRPr/>
            </a:pPr>
            <a:r>
              <a:rPr lang="en-US" dirty="0" smtClean="0"/>
              <a:t>Accurately represent the characteristics of a product or service.</a:t>
            </a:r>
          </a:p>
          <a:p>
            <a:pPr marL="169581" indent="-169581">
              <a:buFont typeface="Arial" pitchFamily="34" charset="0"/>
              <a:buChar char="•"/>
              <a:defRPr/>
            </a:pPr>
            <a:r>
              <a:rPr lang="en-US" dirty="0" smtClean="0"/>
              <a:t>Honor guarantees and warranties.</a:t>
            </a:r>
          </a:p>
          <a:p>
            <a:pPr marL="169581" indent="-169581">
              <a:buFont typeface="Arial" pitchFamily="34" charset="0"/>
              <a:buChar char="•"/>
              <a:defRPr/>
            </a:pPr>
            <a:r>
              <a:rPr lang="en-US" dirty="0" smtClean="0"/>
              <a:t>Make no misrepresentations about price advantages.</a:t>
            </a:r>
          </a:p>
          <a:p>
            <a:pPr marL="169581" indent="-169581">
              <a:buFont typeface="Arial" pitchFamily="34" charset="0"/>
              <a:buChar char="•"/>
              <a:defRPr/>
            </a:pPr>
            <a:r>
              <a:rPr lang="en-US" dirty="0" smtClean="0"/>
              <a:t>Not mislead consumers.</a:t>
            </a:r>
          </a:p>
          <a:p>
            <a:pPr marL="169581" indent="-169581">
              <a:buFont typeface="Arial" pitchFamily="34" charset="0"/>
              <a:buChar char="•"/>
              <a:defRPr/>
            </a:pPr>
            <a:r>
              <a:rPr lang="en-US" dirty="0" smtClean="0"/>
              <a:t>Not take advantage of a consumer’s illiteracy, mental or physical disability, or inability to understand the terms of a sale.</a:t>
            </a:r>
          </a:p>
          <a:p>
            <a:pPr marL="169581" indent="-169581">
              <a:buFont typeface="Arial" pitchFamily="34" charset="0"/>
              <a:buChar char="•"/>
              <a:defRPr/>
            </a:pPr>
            <a:r>
              <a:rPr lang="en-US" dirty="0" smtClean="0"/>
              <a:t>Not sell a product or service knowing the consumer cannot afford it or substantially benefit from it.</a:t>
            </a:r>
          </a:p>
          <a:p>
            <a:pPr marL="169581" indent="-169581">
              <a:buFont typeface="Arial" pitchFamily="34" charset="0"/>
              <a:buChar char="•"/>
              <a:defRPr/>
            </a:pPr>
            <a:r>
              <a:rPr lang="en-US" dirty="0" smtClean="0"/>
              <a:t>Disclose exclusions and limitations in advertisements.</a:t>
            </a:r>
          </a:p>
          <a:p>
            <a:pPr marL="169581" indent="-169581">
              <a:buFont typeface="Arial" pitchFamily="34" charset="0"/>
              <a:buChar char="•"/>
              <a:defRPr/>
            </a:pPr>
            <a:r>
              <a:rPr lang="en-US" dirty="0" smtClean="0"/>
              <a:t>Not sell used items as new.</a:t>
            </a:r>
          </a:p>
          <a:p>
            <a:pPr marL="169581" indent="-169581">
              <a:buFont typeface="Arial" pitchFamily="34" charset="0"/>
              <a:buChar char="•"/>
              <a:defRPr/>
            </a:pPr>
            <a:r>
              <a:rPr lang="en-US" dirty="0" smtClean="0"/>
              <a:t>Not use bait-and-switch tactics to trick customers into paying higher prices.</a:t>
            </a:r>
          </a:p>
          <a:p>
            <a:pPr marL="169581" indent="-169581">
              <a:buFont typeface="Arial" pitchFamily="34" charset="0"/>
              <a:buChar char="•"/>
              <a:defRPr/>
            </a:pPr>
            <a:r>
              <a:rPr lang="en-US" dirty="0" smtClean="0"/>
              <a:t>Honor rain checks within 60 days after issuing them.</a:t>
            </a:r>
          </a:p>
          <a:p>
            <a:pPr marL="169581" indent="-169581">
              <a:buFont typeface="Arial" pitchFamily="34" charset="0"/>
              <a:buChar char="•"/>
              <a:defRPr/>
            </a:pPr>
            <a:endParaRPr lang="en-US" dirty="0" smtClean="0"/>
          </a:p>
          <a:p>
            <a:pPr marL="169581" indent="-169581">
              <a:buFont typeface="Arial" pitchFamily="34" charset="0"/>
              <a:buChar char="•"/>
              <a:defRPr/>
            </a:pP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p:spPr>
        <p:txBody>
          <a:bodyPr/>
          <a:lstStyle/>
          <a:p>
            <a:r>
              <a:rPr lang="en-US" smtClean="0"/>
              <a:t>Answer:  (in general) 8 weeks.  </a:t>
            </a:r>
          </a:p>
        </p:txBody>
      </p:sp>
      <p:sp>
        <p:nvSpPr>
          <p:cNvPr id="37892"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1B9769A8-DA1D-41B9-AD8C-A69E189F887A}" type="slidenum">
              <a:rPr lang="en-US" sz="1300">
                <a:solidFill>
                  <a:schemeClr val="tx1"/>
                </a:solidFill>
                <a:latin typeface="Arial" charset="0"/>
              </a:rPr>
              <a:pPr eaLnBrk="1" hangingPunct="1"/>
              <a:t>15</a:t>
            </a:fld>
            <a:endParaRPr lang="en-US" sz="13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p:spPr>
        <p:txBody>
          <a:bodyPr/>
          <a:lstStyle/>
          <a:p>
            <a:pPr eaLnBrk="1" hangingPunct="1"/>
            <a:r>
              <a:rPr lang="en-US" smtClean="0"/>
              <a:t>Example:  Ben buys a watch made by Company A.  The business has 8 weeks to:</a:t>
            </a:r>
          </a:p>
          <a:p>
            <a:pPr eaLnBrk="1" hangingPunct="1"/>
            <a:r>
              <a:rPr lang="en-US" smtClean="0"/>
              <a:t>	- Send Ben the watch; </a:t>
            </a:r>
          </a:p>
          <a:p>
            <a:pPr eaLnBrk="1" hangingPunct="1"/>
            <a:r>
              <a:rPr lang="en-US" smtClean="0"/>
              <a:t>	- Provide a refund to Ben for the full amount of the watch; </a:t>
            </a:r>
          </a:p>
          <a:p>
            <a:pPr eaLnBrk="1" hangingPunct="1"/>
            <a:r>
              <a:rPr lang="en-US" smtClean="0"/>
              <a:t>	- Tell Ben that the watch is taking longer than expected to arrive and offer a refund; or </a:t>
            </a:r>
          </a:p>
          <a:p>
            <a:pPr eaLnBrk="1" hangingPunct="1"/>
            <a:r>
              <a:rPr lang="en-US" smtClean="0"/>
              <a:t>	- Offer Ben a watch made by Company B (of equal or lesser value) if Ben agrees. </a:t>
            </a:r>
          </a:p>
        </p:txBody>
      </p:sp>
      <p:sp>
        <p:nvSpPr>
          <p:cNvPr id="38916"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BFF5CF4F-AB8C-464E-90CA-4974D868444F}" type="slidenum">
              <a:rPr lang="en-US" sz="1300">
                <a:solidFill>
                  <a:schemeClr val="tx1"/>
                </a:solidFill>
                <a:latin typeface="Arial" charset="0"/>
              </a:rPr>
              <a:pPr eaLnBrk="1" hangingPunct="1"/>
              <a:t>16</a:t>
            </a:fld>
            <a:endParaRPr lang="en-US" sz="13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p:spPr>
        <p:txBody>
          <a:bodyPr/>
          <a:lstStyle/>
          <a:p>
            <a:r>
              <a:rPr lang="en-US" b="1" smtClean="0"/>
              <a:t>Federal Credit CARD Act of 2009</a:t>
            </a:r>
            <a:r>
              <a:rPr lang="en-US" smtClean="0"/>
              <a:t> requires many gift cards to last at least 5 years before expiring. However, that law says fees may apply after at least 12 months of inactivity. Ohio’s gift card law generally says no fees within two years. (See www.OhioAttorneyGeneral.gov/BusinessGuide for more information on gift card laws.)</a:t>
            </a:r>
          </a:p>
          <a:p>
            <a:endParaRPr lang="en-US" smtClean="0"/>
          </a:p>
          <a:p>
            <a:r>
              <a:rPr lang="en-US" smtClean="0"/>
              <a:t>These laws don’t apply to certain gift cards – for example, at holiday time, many businesses run specials promoting $20 free with $100 purchase….the $20 is not subject to the gift card law.  Therefore, the giftcard can expire prior to the normal timeframe, etc.  </a:t>
            </a:r>
          </a:p>
          <a:p>
            <a:endParaRPr lang="en-US" smtClean="0"/>
          </a:p>
        </p:txBody>
      </p:sp>
      <p:sp>
        <p:nvSpPr>
          <p:cNvPr id="39940"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4B4FD16B-D19C-4CFE-B42B-03105C471317}" type="slidenum">
              <a:rPr lang="en-US" sz="1300">
                <a:solidFill>
                  <a:schemeClr val="tx1"/>
                </a:solidFill>
                <a:latin typeface="Arial" charset="0"/>
              </a:rPr>
              <a:pPr eaLnBrk="1" hangingPunct="1"/>
              <a:t>17</a:t>
            </a:fld>
            <a:endParaRPr lang="en-US" sz="13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F90DA115-3D3F-4DBC-B3FE-2362D063C390}" type="slidenum">
              <a:rPr lang="en-US" sz="1300">
                <a:solidFill>
                  <a:schemeClr val="tx1"/>
                </a:solidFill>
                <a:latin typeface="Arial" charset="0"/>
              </a:rPr>
              <a:pPr eaLnBrk="1" hangingPunct="1"/>
              <a:t>18</a:t>
            </a:fld>
            <a:endParaRPr lang="en-US" sz="1300">
              <a:solidFill>
                <a:schemeClr val="tx1"/>
              </a:solidFill>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169581" indent="-169581">
              <a:buFontTx/>
              <a:buChar char="-"/>
              <a:defRPr/>
            </a:pPr>
            <a:r>
              <a:rPr lang="en-US" dirty="0" smtClean="0"/>
              <a:t>Scam artists like wired money since it is hard to track. Once money is wired out of the country it is almost impossible to get back.</a:t>
            </a:r>
          </a:p>
          <a:p>
            <a:pPr marL="169581" indent="-169581">
              <a:buFontTx/>
              <a:buChar char="-"/>
              <a:defRPr/>
            </a:pPr>
            <a:r>
              <a:rPr lang="en-US" dirty="0" smtClean="0"/>
              <a:t>Scammers like to use prepaid money cards such as “Green Dot Cards.”  Consumers will load money onto these cards and then send the number of the card to the scammer, where the scammer will take all of the money off of the card and provide nothing in return.  </a:t>
            </a:r>
          </a:p>
          <a:p>
            <a:pPr marL="169581" indent="-169581">
              <a:buFontTx/>
              <a:buChar char="-"/>
              <a:defRPr/>
            </a:pPr>
            <a:r>
              <a:rPr lang="en-US" dirty="0" smtClean="0"/>
              <a:t>It is important to read all the policies before submitting personal information  (don’t just hit the “I agree“ button)</a:t>
            </a:r>
          </a:p>
          <a:p>
            <a:pPr>
              <a:defRPr/>
            </a:pPr>
            <a:r>
              <a:rPr lang="en-US" dirty="0" smtClean="0"/>
              <a:t>- Consider using a credit card instead of a debit card. When you pay by credit card, your transaction is protected by the Fair Credit Billing Act — a federal law that gives you the right to dispute unauthorized charges. If you use your debit card, you may not have the same protections. </a:t>
            </a:r>
          </a:p>
          <a:p>
            <a:pPr>
              <a:defRPr/>
            </a:pPr>
            <a:r>
              <a:rPr lang="en-US" dirty="0" smtClean="0"/>
              <a:t>- Do not give out personal information without ensuring that you are providing it to a trustworthy individual or organization- sometimes the easiest way to do this is for you to contact the entity at a phone number you know to be associated with the organization.  </a:t>
            </a:r>
          </a:p>
          <a:p>
            <a:pPr>
              <a:defRPr/>
            </a:pPr>
            <a:r>
              <a:rPr lang="en-US" dirty="0" smtClean="0"/>
              <a:t>- Ensure that the website is secure. When entering any type of credit card or payment information, look for the "s" in the web address (https) because it means it’s secure.</a:t>
            </a:r>
          </a:p>
          <a:p>
            <a:pPr>
              <a:defRPr/>
            </a:pPr>
            <a:endParaRPr lang="en-US" dirty="0" smtClean="0"/>
          </a:p>
        </p:txBody>
      </p:sp>
      <p:sp>
        <p:nvSpPr>
          <p:cNvPr id="41988"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95DB6B78-D4A4-4717-85FC-A5DD32B6D75F}" type="slidenum">
              <a:rPr lang="en-US" sz="1300">
                <a:solidFill>
                  <a:schemeClr val="tx1"/>
                </a:solidFill>
                <a:latin typeface="Arial" charset="0"/>
              </a:rPr>
              <a:pPr eaLnBrk="1" hangingPunct="1"/>
              <a:t>19</a:t>
            </a:fld>
            <a:endParaRPr lang="en-US" sz="13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p:spPr>
        <p:txBody>
          <a:bodyPr/>
          <a:lstStyle/>
          <a:p>
            <a:r>
              <a:rPr lang="en-US" dirty="0" smtClean="0"/>
              <a:t>Length of the video is 3 minutes, 29 seconds.</a:t>
            </a:r>
          </a:p>
          <a:p>
            <a:r>
              <a:rPr lang="en-US" dirty="0" smtClean="0"/>
              <a:t>Source: </a:t>
            </a:r>
            <a:r>
              <a:rPr lang="en-US" dirty="0" smtClean="0">
                <a:hlinkClick r:id="rId3"/>
              </a:rPr>
              <a:t>http://www.youtube.com/watch?v=3w4t1dYCayM&amp;feature=youtu.be</a:t>
            </a:r>
            <a:endParaRPr lang="en-US" dirty="0" smtClean="0"/>
          </a:p>
          <a:p>
            <a:endParaRPr lang="en-US" dirty="0" smtClean="0"/>
          </a:p>
          <a:p>
            <a:endParaRPr lang="en-US" dirty="0" smtClean="0"/>
          </a:p>
        </p:txBody>
      </p:sp>
      <p:sp>
        <p:nvSpPr>
          <p:cNvPr id="43012"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84AA66CD-52A8-49D6-8087-F304A51DC36C}" type="slidenum">
              <a:rPr lang="en-US" sz="1300">
                <a:solidFill>
                  <a:schemeClr val="tx1"/>
                </a:solidFill>
                <a:latin typeface="Arial" charset="0"/>
              </a:rPr>
              <a:pPr eaLnBrk="1" hangingPunct="1"/>
              <a:t>20</a:t>
            </a:fld>
            <a:endParaRPr lang="en-US" sz="13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31776FCA-453B-445F-B032-DE74EA5C0C78}" type="slidenum">
              <a:rPr lang="en-US" sz="1300">
                <a:solidFill>
                  <a:schemeClr val="tx1"/>
                </a:solidFill>
                <a:latin typeface="Arial" charset="0"/>
              </a:rPr>
              <a:pPr eaLnBrk="1" hangingPunct="1"/>
              <a:t>21</a:t>
            </a:fld>
            <a:endParaRPr lang="en-US" sz="1300">
              <a:solidFill>
                <a:schemeClr val="tx1"/>
              </a:solidFill>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r>
              <a:rPr lang="en-US" b="1" smtClean="0"/>
              <a:t>Refund policies</a:t>
            </a:r>
          </a:p>
          <a:p>
            <a:pPr eaLnBrk="1" hangingPunct="1"/>
            <a:r>
              <a:rPr lang="en-US" smtClean="0"/>
              <a:t>Stores are not required to provide refunds. However, whatever the refund policy is, it must be clearly and conspicuously posted. Look for these postings on signs in the stores, on the backs of receipts, and on an Internet seller's Web site. It is not acceptable for a refund policy to be printed only on the receipt, because the consumer sees the receipt after the purchase has been made. Always ask about refund policies up front. </a:t>
            </a:r>
          </a:p>
          <a:p>
            <a:pPr eaLnBrk="1" hangingPunct="1"/>
            <a:endParaRPr lang="en-US" smtClean="0"/>
          </a:p>
          <a:p>
            <a:pPr>
              <a:spcBef>
                <a:spcPct val="0"/>
              </a:spcBef>
            </a:pPr>
            <a:r>
              <a:rPr lang="en-US" b="1" smtClean="0">
                <a:latin typeface="Calibri" pitchFamily="34" charset="0"/>
                <a:ea typeface="Arial Unicode MS" pitchFamily="34" charset="-128"/>
                <a:cs typeface="Arial Unicode MS" pitchFamily="34" charset="-128"/>
              </a:rPr>
              <a:t>Rent-to-own</a:t>
            </a:r>
            <a:endParaRPr lang="en-US" smtClean="0">
              <a:latin typeface="Times New Roman" pitchFamily="18" charset="0"/>
              <a:cs typeface="Times New Roman" pitchFamily="18" charset="0"/>
            </a:endParaRPr>
          </a:p>
          <a:p>
            <a:pPr>
              <a:spcBef>
                <a:spcPct val="0"/>
              </a:spcBef>
            </a:pPr>
            <a:r>
              <a:rPr lang="en-US" smtClean="0">
                <a:solidFill>
                  <a:srgbClr val="000000"/>
                </a:solidFill>
                <a:latin typeface="Calibri" pitchFamily="34" charset="0"/>
                <a:ea typeface="Arial Unicode MS" pitchFamily="34" charset="-128"/>
                <a:cs typeface="Arial Unicode MS" pitchFamily="34" charset="-128"/>
              </a:rPr>
              <a:t>Rent-to-own companies allow consumers to rent items like furniture, TVs, and other appliances. Buyers make low upfront payments, acquire the items immediately and make regular payments for a certain period of time, such as one or two years. Eventually, if the consumer makes all the payments, he or she will own the item. While the payments in a rent-to-own transaction may seem low, rent-to-own is not the most cost-effective way to buy items. Consumers can end up paying more than twice the cash value of the goods. Before you enter into a rent-to-own transaction, calculate the total cost, not just the periodic payments. If you can, try to save enough money to buy the item outright. In some cases, if a consumer misses just one payment, the rent-to-own company will repossess the item, and the consumer will lose any payments he or she has made.</a:t>
            </a:r>
            <a:endParaRPr lang="en-US" smtClean="0">
              <a:solidFill>
                <a:srgbClr val="000000"/>
              </a:solidFill>
              <a:latin typeface="Times New Roman" pitchFamily="18" charset="0"/>
              <a:cs typeface="Times New Roman" pitchFamily="18" charset="0"/>
            </a:endParaRPr>
          </a:p>
          <a:p>
            <a:pPr>
              <a:spcBef>
                <a:spcPct val="0"/>
              </a:spcBef>
            </a:pPr>
            <a:r>
              <a:rPr lang="en-US" smtClean="0">
                <a:solidFill>
                  <a:srgbClr val="000000"/>
                </a:solidFill>
                <a:latin typeface="Calibri" pitchFamily="34" charset="0"/>
                <a:ea typeface="Arial Unicode MS" pitchFamily="34" charset="-128"/>
                <a:cs typeface="Arial Unicode MS" pitchFamily="34" charset="-128"/>
              </a:rPr>
              <a:t> </a:t>
            </a:r>
            <a:endParaRPr lang="en-US" smtClean="0">
              <a:solidFill>
                <a:srgbClr val="000000"/>
              </a:solidFill>
              <a:latin typeface="Times New Roman" pitchFamily="18" charset="0"/>
              <a:cs typeface="Times New Roman" pitchFamily="18" charset="0"/>
            </a:endParaRPr>
          </a:p>
          <a:p>
            <a:pPr>
              <a:spcBef>
                <a:spcPct val="0"/>
              </a:spcBef>
            </a:pPr>
            <a:r>
              <a:rPr lang="en-US" smtClean="0">
                <a:solidFill>
                  <a:srgbClr val="000000"/>
                </a:solidFill>
                <a:latin typeface="Calibri" pitchFamily="34" charset="0"/>
                <a:ea typeface="Arial Unicode MS" pitchFamily="34" charset="-128"/>
                <a:cs typeface="Arial Unicode MS" pitchFamily="34" charset="-128"/>
              </a:rPr>
              <a:t>Example: </a:t>
            </a:r>
            <a:r>
              <a:rPr lang="en-US" smtClean="0">
                <a:solidFill>
                  <a:srgbClr val="000000"/>
                </a:solidFill>
                <a:latin typeface="Calibri" pitchFamily="34" charset="0"/>
                <a:cs typeface="Times New Roman" pitchFamily="18" charset="0"/>
              </a:rPr>
              <a:t>A woman signed a rent-to-own agreement for a new laptop that cost $750. As required by the agreement, she paid $60 monthly for a period of 2 years. Once she made all the payments, she had paid a total of $1,440 to own the laptop. If she had saved her money and bought the laptop upfront, the woman would have saved $690.</a:t>
            </a:r>
            <a:endParaRPr lang="en-US" smtClean="0">
              <a:solidFill>
                <a:srgbClr val="000000"/>
              </a:solidFill>
              <a:latin typeface="Times New Roman" pitchFamily="18" charset="0"/>
              <a:cs typeface="Times New Roman" pitchFamily="18" charset="0"/>
            </a:endParaRPr>
          </a:p>
          <a:p>
            <a:pPr eaLnBrk="1" hangingPunct="1"/>
            <a:endParaRPr lang="en-US" smtClean="0"/>
          </a:p>
          <a:p>
            <a:pPr>
              <a:spcBef>
                <a:spcPct val="0"/>
              </a:spcBef>
            </a:pPr>
            <a:r>
              <a:rPr lang="en-US" b="1" smtClean="0">
                <a:latin typeface="Calibri" pitchFamily="34" charset="0"/>
                <a:ea typeface="Arial Unicode MS" pitchFamily="34" charset="-128"/>
                <a:cs typeface="Arial Unicode MS" pitchFamily="34" charset="-128"/>
              </a:rPr>
              <a:t>Restocking fees</a:t>
            </a:r>
            <a:endParaRPr lang="en-US" smtClean="0">
              <a:latin typeface="Times New Roman" pitchFamily="18" charset="0"/>
              <a:cs typeface="Times New Roman" pitchFamily="18" charset="0"/>
            </a:endParaRPr>
          </a:p>
          <a:p>
            <a:pPr>
              <a:spcBef>
                <a:spcPct val="0"/>
              </a:spcBef>
            </a:pPr>
            <a:r>
              <a:rPr lang="en-US" smtClean="0">
                <a:latin typeface="Calibri" pitchFamily="34" charset="0"/>
                <a:ea typeface="Arial Unicode MS" pitchFamily="34" charset="-128"/>
                <a:cs typeface="Arial Unicode MS" pitchFamily="34" charset="-128"/>
              </a:rPr>
              <a:t>Some sellers charge consumers restocking fees for returning certain items, commonly electronics or special-order products. A restocking fee may limit a consumer’s ability to receive a full refund for a returned item. Sellers may charge restocking fees, but they must clearly and conspicuously disclose them up front. Before you buy a product, find out about the return policy and ask about restocking fees.</a:t>
            </a:r>
            <a:endParaRPr lang="en-US" smtClean="0">
              <a:latin typeface="Times New Roman" pitchFamily="18" charset="0"/>
              <a:cs typeface="Times New Roman" pitchFamily="18" charset="0"/>
            </a:endParaRPr>
          </a:p>
          <a:p>
            <a:pPr eaLnBrk="1" hangingPunct="1"/>
            <a:endParaRPr lang="en-US" smtClean="0"/>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smtClean="0"/>
          </a:p>
        </p:txBody>
      </p:sp>
      <p:sp>
        <p:nvSpPr>
          <p:cNvPr id="26628"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9B0BB390-2671-43CE-96F6-04D2E96E257B}" type="slidenum">
              <a:rPr lang="en-US" sz="1300">
                <a:solidFill>
                  <a:schemeClr val="tx1"/>
                </a:solidFill>
                <a:latin typeface="Arial" charset="0"/>
              </a:rPr>
              <a:pPr eaLnBrk="1" hangingPunct="1"/>
              <a:t>2</a:t>
            </a:fld>
            <a:endParaRPr lang="en-US" sz="13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C12F2F23-363F-4640-85E4-37272336F1D1}" type="slidenum">
              <a:rPr lang="en-US" sz="1300">
                <a:solidFill>
                  <a:schemeClr val="tx1"/>
                </a:solidFill>
                <a:latin typeface="Arial" charset="0"/>
              </a:rPr>
              <a:pPr eaLnBrk="1" hangingPunct="1"/>
              <a:t>22</a:t>
            </a:fld>
            <a:endParaRPr lang="en-US" sz="1300">
              <a:solidFill>
                <a:schemeClr val="tx1"/>
              </a:solidFill>
              <a:latin typeface="Arial" charset="0"/>
            </a:endParaRPr>
          </a:p>
        </p:txBody>
      </p:sp>
      <p:sp>
        <p:nvSpPr>
          <p:cNvPr id="45059" name="Rectangle 2"/>
          <p:cNvSpPr>
            <a:spLocks noGrp="1" noRot="1" noChangeAspect="1" noChangeArrowheads="1" noTextEdit="1"/>
          </p:cNvSpPr>
          <p:nvPr>
            <p:ph type="sldImg"/>
          </p:nvPr>
        </p:nvSpPr>
        <p:spPr>
          <a:xfrm>
            <a:off x="1143000" y="685800"/>
            <a:ext cx="4573588" cy="3429000"/>
          </a:xfrm>
          <a:ln/>
        </p:spPr>
      </p:sp>
      <p:sp>
        <p:nvSpPr>
          <p:cNvPr id="39940" name="Rectangle 3"/>
          <p:cNvSpPr>
            <a:spLocks noGrp="1" noChangeArrowheads="1"/>
          </p:cNvSpPr>
          <p:nvPr>
            <p:ph type="body" idx="1"/>
          </p:nvPr>
        </p:nvSpPr>
        <p:spPr>
          <a:xfrm>
            <a:off x="686591" y="4344025"/>
            <a:ext cx="5486400" cy="4114488"/>
          </a:xfrm>
        </p:spPr>
        <p:txBody>
          <a:bodyPr/>
          <a:lstStyle/>
          <a:p>
            <a:pPr eaLnBrk="1" hangingPunct="1">
              <a:defRPr/>
            </a:pPr>
            <a:r>
              <a:rPr lang="en-US" dirty="0" smtClean="0"/>
              <a:t>1.</a:t>
            </a:r>
          </a:p>
          <a:p>
            <a:pPr eaLnBrk="1" hangingPunct="1">
              <a:defRPr/>
            </a:pPr>
            <a:r>
              <a:rPr lang="en-US" dirty="0" smtClean="0"/>
              <a:t>Consumer Sales Practices Act</a:t>
            </a:r>
          </a:p>
          <a:p>
            <a:pPr eaLnBrk="1" hangingPunct="1">
              <a:defRPr/>
            </a:pPr>
            <a:endParaRPr lang="en-US" dirty="0" smtClean="0"/>
          </a:p>
          <a:p>
            <a:pPr eaLnBrk="1" hangingPunct="1">
              <a:defRPr/>
            </a:pPr>
            <a:r>
              <a:rPr lang="en-US" dirty="0" smtClean="0"/>
              <a:t>2.</a:t>
            </a:r>
          </a:p>
          <a:p>
            <a:pPr eaLnBrk="1" hangingPunct="1">
              <a:defRPr/>
            </a:pPr>
            <a:r>
              <a:rPr lang="en-US" dirty="0" smtClean="0"/>
              <a:t>Shopping protections:</a:t>
            </a:r>
          </a:p>
          <a:p>
            <a:pPr eaLnBrk="1" hangingPunct="1">
              <a:defRPr/>
            </a:pPr>
            <a:endParaRPr lang="en-US" dirty="0" smtClean="0"/>
          </a:p>
          <a:p>
            <a:pPr eaLnBrk="1" hangingPunct="1">
              <a:defRPr/>
            </a:pPr>
            <a:r>
              <a:rPr lang="en-US" dirty="0" smtClean="0"/>
              <a:t>Under Ohio law, </a:t>
            </a:r>
            <a:r>
              <a:rPr lang="en-US" b="1" dirty="0" smtClean="0"/>
              <a:t>used items may not be sold as new</a:t>
            </a:r>
            <a:r>
              <a:rPr lang="en-US" dirty="0" smtClean="0"/>
              <a:t>. Refurbished or reconditioned products must be properly labeled. For example, a company that sells electronics may not advertise or sell a computer as new when, in fact, it has been used and refurbished.</a:t>
            </a:r>
          </a:p>
          <a:p>
            <a:pPr eaLnBrk="1" hangingPunct="1">
              <a:defRPr/>
            </a:pPr>
            <a:r>
              <a:rPr lang="en-US" dirty="0" smtClean="0"/>
              <a:t>A seller </a:t>
            </a:r>
            <a:r>
              <a:rPr lang="en-US" b="1" dirty="0" smtClean="0"/>
              <a:t>may not advertise goods as “free” when the cost of the “free” offer is passed on to the consumer</a:t>
            </a:r>
            <a:r>
              <a:rPr lang="en-US" dirty="0" smtClean="0"/>
              <a:t> by raising the regular price of the goods or services. Ex: Grocery store advertises a “buy one, get one free” sale on a box of oatmeal. If the regular price of one box is $3.00, the store may not raise the price to $6.00 per box during the sale in order to offset the cost of the “free” item. </a:t>
            </a:r>
          </a:p>
          <a:p>
            <a:pPr eaLnBrk="1" hangingPunct="1">
              <a:defRPr/>
            </a:pPr>
            <a:r>
              <a:rPr lang="en-US" b="1" dirty="0" smtClean="0"/>
              <a:t>“Bait-and-switch” tactics are illegal</a:t>
            </a:r>
            <a:r>
              <a:rPr lang="en-US" dirty="0" smtClean="0"/>
              <a:t> under Ohio law. Bait advertising occurs when a supplier offers goods or services for sale, but the offer is not a </a:t>
            </a:r>
            <a:r>
              <a:rPr lang="en-US" i="1" dirty="0" smtClean="0"/>
              <a:t>bona fide</a:t>
            </a:r>
            <a:r>
              <a:rPr lang="en-US" dirty="0" smtClean="0"/>
              <a:t> or “good faith” offer to sell the product. The offer is considered not in good faith if the supplier: misrepresents an important aspect or function of the product or service; secures the first contact with the consumer through deception; or discourages the sale of the advertised product or service. </a:t>
            </a:r>
          </a:p>
          <a:p>
            <a:pPr eaLnBrk="1" hangingPunct="1">
              <a:defRPr/>
            </a:pPr>
            <a:r>
              <a:rPr lang="en-US" dirty="0" smtClean="0"/>
              <a:t>Example: ad for a great deal on a flat screen TV – but store says that particular TV is not available for that price -- the salesperson offers to sell you a similar TV—that costs $500 more than the advertised TV. </a:t>
            </a:r>
          </a:p>
          <a:p>
            <a:pPr eaLnBrk="1" hangingPunct="1">
              <a:defRPr/>
            </a:pPr>
            <a:r>
              <a:rPr lang="en-US" dirty="0" smtClean="0"/>
              <a:t>A seller </a:t>
            </a:r>
            <a:r>
              <a:rPr lang="en-US" b="1" dirty="0" smtClean="0"/>
              <a:t>may not advertise that a consumer has won a prize when the consumer must pay</a:t>
            </a:r>
            <a:r>
              <a:rPr lang="en-US" dirty="0" smtClean="0"/>
              <a:t> certain charges to receive the prize. All material (important) terms and conditions of a prize offer must be disclosed. A company may not advertise to a consumer that he or she has won a beach vacation when, in fact, the consumer must listen to a sales presentation in order to receive the vacation, unless the business informed the consumer of that requirement. </a:t>
            </a:r>
            <a:r>
              <a:rPr lang="en-US" b="1" smtClean="0"/>
              <a:t>109:4-3-06</a:t>
            </a:r>
            <a:endParaRPr lang="en-US" b="1" dirty="0" smtClean="0"/>
          </a:p>
          <a:p>
            <a:pPr eaLnBrk="1" hangingPunct="1">
              <a:defRPr/>
            </a:pPr>
            <a:endParaRPr lang="en-US" b="1" dirty="0" smtClean="0"/>
          </a:p>
          <a:p>
            <a:pPr eaLnBrk="1" hangingPunct="1">
              <a:defRPr/>
            </a:pPr>
            <a:r>
              <a:rPr lang="en-US" dirty="0" smtClean="0"/>
              <a:t>3.</a:t>
            </a:r>
          </a:p>
          <a:p>
            <a:pPr marL="169581" indent="-169581">
              <a:buFontTx/>
              <a:buChar char="-"/>
              <a:defRPr/>
            </a:pPr>
            <a:r>
              <a:rPr lang="en-US" dirty="0" smtClean="0"/>
              <a:t>Don’t wire money</a:t>
            </a:r>
          </a:p>
          <a:p>
            <a:pPr marL="169581" indent="-169581">
              <a:buFontTx/>
              <a:buChar char="-"/>
              <a:defRPr/>
            </a:pPr>
            <a:r>
              <a:rPr lang="en-US" dirty="0" smtClean="0"/>
              <a:t>Read and understand policies and fees before buying or clicking the  “I agree” button</a:t>
            </a:r>
            <a:endParaRPr lang="en-US" sz="1000" dirty="0"/>
          </a:p>
          <a:p>
            <a:pPr marL="169581" indent="-169581">
              <a:buFontTx/>
              <a:buChar char="-"/>
              <a:defRPr/>
            </a:pPr>
            <a:r>
              <a:rPr lang="en-US" dirty="0" smtClean="0"/>
              <a:t>Use a credit card, instead of a debit card</a:t>
            </a:r>
          </a:p>
          <a:p>
            <a:pPr marL="169581" indent="-169581">
              <a:buFontTx/>
              <a:buChar char="-"/>
              <a:defRPr/>
            </a:pPr>
            <a:r>
              <a:rPr lang="en-US" dirty="0" smtClean="0"/>
              <a:t>Don’t give out personal information</a:t>
            </a:r>
          </a:p>
          <a:p>
            <a:pPr eaLnBrk="1" hangingPunct="1">
              <a:defRPr/>
            </a:pPr>
            <a:endParaRPr lang="en-US" dirty="0" smtClean="0"/>
          </a:p>
          <a:p>
            <a:pPr eaLnBrk="1" hangingPunct="1">
              <a:defRPr/>
            </a:pPr>
            <a:r>
              <a:rPr lang="en-US" b="1" dirty="0" smtClean="0"/>
              <a:t>Video (watch through 4:40):</a:t>
            </a:r>
          </a:p>
          <a:p>
            <a:pPr>
              <a:defRPr/>
            </a:pPr>
            <a:r>
              <a:rPr lang="en-US" dirty="0" smtClean="0"/>
              <a:t>0:00-2:40 – role of consumer protection department and functions</a:t>
            </a:r>
          </a:p>
          <a:p>
            <a:pPr>
              <a:defRPr/>
            </a:pPr>
            <a:r>
              <a:rPr lang="en-US" dirty="0" smtClean="0"/>
              <a:t>2:40 – 4:40   (refunds, restock fees, online shopping, https, debit vs. credit cards)</a:t>
            </a:r>
          </a:p>
          <a:p>
            <a:pPr eaLnBrk="1" hangingPunct="1">
              <a:defRPr/>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pPr eaLnBrk="1" hangingPunct="1"/>
            <a:r>
              <a:rPr lang="en-US" smtClean="0">
                <a:solidFill>
                  <a:srgbClr val="005CBD"/>
                </a:solidFill>
              </a:rPr>
              <a:t>A consumer is an individual who buys goods or services for personal use and not for manufacture or resale.</a:t>
            </a:r>
          </a:p>
          <a:p>
            <a:pPr eaLnBrk="1" hangingPunct="1"/>
            <a:endParaRPr lang="en-US" smtClean="0">
              <a:solidFill>
                <a:srgbClr val="005CBD"/>
              </a:solidFill>
            </a:endParaRPr>
          </a:p>
          <a:p>
            <a:pPr eaLnBrk="1" hangingPunct="1"/>
            <a:r>
              <a:rPr lang="en-US" smtClean="0">
                <a:solidFill>
                  <a:srgbClr val="005CBD"/>
                </a:solidFill>
              </a:rPr>
              <a:t>A consumer transaction is the purchase, or solicitation of a purchase, or award by chance, of a product or service that is intended for home, family, or personal use.</a:t>
            </a:r>
          </a:p>
        </p:txBody>
      </p:sp>
      <p:sp>
        <p:nvSpPr>
          <p:cNvPr id="27652"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FE8ED031-A92C-4DF2-9E38-020DC264DA5E}" type="slidenum">
              <a:rPr lang="en-US" sz="1300">
                <a:solidFill>
                  <a:schemeClr val="tx1"/>
                </a:solidFill>
                <a:latin typeface="Arial" charset="0"/>
              </a:rPr>
              <a:pPr eaLnBrk="1" hangingPunct="1"/>
              <a:t>3</a:t>
            </a:fld>
            <a:endParaRPr lang="en-US" sz="13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US" smtClean="0"/>
          </a:p>
        </p:txBody>
      </p:sp>
      <p:sp>
        <p:nvSpPr>
          <p:cNvPr id="28676"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5FFB961C-A1F5-409E-9863-577DAF0E4A08}" type="slidenum">
              <a:rPr lang="en-US" sz="1300">
                <a:solidFill>
                  <a:schemeClr val="tx1"/>
                </a:solidFill>
                <a:latin typeface="Arial" charset="0"/>
              </a:rPr>
              <a:pPr eaLnBrk="1" hangingPunct="1"/>
              <a:t>4</a:t>
            </a:fld>
            <a:endParaRPr lang="en-US" sz="13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r>
              <a:rPr lang="en-US" b="1" smtClean="0"/>
              <a:t>Exclusions and limitations  </a:t>
            </a:r>
            <a:endParaRPr lang="en-US" smtClean="0"/>
          </a:p>
          <a:p>
            <a:r>
              <a:rPr lang="en-US" smtClean="0"/>
              <a:t>It is illegal to advertise a sale without listing any important limitations, if they exist. For example, a store must not advertise that its shoes are on sale if only </a:t>
            </a:r>
            <a:r>
              <a:rPr lang="en-US" i="1" smtClean="0"/>
              <a:t>children’s</a:t>
            </a:r>
            <a:r>
              <a:rPr lang="en-US" smtClean="0"/>
              <a:t> shoes are reduced. Advertisements also must list important terms and conditions and extra costs, such as delivery charges, restocking fees, and handling fees. Limited times of the sale also must be disclosed. If an ad includes a picture of items that are not included in the advertised price, this also must be stated. All disclosures must be clear and conspicuous.  For example, if something is advertised on page one, they cannot list the exclusions and limitations on page 10. </a:t>
            </a:r>
          </a:p>
          <a:p>
            <a:endParaRPr lang="en-US" smtClean="0"/>
          </a:p>
        </p:txBody>
      </p:sp>
      <p:sp>
        <p:nvSpPr>
          <p:cNvPr id="29700"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5ADC65B1-FE58-4492-85D1-57DCDE3CB8D5}" type="slidenum">
              <a:rPr lang="en-US" sz="1300">
                <a:solidFill>
                  <a:schemeClr val="tx1"/>
                </a:solidFill>
                <a:latin typeface="Arial" charset="0"/>
              </a:rPr>
              <a:pPr eaLnBrk="1" hangingPunct="1"/>
              <a:t>5</a:t>
            </a:fld>
            <a:endParaRPr lang="en-US" sz="130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r>
              <a:rPr lang="en-US" smtClean="0"/>
              <a:t>Example: A shoe company distributes flyers advertising “50% off shoes.” The flyer has the name of the participating store, but no other information is included. When customers go to the store, they find out that in order to get 50% off, they must buy a pair of shoes at the regular price in order to get a pair for 50% off. All exclusions and limitations must be listed, so the flyer should have specified that customers would only get 50% off if they purchased a pair at regular price.</a:t>
            </a:r>
            <a:r>
              <a:rPr lang="en-US" i="1" smtClean="0"/>
              <a:t> </a:t>
            </a:r>
            <a:endParaRPr lang="en-US" smtClean="0"/>
          </a:p>
          <a:p>
            <a:endParaRPr lang="en-US" smtClean="0"/>
          </a:p>
          <a:p>
            <a:r>
              <a:rPr lang="en-US" smtClean="0"/>
              <a:t>Other specific examples of terms and conditions that must be disclosed: </a:t>
            </a:r>
          </a:p>
          <a:p>
            <a:r>
              <a:rPr lang="en-US" smtClean="0"/>
              <a:t>	- Charges for articles of clothing over a certain size; 	</a:t>
            </a:r>
          </a:p>
          <a:p>
            <a:r>
              <a:rPr lang="en-US" smtClean="0"/>
              <a:t>	- If prices are only available at certain times or days; </a:t>
            </a:r>
          </a:p>
          <a:p>
            <a:r>
              <a:rPr lang="en-US" smtClean="0"/>
              <a:t>	- Minimum purchases required for advertised prices; and</a:t>
            </a:r>
          </a:p>
          <a:p>
            <a:r>
              <a:rPr lang="en-US" smtClean="0"/>
              <a:t>	- Additional delivery charges. </a:t>
            </a:r>
          </a:p>
        </p:txBody>
      </p:sp>
      <p:sp>
        <p:nvSpPr>
          <p:cNvPr id="30724"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ADC63116-4244-458E-9006-54588600DEDA}" type="slidenum">
              <a:rPr lang="en-US" sz="1300">
                <a:solidFill>
                  <a:schemeClr val="tx1"/>
                </a:solidFill>
                <a:latin typeface="Arial" charset="0"/>
              </a:rPr>
              <a:pPr eaLnBrk="1" hangingPunct="1"/>
              <a:t>6</a:t>
            </a:fld>
            <a:endParaRPr lang="en-US" sz="1300">
              <a:solidFill>
                <a:schemeClr val="tx1"/>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lvl="1">
              <a:buFont typeface="Arial" pitchFamily="34" charset="0"/>
              <a:buNone/>
              <a:defRPr/>
            </a:pPr>
            <a:r>
              <a:rPr lang="en-US" dirty="0" smtClean="0"/>
              <a:t>Bait and switch techniques include:</a:t>
            </a:r>
          </a:p>
          <a:p>
            <a:pPr marL="621798" lvl="1" indent="-169581">
              <a:buFont typeface="Arial" pitchFamily="34" charset="0"/>
              <a:buChar char="•"/>
              <a:defRPr/>
            </a:pPr>
            <a:r>
              <a:rPr lang="en-US" dirty="0" smtClean="0"/>
              <a:t>Misrepresent an important aspect or function of the product or service</a:t>
            </a:r>
          </a:p>
          <a:p>
            <a:pPr marL="621798" lvl="1" indent="-169581">
              <a:buFont typeface="Arial" pitchFamily="34" charset="0"/>
              <a:buChar char="•"/>
              <a:defRPr/>
            </a:pPr>
            <a:r>
              <a:rPr lang="en-US" dirty="0" smtClean="0"/>
              <a:t>Secure contact with the buyer through deception</a:t>
            </a:r>
          </a:p>
          <a:p>
            <a:pPr marL="621798" lvl="1" indent="-169581">
              <a:buFont typeface="Arial" pitchFamily="34" charset="0"/>
              <a:buChar char="•"/>
              <a:defRPr/>
            </a:pPr>
            <a:r>
              <a:rPr lang="en-US" dirty="0" smtClean="0"/>
              <a:t>Discourage the sale of the advertised product or service</a:t>
            </a:r>
          </a:p>
          <a:p>
            <a:pPr lvl="1">
              <a:buFont typeface="Arial" pitchFamily="34" charset="0"/>
              <a:buNone/>
              <a:defRPr/>
            </a:pPr>
            <a:endParaRPr lang="en-US" dirty="0" smtClean="0"/>
          </a:p>
          <a:p>
            <a:pPr lvl="1">
              <a:buFont typeface="Arial" pitchFamily="34" charset="0"/>
              <a:buNone/>
              <a:defRPr/>
            </a:pPr>
            <a:r>
              <a:rPr lang="en-US" dirty="0" smtClean="0"/>
              <a:t>In this example, the TV at the advertised price would be the “bait” if the store had no intention of providing a TV at that price because the TV served to lure the person into the store. </a:t>
            </a:r>
          </a:p>
          <a:p>
            <a:pPr>
              <a:defRPr/>
            </a:pPr>
            <a:endParaRPr lang="en-US" dirty="0" smtClean="0"/>
          </a:p>
        </p:txBody>
      </p:sp>
      <p:sp>
        <p:nvSpPr>
          <p:cNvPr id="31748"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E7339860-841C-4639-8711-DA8F9E0F4DBC}" type="slidenum">
              <a:rPr lang="en-US" sz="1300">
                <a:solidFill>
                  <a:schemeClr val="tx1"/>
                </a:solidFill>
                <a:latin typeface="Arial" charset="0"/>
              </a:rPr>
              <a:pPr eaLnBrk="1" hangingPunct="1"/>
              <a:t>8</a:t>
            </a:fld>
            <a:endParaRPr lang="en-US" sz="1300">
              <a:solidFill>
                <a:schemeClr val="tx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r>
              <a:rPr lang="en-US" dirty="0" smtClean="0"/>
              <a:t>This is the 1</a:t>
            </a:r>
            <a:r>
              <a:rPr lang="en-US" baseline="30000" dirty="0" smtClean="0"/>
              <a:t>st</a:t>
            </a:r>
            <a:r>
              <a:rPr lang="en-US" dirty="0" smtClean="0"/>
              <a:t> place winner of the Ohio Attorney General’s Office 2012 Take Action High School Video Contest. The video was submitted by Kayla </a:t>
            </a:r>
            <a:r>
              <a:rPr lang="en-US" dirty="0" err="1" smtClean="0"/>
              <a:t>Hanneman</a:t>
            </a:r>
            <a:r>
              <a:rPr lang="en-US" dirty="0" smtClean="0"/>
              <a:t> and </a:t>
            </a:r>
            <a:r>
              <a:rPr lang="en-US" dirty="0" err="1" smtClean="0"/>
              <a:t>Maclane</a:t>
            </a:r>
            <a:r>
              <a:rPr lang="en-US" dirty="0" smtClean="0"/>
              <a:t> Nugent from </a:t>
            </a:r>
            <a:r>
              <a:rPr lang="en-US" dirty="0" err="1" smtClean="0"/>
              <a:t>Pymatuning</a:t>
            </a:r>
            <a:r>
              <a:rPr lang="en-US" dirty="0" smtClean="0"/>
              <a:t> Valley High School. Length of the video is 1 minute, 5 seconds. </a:t>
            </a:r>
          </a:p>
          <a:p>
            <a:r>
              <a:rPr lang="en-US" dirty="0" smtClean="0"/>
              <a:t>Source: </a:t>
            </a:r>
            <a:r>
              <a:rPr lang="en-US" dirty="0" smtClean="0">
                <a:hlinkClick r:id="rId3"/>
              </a:rPr>
              <a:t>http://www.youtube.com/watch?feature=player_embedded&amp;v=DzvJ2lN1F_4</a:t>
            </a:r>
            <a:endParaRPr lang="en-US" dirty="0" smtClean="0"/>
          </a:p>
          <a:p>
            <a:endParaRPr lang="en-US" dirty="0" smtClean="0"/>
          </a:p>
        </p:txBody>
      </p:sp>
      <p:sp>
        <p:nvSpPr>
          <p:cNvPr id="32772"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613B8E92-43D4-4B4D-B4D3-E8A46ABF337F}" type="slidenum">
              <a:rPr lang="en-US" sz="1300">
                <a:solidFill>
                  <a:schemeClr val="tx1"/>
                </a:solidFill>
                <a:latin typeface="Arial" charset="0"/>
              </a:rPr>
              <a:pPr eaLnBrk="1" hangingPunct="1"/>
              <a:t>9</a:t>
            </a:fld>
            <a:endParaRPr lang="en-US" sz="130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r>
              <a:rPr lang="en-US" smtClean="0"/>
              <a:t>The answer is “no.”</a:t>
            </a:r>
          </a:p>
        </p:txBody>
      </p:sp>
      <p:sp>
        <p:nvSpPr>
          <p:cNvPr id="33796" name="Slide Number Placeholder 3"/>
          <p:cNvSpPr>
            <a:spLocks noGrp="1"/>
          </p:cNvSpPr>
          <p:nvPr>
            <p:ph type="sldNum" sz="quarter" idx="5"/>
          </p:nvPr>
        </p:nvSpPr>
        <p:spPr>
          <a:noFill/>
        </p:spPr>
        <p:txBody>
          <a:bodyPr/>
          <a:lstStyle>
            <a:lvl1pPr defTabSz="921706" eaLnBrk="0" hangingPunct="0">
              <a:defRPr sz="3200">
                <a:solidFill>
                  <a:srgbClr val="003366"/>
                </a:solidFill>
                <a:latin typeface="Franklin Gothic Book" pitchFamily="34" charset="0"/>
              </a:defRPr>
            </a:lvl1pPr>
            <a:lvl2pPr marL="734852" indent="-282635" defTabSz="921706" eaLnBrk="0" hangingPunct="0">
              <a:defRPr sz="3200">
                <a:solidFill>
                  <a:srgbClr val="003366"/>
                </a:solidFill>
                <a:latin typeface="Franklin Gothic Book" pitchFamily="34" charset="0"/>
              </a:defRPr>
            </a:lvl2pPr>
            <a:lvl3pPr marL="1130541" indent="-226108" defTabSz="921706" eaLnBrk="0" hangingPunct="0">
              <a:defRPr sz="3200">
                <a:solidFill>
                  <a:srgbClr val="003366"/>
                </a:solidFill>
                <a:latin typeface="Franklin Gothic Book" pitchFamily="34" charset="0"/>
              </a:defRPr>
            </a:lvl3pPr>
            <a:lvl4pPr marL="1582758" indent="-226108" defTabSz="921706" eaLnBrk="0" hangingPunct="0">
              <a:defRPr sz="3200">
                <a:solidFill>
                  <a:srgbClr val="003366"/>
                </a:solidFill>
                <a:latin typeface="Franklin Gothic Book" pitchFamily="34" charset="0"/>
              </a:defRPr>
            </a:lvl4pPr>
            <a:lvl5pPr marL="2034974" indent="-226108" defTabSz="921706" eaLnBrk="0" hangingPunct="0">
              <a:defRPr sz="3200">
                <a:solidFill>
                  <a:srgbClr val="003366"/>
                </a:solidFill>
                <a:latin typeface="Franklin Gothic Book" pitchFamily="34" charset="0"/>
              </a:defRPr>
            </a:lvl5pPr>
            <a:lvl6pPr marL="2487191" indent="-226108" defTabSz="921706" eaLnBrk="0" fontAlgn="base" hangingPunct="0">
              <a:spcBef>
                <a:spcPct val="20000"/>
              </a:spcBef>
              <a:spcAft>
                <a:spcPct val="0"/>
              </a:spcAft>
              <a:buChar char="•"/>
              <a:defRPr sz="3200">
                <a:solidFill>
                  <a:srgbClr val="003366"/>
                </a:solidFill>
                <a:latin typeface="Franklin Gothic Book" pitchFamily="34" charset="0"/>
              </a:defRPr>
            </a:lvl6pPr>
            <a:lvl7pPr marL="2939407" indent="-226108" defTabSz="921706" eaLnBrk="0" fontAlgn="base" hangingPunct="0">
              <a:spcBef>
                <a:spcPct val="20000"/>
              </a:spcBef>
              <a:spcAft>
                <a:spcPct val="0"/>
              </a:spcAft>
              <a:buChar char="•"/>
              <a:defRPr sz="3200">
                <a:solidFill>
                  <a:srgbClr val="003366"/>
                </a:solidFill>
                <a:latin typeface="Franklin Gothic Book" pitchFamily="34" charset="0"/>
              </a:defRPr>
            </a:lvl7pPr>
            <a:lvl8pPr marL="3391624" indent="-226108" defTabSz="921706" eaLnBrk="0" fontAlgn="base" hangingPunct="0">
              <a:spcBef>
                <a:spcPct val="20000"/>
              </a:spcBef>
              <a:spcAft>
                <a:spcPct val="0"/>
              </a:spcAft>
              <a:buChar char="•"/>
              <a:defRPr sz="3200">
                <a:solidFill>
                  <a:srgbClr val="003366"/>
                </a:solidFill>
                <a:latin typeface="Franklin Gothic Book" pitchFamily="34" charset="0"/>
              </a:defRPr>
            </a:lvl8pPr>
            <a:lvl9pPr marL="3843840" indent="-226108" defTabSz="921706"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fld id="{BDE3054B-B2AC-466A-A62A-DDD61D8F4ACB}" type="slidenum">
              <a:rPr lang="en-US" sz="1300">
                <a:solidFill>
                  <a:schemeClr val="tx1"/>
                </a:solidFill>
                <a:latin typeface="Arial" charset="0"/>
              </a:rPr>
              <a:pPr eaLnBrk="1" hangingPunct="1"/>
              <a:t>10</a:t>
            </a:fld>
            <a:endParaRPr lang="en-US" sz="130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61B3FD-C2FD-4C83-9B6D-29D957892A7A}"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2299926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61B3FD-C2FD-4C83-9B6D-29D957892A7A}"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3377446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61B3FD-C2FD-4C83-9B6D-29D957892A7A}"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1249886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61B3FD-C2FD-4C83-9B6D-29D957892A7A}"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1250597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61B3FD-C2FD-4C83-9B6D-29D957892A7A}"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3691099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61B3FD-C2FD-4C83-9B6D-29D957892A7A}"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1014546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61B3FD-C2FD-4C83-9B6D-29D957892A7A}" type="datetimeFigureOut">
              <a:rPr lang="en-US" smtClean="0"/>
              <a:t>12/16/2013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585024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61B3FD-C2FD-4C83-9B6D-29D957892A7A}" type="datetimeFigureOut">
              <a:rPr lang="en-US" smtClean="0"/>
              <a:t>12/16/2013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3969272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61B3FD-C2FD-4C83-9B6D-29D957892A7A}" type="datetimeFigureOut">
              <a:rPr lang="en-US" smtClean="0"/>
              <a:t>12/16/2013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165398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61B3FD-C2FD-4C83-9B6D-29D957892A7A}"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3705684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61B3FD-C2FD-4C83-9B6D-29D957892A7A}"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9F0A4B-941A-4B1C-82A6-A310B5555FD1}" type="slidenum">
              <a:rPr lang="en-US" smtClean="0"/>
              <a:t>‹#›</a:t>
            </a:fld>
            <a:endParaRPr lang="en-US"/>
          </a:p>
        </p:txBody>
      </p:sp>
    </p:spTree>
    <p:extLst>
      <p:ext uri="{BB962C8B-B14F-4D97-AF65-F5344CB8AC3E}">
        <p14:creationId xmlns:p14="http://schemas.microsoft.com/office/powerpoint/2010/main" val="651212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61B3FD-C2FD-4C83-9B6D-29D957892A7A}" type="datetimeFigureOut">
              <a:rPr lang="en-US" smtClean="0"/>
              <a:t>12/16/2013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9F0A4B-941A-4B1C-82A6-A310B5555FD1}" type="slidenum">
              <a:rPr lang="en-US" smtClean="0"/>
              <a:t>‹#›</a:t>
            </a:fld>
            <a:endParaRPr lang="en-US"/>
          </a:p>
        </p:txBody>
      </p:sp>
    </p:spTree>
    <p:extLst>
      <p:ext uri="{BB962C8B-B14F-4D97-AF65-F5344CB8AC3E}">
        <p14:creationId xmlns:p14="http://schemas.microsoft.com/office/powerpoint/2010/main" val="2043917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youtube.com/watch?v=3w4t1dYCayM&amp;feature=youtu.b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feature=player_embedded&amp;v=DzvJ2lN1F_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ormAutofit fontScale="90000"/>
          </a:bodyPr>
          <a:lstStyle/>
          <a:p>
            <a:pPr eaLnBrk="1" hangingPunct="1">
              <a:defRPr/>
            </a:pPr>
            <a:r>
              <a:rPr lang="en-US" sz="8000" dirty="0" smtClean="0">
                <a:latin typeface="+mn-lt"/>
              </a:rPr>
              <a:t>Ben goes to the Mall!</a:t>
            </a:r>
            <a:r>
              <a:rPr lang="en-US" sz="4000" dirty="0" smtClean="0"/>
              <a:t/>
            </a:r>
            <a:br>
              <a:rPr lang="en-US" sz="4000" dirty="0" smtClean="0"/>
            </a:br>
            <a:endParaRPr lang="en-US" sz="3200" dirty="0" smtClean="0"/>
          </a:p>
        </p:txBody>
      </p:sp>
      <p:sp>
        <p:nvSpPr>
          <p:cNvPr id="2051" name="Subtitle 1"/>
          <p:cNvSpPr>
            <a:spLocks noGrp="1"/>
          </p:cNvSpPr>
          <p:nvPr>
            <p:ph type="subTitle" idx="1"/>
          </p:nvPr>
        </p:nvSpPr>
        <p:spPr>
          <a:xfrm>
            <a:off x="1371600" y="3886200"/>
            <a:ext cx="6400800" cy="1752600"/>
          </a:xfrm>
        </p:spPr>
        <p:txBody>
          <a:bodyPr/>
          <a:lstStyle/>
          <a:p>
            <a:r>
              <a:rPr lang="en-US" dirty="0" smtClean="0">
                <a:solidFill>
                  <a:schemeClr val="tx1"/>
                </a:solidFill>
              </a:rPr>
              <a:t>Lesson 1: </a:t>
            </a:r>
          </a:p>
          <a:p>
            <a:r>
              <a:rPr lang="en-US" dirty="0" smtClean="0">
                <a:solidFill>
                  <a:schemeClr val="tx1"/>
                </a:solidFill>
              </a:rPr>
              <a:t>Advertisements and Shopping</a:t>
            </a:r>
          </a:p>
        </p:txBody>
      </p:sp>
    </p:spTree>
    <p:extLst>
      <p:ext uri="{BB962C8B-B14F-4D97-AF65-F5344CB8AC3E}">
        <p14:creationId xmlns:p14="http://schemas.microsoft.com/office/powerpoint/2010/main" val="2723903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2"/>
          <p:cNvSpPr>
            <a:spLocks noGrp="1"/>
          </p:cNvSpPr>
          <p:nvPr>
            <p:ph type="title"/>
          </p:nvPr>
        </p:nvSpPr>
        <p:spPr>
          <a:xfrm>
            <a:off x="457200" y="304800"/>
            <a:ext cx="8229600" cy="1143000"/>
          </a:xfrm>
        </p:spPr>
        <p:txBody>
          <a:bodyPr/>
          <a:lstStyle/>
          <a:p>
            <a:pPr>
              <a:defRPr/>
            </a:pPr>
            <a:r>
              <a:rPr lang="en-US" dirty="0" smtClean="0">
                <a:latin typeface="+mn-lt"/>
              </a:rPr>
              <a:t>Ad 3: Pans!</a:t>
            </a:r>
          </a:p>
        </p:txBody>
      </p:sp>
      <p:sp>
        <p:nvSpPr>
          <p:cNvPr id="11267" name="Content Placeholder 2"/>
          <p:cNvSpPr>
            <a:spLocks noGrp="1"/>
          </p:cNvSpPr>
          <p:nvPr>
            <p:ph idx="1"/>
          </p:nvPr>
        </p:nvSpPr>
        <p:spPr/>
        <p:txBody>
          <a:bodyPr/>
          <a:lstStyle/>
          <a:p>
            <a:pPr marL="57150" indent="0">
              <a:buFontTx/>
              <a:buNone/>
            </a:pPr>
            <a:r>
              <a:rPr lang="en-US" dirty="0" smtClean="0"/>
              <a:t>Ben needs some cookware. He sees an advertisement online stating “buy one pan, get one free.” The regular price of the pan is $40. Ben arrives at the store and the cost of one pan is $80. </a:t>
            </a:r>
          </a:p>
          <a:p>
            <a:pPr marL="57150" indent="0">
              <a:buFontTx/>
              <a:buNone/>
            </a:pPr>
            <a:endParaRPr lang="en-US" dirty="0" smtClean="0"/>
          </a:p>
          <a:p>
            <a:pPr marL="57150" indent="0">
              <a:buFontTx/>
              <a:buNone/>
            </a:pPr>
            <a:r>
              <a:rPr lang="en-US" dirty="0" smtClean="0"/>
              <a:t>Is that free?</a:t>
            </a:r>
          </a:p>
        </p:txBody>
      </p:sp>
      <p:pic>
        <p:nvPicPr>
          <p:cNvPr id="11268" name="Picture 4" descr="C:\Users\rwummer\AppData\Local\Microsoft\Windows\Temporary Internet Files\Content.IE5\8JE2YQOG\MC90038362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2400" y="3657600"/>
            <a:ext cx="2209800"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89704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defRPr/>
            </a:pPr>
            <a:r>
              <a:rPr lang="en-US" dirty="0" smtClean="0">
                <a:latin typeface="+mn-lt"/>
              </a:rPr>
              <a:t>Free and Prizes</a:t>
            </a:r>
          </a:p>
        </p:txBody>
      </p:sp>
      <p:sp>
        <p:nvSpPr>
          <p:cNvPr id="11267" name="Content Placeholder 2"/>
          <p:cNvSpPr>
            <a:spLocks noGrp="1"/>
          </p:cNvSpPr>
          <p:nvPr>
            <p:ph idx="1"/>
          </p:nvPr>
        </p:nvSpPr>
        <p:spPr/>
        <p:txBody>
          <a:bodyPr/>
          <a:lstStyle/>
          <a:p>
            <a:pPr>
              <a:defRPr/>
            </a:pPr>
            <a:r>
              <a:rPr lang="en-US" dirty="0" smtClean="0"/>
              <a:t>When items are advertised as free they truly have to be free!</a:t>
            </a:r>
          </a:p>
          <a:p>
            <a:pPr>
              <a:defRPr/>
            </a:pPr>
            <a:endParaRPr lang="en-US" dirty="0" smtClean="0"/>
          </a:p>
          <a:p>
            <a:pPr>
              <a:defRPr/>
            </a:pPr>
            <a:endParaRPr lang="en-US" dirty="0" smtClean="0"/>
          </a:p>
          <a:p>
            <a:pPr marL="0" indent="0">
              <a:buFontTx/>
              <a:buNone/>
              <a:defRPr/>
            </a:pPr>
            <a:endParaRPr lang="en-US" dirty="0"/>
          </a:p>
          <a:p>
            <a:pPr>
              <a:defRPr/>
            </a:pPr>
            <a:r>
              <a:rPr lang="en-US" dirty="0" smtClean="0"/>
              <a:t>Also, sellers may </a:t>
            </a:r>
            <a:r>
              <a:rPr lang="en-US" b="1" dirty="0"/>
              <a:t>not</a:t>
            </a:r>
            <a:r>
              <a:rPr lang="en-US" dirty="0"/>
              <a:t> advertise a </a:t>
            </a:r>
            <a:r>
              <a:rPr lang="en-US" b="1" dirty="0"/>
              <a:t>“prize” </a:t>
            </a:r>
            <a:r>
              <a:rPr lang="en-US" dirty="0"/>
              <a:t>if the consumer </a:t>
            </a:r>
            <a:r>
              <a:rPr lang="en-US" b="1" dirty="0"/>
              <a:t>must pay </a:t>
            </a:r>
            <a:r>
              <a:rPr lang="en-US" dirty="0"/>
              <a:t>to </a:t>
            </a:r>
            <a:r>
              <a:rPr lang="en-US" dirty="0" smtClean="0"/>
              <a:t>receive it.</a:t>
            </a:r>
          </a:p>
          <a:p>
            <a:pPr marL="0" indent="0">
              <a:buFontTx/>
              <a:buNone/>
              <a:defRPr/>
            </a:pPr>
            <a:endParaRPr lang="en-US" dirty="0" smtClean="0"/>
          </a:p>
        </p:txBody>
      </p:sp>
      <p:pic>
        <p:nvPicPr>
          <p:cNvPr id="12292" name="Picture 4" descr="C:\Users\rwummer\AppData\Local\Microsoft\Windows\Temporary Internet Files\Content.IE5\81EBLEC6\MC90038361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2209800"/>
            <a:ext cx="2479675"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134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2"/>
          <p:cNvSpPr>
            <a:spLocks noGrp="1"/>
          </p:cNvSpPr>
          <p:nvPr>
            <p:ph type="title"/>
          </p:nvPr>
        </p:nvSpPr>
        <p:spPr/>
        <p:txBody>
          <a:bodyPr>
            <a:normAutofit fontScale="90000"/>
          </a:bodyPr>
          <a:lstStyle/>
          <a:p>
            <a:pPr>
              <a:defRPr/>
            </a:pPr>
            <a:r>
              <a:rPr lang="en-US" dirty="0" smtClean="0">
                <a:latin typeface="+mn-lt"/>
              </a:rPr>
              <a:t>Some other issues Ben needs to look out for:</a:t>
            </a:r>
          </a:p>
        </p:txBody>
      </p:sp>
      <p:sp>
        <p:nvSpPr>
          <p:cNvPr id="13315" name="Content Placeholder 2"/>
          <p:cNvSpPr>
            <a:spLocks noGrp="1"/>
          </p:cNvSpPr>
          <p:nvPr>
            <p:ph idx="1"/>
          </p:nvPr>
        </p:nvSpPr>
        <p:spPr/>
        <p:txBody>
          <a:bodyPr/>
          <a:lstStyle/>
          <a:p>
            <a:r>
              <a:rPr lang="en-US" b="1" smtClean="0"/>
              <a:t>Used</a:t>
            </a:r>
            <a:r>
              <a:rPr lang="en-US" smtClean="0"/>
              <a:t> items may not be sold as </a:t>
            </a:r>
            <a:r>
              <a:rPr lang="en-US" b="1" smtClean="0"/>
              <a:t>new</a:t>
            </a:r>
            <a:r>
              <a:rPr lang="en-US" smtClean="0"/>
              <a:t>.</a:t>
            </a:r>
          </a:p>
          <a:p>
            <a:pPr lvl="1"/>
            <a:r>
              <a:rPr lang="en-US" smtClean="0"/>
              <a:t>A company that sells electronics may not advertise or sell a computer as new when, in fact, it has been used and refurbished.</a:t>
            </a:r>
          </a:p>
          <a:p>
            <a:r>
              <a:rPr lang="en-US" b="1" smtClean="0"/>
              <a:t>Price comparisons </a:t>
            </a:r>
            <a:r>
              <a:rPr lang="en-US" smtClean="0"/>
              <a:t>must be truthful.</a:t>
            </a:r>
          </a:p>
          <a:p>
            <a:pPr lvl="1"/>
            <a:r>
              <a:rPr lang="en-US" smtClean="0"/>
              <a:t>A seller may not advertise that its TVs are “Regularly $5,000, Now $3,000,” unless $5,000 actually is the regular price of that particular kind of TV</a:t>
            </a:r>
          </a:p>
          <a:p>
            <a:endParaRPr lang="en-US" smtClean="0"/>
          </a:p>
        </p:txBody>
      </p:sp>
    </p:spTree>
    <p:extLst>
      <p:ext uri="{BB962C8B-B14F-4D97-AF65-F5344CB8AC3E}">
        <p14:creationId xmlns:p14="http://schemas.microsoft.com/office/powerpoint/2010/main" val="19335711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5"/>
          <p:cNvSpPr>
            <a:spLocks noGrp="1" noChangeArrowheads="1"/>
          </p:cNvSpPr>
          <p:nvPr>
            <p:ph type="title"/>
          </p:nvPr>
        </p:nvSpPr>
        <p:spPr/>
        <p:txBody>
          <a:bodyPr/>
          <a:lstStyle/>
          <a:p>
            <a:pPr eaLnBrk="1" hangingPunct="1">
              <a:defRPr/>
            </a:pPr>
            <a:r>
              <a:rPr lang="en-US" dirty="0" smtClean="0">
                <a:latin typeface="+mn-lt"/>
              </a:rPr>
              <a:t>Review Questions</a:t>
            </a:r>
          </a:p>
        </p:txBody>
      </p:sp>
      <p:sp>
        <p:nvSpPr>
          <p:cNvPr id="17411" name="Rectangle 6"/>
          <p:cNvSpPr>
            <a:spLocks noGrp="1" noChangeArrowheads="1"/>
          </p:cNvSpPr>
          <p:nvPr>
            <p:ph idx="1"/>
          </p:nvPr>
        </p:nvSpPr>
        <p:spPr>
          <a:xfrm>
            <a:off x="457200" y="1371600"/>
            <a:ext cx="7467600" cy="4525963"/>
          </a:xfrm>
        </p:spPr>
        <p:txBody>
          <a:bodyPr/>
          <a:lstStyle/>
          <a:p>
            <a:pPr eaLnBrk="1" hangingPunct="1">
              <a:defRPr/>
            </a:pPr>
            <a:r>
              <a:rPr lang="en-US" dirty="0" smtClean="0"/>
              <a:t>What are some advertising practices that are considered deceptive under the CSPA?</a:t>
            </a:r>
          </a:p>
          <a:p>
            <a:pPr marL="0" indent="0" eaLnBrk="1" hangingPunct="1">
              <a:buFontTx/>
              <a:buNone/>
              <a:defRPr/>
            </a:pPr>
            <a:endParaRPr lang="en-US" sz="2400" dirty="0" smtClean="0"/>
          </a:p>
          <a:p>
            <a:pPr eaLnBrk="1" hangingPunct="1">
              <a:defRPr/>
            </a:pPr>
            <a:r>
              <a:rPr lang="en-US" dirty="0" smtClean="0"/>
              <a:t>How does Ohio’s consumer law protect Ben when viewing advertisements?</a:t>
            </a:r>
          </a:p>
        </p:txBody>
      </p:sp>
      <p:pic>
        <p:nvPicPr>
          <p:cNvPr id="14340" name="Picture 4" descr="C:\Users\rwummer\AppData\Local\Microsoft\Windows\Temporary Internet Files\Content.IE5\P3BF84AV\MC90038355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1425" y="2514600"/>
            <a:ext cx="1493838" cy="329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3391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4"/>
          <p:cNvSpPr>
            <a:spLocks noGrp="1"/>
          </p:cNvSpPr>
          <p:nvPr>
            <p:ph type="ctrTitle"/>
          </p:nvPr>
        </p:nvSpPr>
        <p:spPr>
          <a:xfrm>
            <a:off x="685800" y="685800"/>
            <a:ext cx="7772400" cy="2914650"/>
          </a:xfrm>
        </p:spPr>
        <p:txBody>
          <a:bodyPr/>
          <a:lstStyle/>
          <a:p>
            <a:pPr>
              <a:defRPr/>
            </a:pPr>
            <a:r>
              <a:rPr lang="en-US" dirty="0" smtClean="0">
                <a:latin typeface="+mn-lt"/>
              </a:rPr>
              <a:t>Ben makes his way to the mall…</a:t>
            </a:r>
          </a:p>
        </p:txBody>
      </p:sp>
      <p:pic>
        <p:nvPicPr>
          <p:cNvPr id="15363" name="Picture 4" descr="C:\Users\rwummer\AppData\Local\Microsoft\Windows\Temporary Internet Files\Content.IE5\SXA4F85D\MC90038917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0" y="2971800"/>
            <a:ext cx="4303713" cy="307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8205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defRPr/>
            </a:pPr>
            <a:r>
              <a:rPr lang="en-US" dirty="0" smtClean="0">
                <a:latin typeface="+mn-lt"/>
              </a:rPr>
              <a:t>Ben buys furniture!</a:t>
            </a:r>
          </a:p>
        </p:txBody>
      </p:sp>
      <p:sp>
        <p:nvSpPr>
          <p:cNvPr id="16387" name="Content Placeholder 4"/>
          <p:cNvSpPr>
            <a:spLocks noGrp="1"/>
          </p:cNvSpPr>
          <p:nvPr>
            <p:ph idx="1"/>
          </p:nvPr>
        </p:nvSpPr>
        <p:spPr>
          <a:xfrm>
            <a:off x="457200" y="1600200"/>
            <a:ext cx="6553200" cy="4525963"/>
          </a:xfrm>
        </p:spPr>
        <p:txBody>
          <a:bodyPr/>
          <a:lstStyle/>
          <a:p>
            <a:r>
              <a:rPr lang="en-US" smtClean="0"/>
              <a:t>Ben purchases a couch, bed, and some chairs. He gives the money to the business and waits for the furniture to arrive.</a:t>
            </a:r>
          </a:p>
          <a:p>
            <a:endParaRPr lang="en-US" smtClean="0"/>
          </a:p>
          <a:p>
            <a:r>
              <a:rPr lang="en-US" smtClean="0"/>
              <a:t>How long does the business have to deliver the furniture before it is considered “failure to deliver?”</a:t>
            </a:r>
          </a:p>
        </p:txBody>
      </p:sp>
      <p:pic>
        <p:nvPicPr>
          <p:cNvPr id="16388" name="Picture 3" descr="C:\Users\rwummer\AppData\Local\Microsoft\Windows\Temporary Internet Files\Content.IE5\SXA4F85D\MC90039104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7925" y="2514600"/>
            <a:ext cx="2898775"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22481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a:defRPr/>
            </a:pPr>
            <a:r>
              <a:rPr lang="en-US" dirty="0" smtClean="0">
                <a:latin typeface="+mn-lt"/>
              </a:rPr>
              <a:t>Failure to deliver</a:t>
            </a:r>
          </a:p>
        </p:txBody>
      </p:sp>
      <p:sp>
        <p:nvSpPr>
          <p:cNvPr id="17411" name="Content Placeholder 2"/>
          <p:cNvSpPr>
            <a:spLocks noGrp="1"/>
          </p:cNvSpPr>
          <p:nvPr>
            <p:ph idx="1"/>
          </p:nvPr>
        </p:nvSpPr>
        <p:spPr>
          <a:xfrm>
            <a:off x="457200" y="1447800"/>
            <a:ext cx="8229600" cy="4678363"/>
          </a:xfrm>
        </p:spPr>
        <p:txBody>
          <a:bodyPr/>
          <a:lstStyle/>
          <a:p>
            <a:r>
              <a:rPr lang="en-US" smtClean="0"/>
              <a:t>The CSPA says it’s deceptive for a seller to accept a consumer’s money and go 8 weeks without doing one of the following:</a:t>
            </a:r>
          </a:p>
          <a:p>
            <a:pPr lvl="1"/>
            <a:r>
              <a:rPr lang="en-US" smtClean="0"/>
              <a:t>Delivering the goods/ services</a:t>
            </a:r>
          </a:p>
          <a:p>
            <a:pPr lvl="1"/>
            <a:r>
              <a:rPr lang="en-US" smtClean="0"/>
              <a:t>Providing a full refund</a:t>
            </a:r>
          </a:p>
          <a:p>
            <a:pPr lvl="1"/>
            <a:r>
              <a:rPr lang="en-US" smtClean="0"/>
              <a:t>Telling the consumer about the delay and offering a refund</a:t>
            </a:r>
          </a:p>
          <a:p>
            <a:pPr lvl="1"/>
            <a:r>
              <a:rPr lang="en-US" smtClean="0"/>
              <a:t>Substituting similar goods/services of equal or greater value</a:t>
            </a:r>
          </a:p>
          <a:p>
            <a:endParaRPr lang="en-US" smtClean="0"/>
          </a:p>
          <a:p>
            <a:endParaRPr lang="en-US" smtClean="0"/>
          </a:p>
          <a:p>
            <a:endParaRPr lang="en-US" smtClean="0"/>
          </a:p>
        </p:txBody>
      </p:sp>
    </p:spTree>
    <p:extLst>
      <p:ext uri="{BB962C8B-B14F-4D97-AF65-F5344CB8AC3E}">
        <p14:creationId xmlns:p14="http://schemas.microsoft.com/office/powerpoint/2010/main" val="11560295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a:defRPr/>
            </a:pPr>
            <a:r>
              <a:rPr lang="en-US" dirty="0" smtClean="0">
                <a:latin typeface="+mn-lt"/>
              </a:rPr>
              <a:t>Ben uses gift cards!!</a:t>
            </a:r>
          </a:p>
        </p:txBody>
      </p:sp>
      <p:sp>
        <p:nvSpPr>
          <p:cNvPr id="18435" name="Content Placeholder 2"/>
          <p:cNvSpPr>
            <a:spLocks noGrp="1"/>
          </p:cNvSpPr>
          <p:nvPr>
            <p:ph idx="1"/>
          </p:nvPr>
        </p:nvSpPr>
        <p:spPr/>
        <p:txBody>
          <a:bodyPr/>
          <a:lstStyle/>
          <a:p>
            <a:r>
              <a:rPr lang="en-US" smtClean="0"/>
              <a:t>Ben needs some other supplies, and he has gift cards! </a:t>
            </a:r>
          </a:p>
          <a:p>
            <a:r>
              <a:rPr lang="en-US" smtClean="0"/>
              <a:t>How long does Ben have to use old gift cards before they expire? </a:t>
            </a:r>
          </a:p>
        </p:txBody>
      </p:sp>
      <p:pic>
        <p:nvPicPr>
          <p:cNvPr id="18436" name="Picture 4" descr="C:\Users\rwummer\AppData\Local\Microsoft\Windows\Temporary Internet Files\Content.IE5\DAG1HGE0\MC90039102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5200" y="3505200"/>
            <a:ext cx="2025650" cy="240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7476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74638"/>
            <a:ext cx="8229600" cy="1782762"/>
          </a:xfrm>
        </p:spPr>
        <p:txBody>
          <a:bodyPr/>
          <a:lstStyle/>
          <a:p>
            <a:pPr>
              <a:defRPr/>
            </a:pPr>
            <a:r>
              <a:rPr lang="en-US" dirty="0" smtClean="0">
                <a:latin typeface="+mn-lt"/>
              </a:rPr>
              <a:t>Ben can’t find everything at the mall…</a:t>
            </a:r>
          </a:p>
        </p:txBody>
      </p:sp>
      <p:sp>
        <p:nvSpPr>
          <p:cNvPr id="19459" name="Rectangle 5"/>
          <p:cNvSpPr>
            <a:spLocks noGrp="1" noChangeArrowheads="1"/>
          </p:cNvSpPr>
          <p:nvPr>
            <p:ph idx="1"/>
          </p:nvPr>
        </p:nvSpPr>
        <p:spPr>
          <a:xfrm>
            <a:off x="457200" y="1981200"/>
            <a:ext cx="8229600" cy="4144963"/>
          </a:xfrm>
        </p:spPr>
        <p:txBody>
          <a:bodyPr/>
          <a:lstStyle/>
          <a:p>
            <a:r>
              <a:rPr lang="en-US" smtClean="0"/>
              <a:t>He needs to do some shopping online. What are good tips for him to stay safe?</a:t>
            </a:r>
          </a:p>
        </p:txBody>
      </p:sp>
      <p:pic>
        <p:nvPicPr>
          <p:cNvPr id="4098" name="Picture 2" descr="C:\Users\Rlippe\AppData\Local\Microsoft\Windows\Temporary Internet Files\Content.IE5\YEP9304E\MP90038267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3124200"/>
            <a:ext cx="2057400" cy="288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614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pPr>
              <a:defRPr/>
            </a:pPr>
            <a:r>
              <a:rPr lang="en-US" dirty="0" smtClean="0">
                <a:latin typeface="+mn-lt"/>
              </a:rPr>
              <a:t>Some ways to be a smarter shopper online include: </a:t>
            </a:r>
          </a:p>
        </p:txBody>
      </p:sp>
      <p:sp>
        <p:nvSpPr>
          <p:cNvPr id="20483" name="Content Placeholder 2"/>
          <p:cNvSpPr>
            <a:spLocks noGrp="1"/>
          </p:cNvSpPr>
          <p:nvPr>
            <p:ph idx="1"/>
          </p:nvPr>
        </p:nvSpPr>
        <p:spPr>
          <a:xfrm>
            <a:off x="457200" y="1600200"/>
            <a:ext cx="8229600" cy="4419600"/>
          </a:xfrm>
        </p:spPr>
        <p:txBody>
          <a:bodyPr>
            <a:normAutofit/>
          </a:bodyPr>
          <a:lstStyle/>
          <a:p>
            <a:pPr>
              <a:defRPr/>
            </a:pPr>
            <a:r>
              <a:rPr lang="en-US" dirty="0" smtClean="0"/>
              <a:t>Not wiring money or sending prepaid cards</a:t>
            </a:r>
          </a:p>
          <a:p>
            <a:pPr>
              <a:defRPr/>
            </a:pPr>
            <a:r>
              <a:rPr lang="en-US" dirty="0" smtClean="0"/>
              <a:t>Reading and understanding policies and fees before buying or clicking the  “I agree” button</a:t>
            </a:r>
            <a:endParaRPr lang="en-US" sz="2400" dirty="0" smtClean="0"/>
          </a:p>
          <a:p>
            <a:pPr>
              <a:defRPr/>
            </a:pPr>
            <a:r>
              <a:rPr lang="en-US" dirty="0" smtClean="0"/>
              <a:t>Using a credit card</a:t>
            </a:r>
          </a:p>
          <a:p>
            <a:pPr>
              <a:defRPr/>
            </a:pPr>
            <a:r>
              <a:rPr lang="en-US" dirty="0" smtClean="0"/>
              <a:t>Not giving out personal information</a:t>
            </a:r>
          </a:p>
          <a:p>
            <a:pPr>
              <a:defRPr/>
            </a:pPr>
            <a:r>
              <a:rPr lang="en-US" dirty="0" smtClean="0"/>
              <a:t>Using a secure connection (</a:t>
            </a:r>
            <a:r>
              <a:rPr lang="en-US" dirty="0" err="1" smtClean="0"/>
              <a:t>http“s</a:t>
            </a:r>
            <a:r>
              <a:rPr lang="en-US" dirty="0" smtClean="0"/>
              <a:t>”)</a:t>
            </a:r>
          </a:p>
          <a:p>
            <a:pPr marL="0" indent="0">
              <a:buFontTx/>
              <a:buNone/>
              <a:defRPr/>
            </a:pPr>
            <a:endParaRPr lang="en-US" dirty="0" smtClean="0"/>
          </a:p>
          <a:p>
            <a:pPr>
              <a:defRPr/>
            </a:pPr>
            <a:endParaRPr lang="en-US" dirty="0" smtClean="0"/>
          </a:p>
        </p:txBody>
      </p:sp>
    </p:spTree>
    <p:extLst>
      <p:ext uri="{BB962C8B-B14F-4D97-AF65-F5344CB8AC3E}">
        <p14:creationId xmlns:p14="http://schemas.microsoft.com/office/powerpoint/2010/main" val="2813138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6"/>
          <p:cNvSpPr>
            <a:spLocks noGrp="1"/>
          </p:cNvSpPr>
          <p:nvPr>
            <p:ph type="title"/>
          </p:nvPr>
        </p:nvSpPr>
        <p:spPr/>
        <p:txBody>
          <a:bodyPr/>
          <a:lstStyle/>
          <a:p>
            <a:pPr>
              <a:defRPr/>
            </a:pPr>
            <a:r>
              <a:rPr lang="en-US" dirty="0" smtClean="0">
                <a:latin typeface="+mn-lt"/>
              </a:rPr>
              <a:t>This is Ben.</a:t>
            </a:r>
            <a:r>
              <a:rPr lang="en-US" dirty="0" smtClean="0"/>
              <a:t>	</a:t>
            </a:r>
          </a:p>
        </p:txBody>
      </p:sp>
      <p:sp>
        <p:nvSpPr>
          <p:cNvPr id="3075" name="Content Placeholder 7"/>
          <p:cNvSpPr>
            <a:spLocks noGrp="1"/>
          </p:cNvSpPr>
          <p:nvPr>
            <p:ph idx="1"/>
          </p:nvPr>
        </p:nvSpPr>
        <p:spPr>
          <a:xfrm>
            <a:off x="523875" y="1295400"/>
            <a:ext cx="5486400" cy="4830763"/>
          </a:xfrm>
        </p:spPr>
        <p:txBody>
          <a:bodyPr/>
          <a:lstStyle/>
          <a:p>
            <a:pPr marL="0" indent="0">
              <a:buFontTx/>
              <a:buNone/>
            </a:pPr>
            <a:r>
              <a:rPr lang="en-US" dirty="0" smtClean="0"/>
              <a:t>Ben is moving to a new apartment, but he needs to fill it with furniture and other items. </a:t>
            </a:r>
          </a:p>
          <a:p>
            <a:pPr marL="0" indent="0">
              <a:buFontTx/>
              <a:buNone/>
            </a:pPr>
            <a:endParaRPr lang="en-US" sz="2000" dirty="0" smtClean="0"/>
          </a:p>
          <a:p>
            <a:pPr marL="0" indent="0">
              <a:buFontTx/>
              <a:buNone/>
            </a:pPr>
            <a:r>
              <a:rPr lang="en-US" dirty="0" smtClean="0"/>
              <a:t>Let’s help Ben navigate the world of advertising and shopping malls.</a:t>
            </a:r>
          </a:p>
        </p:txBody>
      </p:sp>
      <p:sp>
        <p:nvSpPr>
          <p:cNvPr id="3077" name="Down Arrow 8"/>
          <p:cNvSpPr>
            <a:spLocks noChangeArrowheads="1"/>
          </p:cNvSpPr>
          <p:nvPr/>
        </p:nvSpPr>
        <p:spPr bwMode="auto">
          <a:xfrm>
            <a:off x="1752600" y="1143000"/>
            <a:ext cx="304800" cy="838200"/>
          </a:xfrm>
          <a:prstGeom prst="downArrow">
            <a:avLst>
              <a:gd name="adj1" fmla="val 50000"/>
              <a:gd name="adj2" fmla="val 4999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endParaRPr lang="en-US"/>
          </a:p>
        </p:txBody>
      </p:sp>
      <p:pic>
        <p:nvPicPr>
          <p:cNvPr id="1026" name="Picture 2" descr="C:\Users\Rlippe\AppData\Local\Microsoft\Windows\Temporary Internet Files\Content.IE5\YEP9304E\MP900422739[1].jpg"/>
          <p:cNvPicPr>
            <a:picLocks noChangeAspect="1" noChangeArrowheads="1"/>
          </p:cNvPicPr>
          <p:nvPr/>
        </p:nvPicPr>
        <p:blipFill>
          <a:blip r:embed="rId3" cstate="print">
            <a:clrChange>
              <a:clrFrom>
                <a:srgbClr val="E1EFF7"/>
              </a:clrFrom>
              <a:clrTo>
                <a:srgbClr val="E1EFF7">
                  <a:alpha val="0"/>
                </a:srgbClr>
              </a:clrTo>
            </a:clrChange>
            <a:extLst>
              <a:ext uri="{28A0092B-C50C-407E-A947-70E740481C1C}">
                <a14:useLocalDpi xmlns:a14="http://schemas.microsoft.com/office/drawing/2010/main" val="0"/>
              </a:ext>
            </a:extLst>
          </a:blip>
          <a:srcRect/>
          <a:stretch>
            <a:fillRect/>
          </a:stretch>
        </p:blipFill>
        <p:spPr bwMode="auto">
          <a:xfrm>
            <a:off x="5638800" y="914400"/>
            <a:ext cx="3505200"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30394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143000"/>
          </a:xfrm>
        </p:spPr>
        <p:txBody>
          <a:bodyPr>
            <a:normAutofit fontScale="90000"/>
          </a:bodyPr>
          <a:lstStyle/>
          <a:p>
            <a:pPr algn="l">
              <a:defRPr/>
            </a:pPr>
            <a:r>
              <a:rPr lang="en-US" sz="3800" dirty="0" smtClean="0">
                <a:latin typeface="+mn-lt"/>
              </a:rPr>
              <a:t>Video: From OnGuardOnline.gov</a:t>
            </a:r>
            <a:br>
              <a:rPr lang="en-US" sz="3800" dirty="0" smtClean="0">
                <a:latin typeface="+mn-lt"/>
              </a:rPr>
            </a:br>
            <a:r>
              <a:rPr lang="en-US" sz="3800" dirty="0" smtClean="0">
                <a:latin typeface="+mn-lt"/>
                <a:hlinkClick r:id="rId3"/>
              </a:rPr>
              <a:t>http</a:t>
            </a:r>
            <a:r>
              <a:rPr lang="en-US" sz="3800" dirty="0">
                <a:latin typeface="+mn-lt"/>
                <a:hlinkClick r:id="rId3"/>
              </a:rPr>
              <a:t>://www.youtube.com/watch?v=3w4t1dYCayM&amp;feature=youtu.be</a:t>
            </a:r>
            <a:r>
              <a:rPr lang="en-US" dirty="0"/>
              <a:t/>
            </a:r>
            <a:br>
              <a:rPr lang="en-US" dirty="0"/>
            </a:br>
            <a:endParaRPr lang="en-US" dirty="0">
              <a:latin typeface="+mn-lt"/>
            </a:endParaRPr>
          </a:p>
        </p:txBody>
      </p:sp>
    </p:spTree>
    <p:extLst>
      <p:ext uri="{BB962C8B-B14F-4D97-AF65-F5344CB8AC3E}">
        <p14:creationId xmlns:p14="http://schemas.microsoft.com/office/powerpoint/2010/main" val="42589747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defRPr/>
            </a:pPr>
            <a:r>
              <a:rPr lang="en-US" dirty="0" smtClean="0">
                <a:latin typeface="+mn-lt"/>
              </a:rPr>
              <a:t>Ben should also:</a:t>
            </a:r>
          </a:p>
        </p:txBody>
      </p:sp>
      <p:sp>
        <p:nvSpPr>
          <p:cNvPr id="22531" name="Rectangle 5"/>
          <p:cNvSpPr>
            <a:spLocks noGrp="1" noChangeArrowheads="1"/>
          </p:cNvSpPr>
          <p:nvPr>
            <p:ph idx="1"/>
          </p:nvPr>
        </p:nvSpPr>
        <p:spPr>
          <a:xfrm>
            <a:off x="457200" y="1295400"/>
            <a:ext cx="8229600" cy="4525963"/>
          </a:xfrm>
        </p:spPr>
        <p:txBody>
          <a:bodyPr>
            <a:normAutofit lnSpcReduction="10000"/>
          </a:bodyPr>
          <a:lstStyle/>
          <a:p>
            <a:r>
              <a:rPr lang="en-US" smtClean="0"/>
              <a:t>Always ask about refund policies before buying. Stores aren’t required to accept returns.</a:t>
            </a:r>
          </a:p>
          <a:p>
            <a:r>
              <a:rPr lang="en-US" smtClean="0"/>
              <a:t>Try to save enough money to buy an item outright. Rent-to-own transactions can end up being more expensive.</a:t>
            </a:r>
          </a:p>
          <a:p>
            <a:r>
              <a:rPr lang="en-US" smtClean="0"/>
              <a:t>Ask about restocking fees before buying a product. Some sellers charge consumers for returning items.</a:t>
            </a:r>
          </a:p>
        </p:txBody>
      </p:sp>
    </p:spTree>
    <p:extLst>
      <p:ext uri="{BB962C8B-B14F-4D97-AF65-F5344CB8AC3E}">
        <p14:creationId xmlns:p14="http://schemas.microsoft.com/office/powerpoint/2010/main" val="32119341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5"/>
          <p:cNvSpPr>
            <a:spLocks noGrp="1" noChangeArrowheads="1"/>
          </p:cNvSpPr>
          <p:nvPr>
            <p:ph type="title"/>
          </p:nvPr>
        </p:nvSpPr>
        <p:spPr/>
        <p:txBody>
          <a:bodyPr/>
          <a:lstStyle/>
          <a:p>
            <a:pPr eaLnBrk="1" hangingPunct="1">
              <a:defRPr/>
            </a:pPr>
            <a:r>
              <a:rPr lang="en-US" dirty="0" smtClean="0">
                <a:latin typeface="+mn-lt"/>
              </a:rPr>
              <a:t>Review Questions</a:t>
            </a:r>
          </a:p>
        </p:txBody>
      </p:sp>
      <p:sp>
        <p:nvSpPr>
          <p:cNvPr id="23555" name="Rectangle 6"/>
          <p:cNvSpPr>
            <a:spLocks noGrp="1" noChangeArrowheads="1"/>
          </p:cNvSpPr>
          <p:nvPr>
            <p:ph idx="1"/>
          </p:nvPr>
        </p:nvSpPr>
        <p:spPr>
          <a:xfrm>
            <a:off x="457200" y="1143000"/>
            <a:ext cx="7924800" cy="4525963"/>
          </a:xfrm>
        </p:spPr>
        <p:txBody>
          <a:bodyPr/>
          <a:lstStyle/>
          <a:p>
            <a:pPr eaLnBrk="1" hangingPunct="1"/>
            <a:r>
              <a:rPr lang="en-US" dirty="0" smtClean="0"/>
              <a:t>What law protects consumers from deceptive practices?</a:t>
            </a:r>
          </a:p>
          <a:p>
            <a:pPr eaLnBrk="1" hangingPunct="1"/>
            <a:endParaRPr lang="en-US" dirty="0" smtClean="0"/>
          </a:p>
          <a:p>
            <a:pPr eaLnBrk="1" hangingPunct="1"/>
            <a:r>
              <a:rPr lang="en-US" dirty="0" smtClean="0"/>
              <a:t>What protections do consumers have when shopping?</a:t>
            </a:r>
            <a:br>
              <a:rPr lang="en-US" dirty="0" smtClean="0"/>
            </a:br>
            <a:endParaRPr lang="en-US" dirty="0" smtClean="0"/>
          </a:p>
          <a:p>
            <a:pPr eaLnBrk="1" hangingPunct="1"/>
            <a:r>
              <a:rPr lang="en-US" dirty="0" smtClean="0"/>
              <a:t>How can you shop online with less risk?</a:t>
            </a:r>
            <a:endParaRPr lang="en-US" sz="2400" dirty="0" smtClean="0"/>
          </a:p>
          <a:p>
            <a:pPr eaLnBrk="1" hangingPunct="1"/>
            <a:endParaRPr lang="en-US" sz="2400" dirty="0" smtClean="0"/>
          </a:p>
        </p:txBody>
      </p:sp>
    </p:spTree>
    <p:extLst>
      <p:ext uri="{BB962C8B-B14F-4D97-AF65-F5344CB8AC3E}">
        <p14:creationId xmlns:p14="http://schemas.microsoft.com/office/powerpoint/2010/main" val="3458382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86310"/>
            <a:ext cx="6477000" cy="1143000"/>
          </a:xfrm>
        </p:spPr>
        <p:txBody>
          <a:bodyPr/>
          <a:lstStyle/>
          <a:p>
            <a:pPr>
              <a:defRPr/>
            </a:pPr>
            <a:r>
              <a:rPr lang="en-US" dirty="0" smtClean="0">
                <a:latin typeface="+mn-lt"/>
              </a:rPr>
              <a:t>But wait!</a:t>
            </a:r>
          </a:p>
        </p:txBody>
      </p:sp>
      <p:sp>
        <p:nvSpPr>
          <p:cNvPr id="4099" name="Content Placeholder 2"/>
          <p:cNvSpPr>
            <a:spLocks noGrp="1"/>
          </p:cNvSpPr>
          <p:nvPr>
            <p:ph idx="1"/>
          </p:nvPr>
        </p:nvSpPr>
        <p:spPr>
          <a:xfrm>
            <a:off x="533400" y="2209800"/>
            <a:ext cx="6858000" cy="3773488"/>
          </a:xfrm>
        </p:spPr>
        <p:txBody>
          <a:bodyPr/>
          <a:lstStyle/>
          <a:p>
            <a:pPr marL="0" indent="0">
              <a:buFontTx/>
              <a:buNone/>
            </a:pPr>
            <a:r>
              <a:rPr lang="en-US" dirty="0" smtClean="0"/>
              <a:t>Ben needs to understand the basics of shopping and advertising laws.</a:t>
            </a:r>
          </a:p>
          <a:p>
            <a:pPr marL="0" indent="0">
              <a:buFontTx/>
              <a:buNone/>
            </a:pPr>
            <a:endParaRPr lang="en-US" dirty="0" smtClean="0"/>
          </a:p>
          <a:p>
            <a:pPr marL="0" indent="0">
              <a:buFontTx/>
              <a:buNone/>
            </a:pPr>
            <a:r>
              <a:rPr lang="en-US" dirty="0" smtClean="0"/>
              <a:t>What is a consumer?</a:t>
            </a:r>
          </a:p>
          <a:p>
            <a:pPr marL="0" indent="0">
              <a:buFontTx/>
              <a:buNone/>
            </a:pPr>
            <a:endParaRPr lang="en-US" dirty="0" smtClean="0"/>
          </a:p>
          <a:p>
            <a:pPr marL="0" indent="0">
              <a:buFontTx/>
              <a:buNone/>
            </a:pPr>
            <a:r>
              <a:rPr lang="en-US" dirty="0" smtClean="0"/>
              <a:t>What is a consumer transaction?</a:t>
            </a:r>
          </a:p>
        </p:txBody>
      </p:sp>
      <p:pic>
        <p:nvPicPr>
          <p:cNvPr id="2050" name="Picture 2" descr="C:\Users\Rlippe\AppData\Local\Microsoft\Windows\Temporary Internet Files\Content.IE5\13RQ738J\MP90044868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286310"/>
            <a:ext cx="2590800" cy="1724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65941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2"/>
          <p:cNvSpPr>
            <a:spLocks noGrp="1"/>
          </p:cNvSpPr>
          <p:nvPr>
            <p:ph type="title"/>
          </p:nvPr>
        </p:nvSpPr>
        <p:spPr/>
        <p:txBody>
          <a:bodyPr/>
          <a:lstStyle/>
          <a:p>
            <a:pPr>
              <a:defRPr/>
            </a:pPr>
            <a:r>
              <a:rPr lang="en-US" dirty="0" smtClean="0">
                <a:latin typeface="+mn-lt"/>
              </a:rPr>
              <a:t>The law to help consumers…</a:t>
            </a:r>
          </a:p>
        </p:txBody>
      </p:sp>
      <p:sp>
        <p:nvSpPr>
          <p:cNvPr id="5123" name="Content Placeholder 2"/>
          <p:cNvSpPr>
            <a:spLocks noGrp="1"/>
          </p:cNvSpPr>
          <p:nvPr>
            <p:ph idx="1"/>
          </p:nvPr>
        </p:nvSpPr>
        <p:spPr/>
        <p:txBody>
          <a:bodyPr/>
          <a:lstStyle/>
          <a:p>
            <a:r>
              <a:rPr lang="en-US" dirty="0" smtClean="0"/>
              <a:t>Ohio’s Consumer Sales Practices Act (CSPA) protects consumers from unfair, deceptive, and unconscionable practices in consumer transactions. – Ohio Revised Code 1345.01</a:t>
            </a:r>
          </a:p>
          <a:p>
            <a:pPr marL="0" indent="0">
              <a:buNone/>
            </a:pPr>
            <a:endParaRPr lang="en-US" dirty="0" smtClean="0"/>
          </a:p>
        </p:txBody>
      </p:sp>
    </p:spTree>
    <p:extLst>
      <p:ext uri="{BB962C8B-B14F-4D97-AF65-F5344CB8AC3E}">
        <p14:creationId xmlns:p14="http://schemas.microsoft.com/office/powerpoint/2010/main" val="3545244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2"/>
          <p:cNvSpPr>
            <a:spLocks noGrp="1"/>
          </p:cNvSpPr>
          <p:nvPr>
            <p:ph type="title"/>
          </p:nvPr>
        </p:nvSpPr>
        <p:spPr/>
        <p:txBody>
          <a:bodyPr/>
          <a:lstStyle/>
          <a:p>
            <a:pPr>
              <a:defRPr/>
            </a:pPr>
            <a:r>
              <a:rPr lang="en-US" dirty="0" smtClean="0">
                <a:latin typeface="+mn-lt"/>
              </a:rPr>
              <a:t>Check out the deals!</a:t>
            </a:r>
          </a:p>
        </p:txBody>
      </p:sp>
      <p:sp>
        <p:nvSpPr>
          <p:cNvPr id="6147" name="Content Placeholder 2"/>
          <p:cNvSpPr>
            <a:spLocks noGrp="1"/>
          </p:cNvSpPr>
          <p:nvPr>
            <p:ph sz="half" idx="1"/>
          </p:nvPr>
        </p:nvSpPr>
        <p:spPr/>
        <p:txBody>
          <a:bodyPr/>
          <a:lstStyle/>
          <a:p>
            <a:r>
              <a:rPr lang="en-US" sz="3200" smtClean="0"/>
              <a:t>Ben checks out the advertisements. </a:t>
            </a:r>
          </a:p>
          <a:p>
            <a:r>
              <a:rPr lang="en-US" sz="3200" smtClean="0"/>
              <a:t>He discovers </a:t>
            </a:r>
            <a:r>
              <a:rPr lang="en-US" sz="3200" b="1" smtClean="0"/>
              <a:t>exclusions and limitations </a:t>
            </a:r>
            <a:r>
              <a:rPr lang="en-US" sz="3200" smtClean="0"/>
              <a:t>must be listed in ads.</a:t>
            </a:r>
          </a:p>
          <a:p>
            <a:r>
              <a:rPr lang="en-US" sz="3200" smtClean="0"/>
              <a:t>What are exclusions and limitations?</a:t>
            </a:r>
          </a:p>
          <a:p>
            <a:endParaRPr lang="en-US" smtClean="0"/>
          </a:p>
          <a:p>
            <a:endParaRPr lang="en-US" smtClean="0"/>
          </a:p>
        </p:txBody>
      </p:sp>
      <p:pic>
        <p:nvPicPr>
          <p:cNvPr id="6148" name="Picture 3" descr="C:\Users\rwummer\AppData\Local\Microsoft\Windows\Temporary Internet Files\Content.IE5\BZ1VW5VE\MC900383578[1].wmf"/>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4803775" y="1905000"/>
            <a:ext cx="3349625" cy="3519488"/>
          </a:xfr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206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US" dirty="0" smtClean="0">
                <a:latin typeface="+mn-lt"/>
              </a:rPr>
              <a:t>Exclusions and limitations</a:t>
            </a:r>
          </a:p>
        </p:txBody>
      </p:sp>
      <p:sp>
        <p:nvSpPr>
          <p:cNvPr id="7171" name="Content Placeholder 2"/>
          <p:cNvSpPr>
            <a:spLocks noGrp="1"/>
          </p:cNvSpPr>
          <p:nvPr>
            <p:ph idx="1"/>
          </p:nvPr>
        </p:nvSpPr>
        <p:spPr/>
        <p:txBody>
          <a:bodyPr/>
          <a:lstStyle/>
          <a:p>
            <a:r>
              <a:rPr lang="en-US" smtClean="0"/>
              <a:t>What are some examples of exclusions and limitations that have to be in ads*?</a:t>
            </a:r>
          </a:p>
          <a:p>
            <a:pPr lvl="1"/>
            <a:r>
              <a:rPr lang="en-US" smtClean="0"/>
              <a:t>Terms and conditions including:</a:t>
            </a:r>
          </a:p>
          <a:p>
            <a:pPr lvl="2"/>
            <a:r>
              <a:rPr lang="en-US" smtClean="0"/>
              <a:t>Extra costs </a:t>
            </a:r>
          </a:p>
          <a:p>
            <a:pPr lvl="2"/>
            <a:r>
              <a:rPr lang="en-US" smtClean="0"/>
              <a:t>Limited times of sale</a:t>
            </a:r>
          </a:p>
          <a:p>
            <a:pPr lvl="2"/>
            <a:r>
              <a:rPr lang="en-US" smtClean="0"/>
              <a:t>Whether or not pictured items are included in the sale</a:t>
            </a:r>
          </a:p>
          <a:p>
            <a:pPr lvl="1"/>
            <a:r>
              <a:rPr lang="en-US" smtClean="0"/>
              <a:t>*Many of the terms and conditions can be found after the asterisk!</a:t>
            </a:r>
          </a:p>
          <a:p>
            <a:endParaRPr lang="en-US" smtClean="0"/>
          </a:p>
        </p:txBody>
      </p:sp>
    </p:spTree>
    <p:extLst>
      <p:ext uri="{BB962C8B-B14F-4D97-AF65-F5344CB8AC3E}">
        <p14:creationId xmlns:p14="http://schemas.microsoft.com/office/powerpoint/2010/main" val="2130032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4"/>
          <p:cNvSpPr>
            <a:spLocks noGrp="1"/>
          </p:cNvSpPr>
          <p:nvPr>
            <p:ph type="title"/>
          </p:nvPr>
        </p:nvSpPr>
        <p:spPr/>
        <p:txBody>
          <a:bodyPr/>
          <a:lstStyle/>
          <a:p>
            <a:pPr>
              <a:defRPr/>
            </a:pPr>
            <a:r>
              <a:rPr lang="en-US" dirty="0" smtClean="0">
                <a:latin typeface="+mn-lt"/>
              </a:rPr>
              <a:t>Ad 2: A TV!</a:t>
            </a:r>
          </a:p>
        </p:txBody>
      </p:sp>
      <p:sp>
        <p:nvSpPr>
          <p:cNvPr id="8195" name="Content Placeholder 2"/>
          <p:cNvSpPr>
            <a:spLocks noGrp="1"/>
          </p:cNvSpPr>
          <p:nvPr>
            <p:ph idx="1"/>
          </p:nvPr>
        </p:nvSpPr>
        <p:spPr/>
        <p:txBody>
          <a:bodyPr/>
          <a:lstStyle/>
          <a:p>
            <a:pPr marL="114300" indent="0">
              <a:buFontTx/>
              <a:buNone/>
            </a:pPr>
            <a:r>
              <a:rPr lang="en-US" dirty="0" smtClean="0"/>
              <a:t>Ben sees an advertisement for a great deal on a TV. When he goes to the store, he finds out that the TV is not available for the advertised price. The salesperson offers him a similar TV that costs $200 more than the advertised TV.</a:t>
            </a:r>
          </a:p>
          <a:p>
            <a:pPr marL="114300" indent="0">
              <a:buFontTx/>
              <a:buNone/>
            </a:pPr>
            <a:endParaRPr lang="en-US" dirty="0" smtClean="0"/>
          </a:p>
          <a:p>
            <a:pPr marL="114300" indent="0">
              <a:buFontTx/>
              <a:buNone/>
            </a:pPr>
            <a:r>
              <a:rPr lang="en-US" dirty="0" smtClean="0"/>
              <a:t>Do you think the company </a:t>
            </a:r>
          </a:p>
          <a:p>
            <a:pPr marL="114300" indent="0">
              <a:buFontTx/>
              <a:buNone/>
            </a:pPr>
            <a:r>
              <a:rPr lang="en-US" dirty="0" smtClean="0"/>
              <a:t>should be able to do this?</a:t>
            </a:r>
          </a:p>
        </p:txBody>
      </p:sp>
      <p:pic>
        <p:nvPicPr>
          <p:cNvPr id="3076" name="Picture 4" descr="C:\Users\Rlippe\AppData\Local\Microsoft\Windows\Temporary Internet Files\Content.IE5\CBQ9IGU7\MP900442472[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9800" y="4114800"/>
            <a:ext cx="28575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94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2"/>
          <p:cNvSpPr>
            <a:spLocks noGrp="1"/>
          </p:cNvSpPr>
          <p:nvPr>
            <p:ph type="title"/>
          </p:nvPr>
        </p:nvSpPr>
        <p:spPr/>
        <p:txBody>
          <a:bodyPr/>
          <a:lstStyle/>
          <a:p>
            <a:pPr>
              <a:defRPr/>
            </a:pPr>
            <a:r>
              <a:rPr lang="en-US" dirty="0" smtClean="0">
                <a:latin typeface="+mn-lt"/>
              </a:rPr>
              <a:t>Advertisers and sellers cannot…</a:t>
            </a:r>
          </a:p>
        </p:txBody>
      </p:sp>
      <p:sp>
        <p:nvSpPr>
          <p:cNvPr id="9219" name="Content Placeholder 2"/>
          <p:cNvSpPr>
            <a:spLocks noGrp="1"/>
          </p:cNvSpPr>
          <p:nvPr>
            <p:ph idx="1"/>
          </p:nvPr>
        </p:nvSpPr>
        <p:spPr>
          <a:xfrm>
            <a:off x="457200" y="1600200"/>
            <a:ext cx="8229600" cy="4159250"/>
          </a:xfrm>
        </p:spPr>
        <p:txBody>
          <a:bodyPr/>
          <a:lstStyle/>
          <a:p>
            <a:pPr>
              <a:defRPr/>
            </a:pPr>
            <a:r>
              <a:rPr lang="en-US" dirty="0" smtClean="0"/>
              <a:t>Use bait-and-switch techniques!</a:t>
            </a:r>
          </a:p>
          <a:p>
            <a:pPr>
              <a:defRPr/>
            </a:pPr>
            <a:r>
              <a:rPr lang="en-US" dirty="0" smtClean="0"/>
              <a:t>Like in fishing, where the bait lures the fish onto the hook, bait-and-switch techniques lure people into stores!</a:t>
            </a:r>
          </a:p>
          <a:p>
            <a:pPr marL="0" indent="0">
              <a:buFontTx/>
              <a:buNone/>
              <a:defRPr/>
            </a:pPr>
            <a:endParaRPr lang="en-US" dirty="0" smtClean="0"/>
          </a:p>
          <a:p>
            <a:pPr marL="0" indent="0">
              <a:buFontTx/>
              <a:buNone/>
              <a:defRPr/>
            </a:pPr>
            <a:endParaRPr lang="en-US" dirty="0" smtClean="0"/>
          </a:p>
        </p:txBody>
      </p:sp>
      <p:pic>
        <p:nvPicPr>
          <p:cNvPr id="9220" name="Picture 3" descr="C:\Users\rwummer\AppData\Local\Microsoft\Windows\Temporary Internet Files\Content.IE5\DAG1HGE0\MC900389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3733800"/>
            <a:ext cx="2841625" cy="177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8120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457200" y="533400"/>
            <a:ext cx="8229600" cy="1143000"/>
          </a:xfrm>
        </p:spPr>
        <p:txBody>
          <a:bodyPr>
            <a:normAutofit fontScale="90000"/>
          </a:bodyPr>
          <a:lstStyle/>
          <a:p>
            <a:pPr algn="l">
              <a:defRPr/>
            </a:pPr>
            <a:r>
              <a:rPr lang="en-US" sz="3600" dirty="0" smtClean="0">
                <a:latin typeface="+mn-lt"/>
              </a:rPr>
              <a:t>Video: Ohio Attorney General’s Office’s 2012 Take Action High School Video Contest, 1</a:t>
            </a:r>
            <a:r>
              <a:rPr lang="en-US" sz="3600" baseline="30000" dirty="0" smtClean="0">
                <a:latin typeface="+mn-lt"/>
              </a:rPr>
              <a:t>st</a:t>
            </a:r>
            <a:r>
              <a:rPr lang="en-US" sz="3600" dirty="0" smtClean="0">
                <a:latin typeface="+mn-lt"/>
              </a:rPr>
              <a:t> Place: I Knew You Were Lion</a:t>
            </a:r>
          </a:p>
        </p:txBody>
      </p:sp>
      <p:sp>
        <p:nvSpPr>
          <p:cNvPr id="3" name="Rectangle 2"/>
          <p:cNvSpPr/>
          <p:nvPr/>
        </p:nvSpPr>
        <p:spPr>
          <a:xfrm>
            <a:off x="609600" y="1905000"/>
            <a:ext cx="7772400" cy="1200329"/>
          </a:xfrm>
          <a:prstGeom prst="rect">
            <a:avLst/>
          </a:prstGeom>
        </p:spPr>
        <p:txBody>
          <a:bodyPr wrap="square">
            <a:spAutoFit/>
          </a:bodyPr>
          <a:lstStyle/>
          <a:p>
            <a:pPr>
              <a:buNone/>
            </a:pPr>
            <a:r>
              <a:rPr lang="en-US" sz="3600" dirty="0" smtClean="0">
                <a:hlinkClick r:id="rId3"/>
              </a:rPr>
              <a:t>http</a:t>
            </a:r>
            <a:r>
              <a:rPr lang="en-US" sz="3600" dirty="0">
                <a:hlinkClick r:id="rId3"/>
              </a:rPr>
              <a:t>://www.youtube.com/watch?feature=player_embedded&amp;v=DzvJ2lN1F_4</a:t>
            </a:r>
            <a:endParaRPr lang="en-US" sz="3600" dirty="0"/>
          </a:p>
        </p:txBody>
      </p:sp>
    </p:spTree>
    <p:extLst>
      <p:ext uri="{BB962C8B-B14F-4D97-AF65-F5344CB8AC3E}">
        <p14:creationId xmlns:p14="http://schemas.microsoft.com/office/powerpoint/2010/main" val="538627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2635</Words>
  <Application>Microsoft Office PowerPoint</Application>
  <PresentationFormat>On-screen Show (4:3)</PresentationFormat>
  <Paragraphs>208</Paragraphs>
  <Slides>22</Slides>
  <Notes>20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Ben goes to the Mall! </vt:lpstr>
      <vt:lpstr>This is Ben. </vt:lpstr>
      <vt:lpstr>But wait!</vt:lpstr>
      <vt:lpstr>The law to help consumers…</vt:lpstr>
      <vt:lpstr>Check out the deals!</vt:lpstr>
      <vt:lpstr>Exclusions and limitations</vt:lpstr>
      <vt:lpstr>Ad 2: A TV!</vt:lpstr>
      <vt:lpstr>Advertisers and sellers cannot…</vt:lpstr>
      <vt:lpstr>Video: Ohio Attorney General’s Office’s 2012 Take Action High School Video Contest, 1st Place: I Knew You Were Lion</vt:lpstr>
      <vt:lpstr>Ad 3: Pans!</vt:lpstr>
      <vt:lpstr>Free and Prizes</vt:lpstr>
      <vt:lpstr>Some other issues Ben needs to look out for:</vt:lpstr>
      <vt:lpstr>Review Questions</vt:lpstr>
      <vt:lpstr>Ben makes his way to the mall…</vt:lpstr>
      <vt:lpstr>Ben buys furniture!</vt:lpstr>
      <vt:lpstr>Failure to deliver</vt:lpstr>
      <vt:lpstr>Ben uses gift cards!!</vt:lpstr>
      <vt:lpstr>Ben can’t find everything at the mall…</vt:lpstr>
      <vt:lpstr>Some ways to be a smarter shopper online include: </vt:lpstr>
      <vt:lpstr>Video: From OnGuardOnline.gov http://www.youtube.com/watch?v=3w4t1dYCayM&amp;feature=youtu.be </vt:lpstr>
      <vt:lpstr>Ben should also:</vt:lpstr>
      <vt:lpstr>Review 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2013-12-04T18:17:23Z</dcterms:created>
  <dcterms:modified xsi:type="dcterms:W3CDTF">2013-12-16T15:13:25Z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