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0"/>
  </p:notesMasterIdLst>
  <p:sldIdLst>
    <p:sldId id="256" r:id="rId20"/>
    <p:sldId id="3506" r:id="rId21"/>
    <p:sldId id="2142532791" r:id="rId22"/>
    <p:sldId id="4555" r:id="rId23"/>
    <p:sldId id="2142532807" r:id="rId24"/>
    <p:sldId id="2142532803" r:id="rId25"/>
    <p:sldId id="2142532806" r:id="rId26"/>
    <p:sldId id="2142532804" r:id="rId27"/>
    <p:sldId id="2142532801" r:id="rId28"/>
    <p:sldId id="3448" r:id="rId29"/>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1284" autoAdjust="0"/>
  </p:normalViewPr>
  <p:slideViewPr>
    <p:cSldViewPr snapToGrid="0">
      <p:cViewPr varScale="1">
        <p:scale>
          <a:sx n="133" d="100"/>
          <a:sy n="133" d="100"/>
        </p:scale>
        <p:origin x="768"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2/6/2025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DECC-4D6D-607B-0E11-D32B5F2F702F}"/>
            </a:ext>
          </a:extLst>
        </p:cNvPr>
        <p:cNvGrpSpPr/>
        <p:nvPr/>
      </p:nvGrpSpPr>
      <p:grpSpPr>
        <a:xfrm>
          <a:off x="0" y="0"/>
          <a:ext cx="0" cy="0"/>
          <a:chOff x="0" y="0"/>
          <a:chExt cx="0" cy="0"/>
        </a:xfrm>
      </p:grpSpPr>
    </p:spTree>
    <p:extLst>
      <p:ext uri="{BB962C8B-B14F-4D97-AF65-F5344CB8AC3E}">
        <p14:creationId xmlns:p14="http://schemas.microsoft.com/office/powerpoint/2010/main" val="287188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C7A9C24-4B51-8F8C-C4B3-2E27215C11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264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340983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034C6D6-6370-257A-87B7-0AC4D07FC3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524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2/6/2025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2/6/2025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Monthly Touch Point </a:t>
            </a:r>
          </a:p>
          <a:p>
            <a:r>
              <a:rPr lang="en-US" i="1" dirty="0">
                <a:latin typeface="Aptos" panose="020B0004020202020204" pitchFamily="34" charset="0"/>
                <a:cs typeface="Franklin Gothic Book"/>
              </a:rPr>
              <a:t>February 5,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ETL Design and Testing Timeline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4" y="1072343"/>
            <a:ext cx="3687413" cy="39850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4493751"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4479640" y="1948931"/>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389585134"/>
              </p:ext>
            </p:extLst>
          </p:nvPr>
        </p:nvGraphicFramePr>
        <p:xfrm>
          <a:off x="756736" y="1103867"/>
          <a:ext cx="8306788" cy="395224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WF-19 Innocent Spouse</a:t>
                      </a:r>
                    </a:p>
                  </a:txBody>
                  <a:tcPr/>
                </a:tc>
                <a:tc>
                  <a:txBody>
                    <a:bodyPr/>
                    <a:lstStyle/>
                    <a:p>
                      <a:pPr algn="ctr"/>
                      <a:r>
                        <a:rPr lang="en-US" sz="1200" dirty="0">
                          <a:latin typeface="Aptos" panose="020B0004020202020204" pitchFamily="34" charset="0"/>
                        </a:rPr>
                        <a:t>Kevin Whitacre, Nicole Brock</a:t>
                      </a:r>
                    </a:p>
                  </a:txBody>
                  <a:tcPr/>
                </a:tc>
                <a:tc>
                  <a:txBody>
                    <a:bodyPr/>
                    <a:lstStyle/>
                    <a:p>
                      <a:pPr algn="ctr"/>
                      <a:r>
                        <a:rPr lang="en-US" sz="1200" dirty="0">
                          <a:latin typeface="Aptos" panose="020B0004020202020204" pitchFamily="34" charset="0"/>
                        </a:rPr>
                        <a:t>8/5/2024-8/13/2024</a:t>
                      </a:r>
                    </a:p>
                  </a:txBody>
                  <a:tcPr/>
                </a:tc>
                <a:tc>
                  <a:txBody>
                    <a:bodyPr/>
                    <a:lstStyle/>
                    <a:p>
                      <a:pPr algn="ctr"/>
                      <a:r>
                        <a:rPr lang="en-US" sz="1200" dirty="0">
                          <a:latin typeface="Aptos" panose="020B0004020202020204" pitchFamily="34" charset="0"/>
                        </a:rPr>
                        <a:t>QA Testing completed; Awaiting End-to-End Testing</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WF-48 Tax Collections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7/29/2024-8/23/2024</a:t>
                      </a: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Skip Trace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6/26/2024-8/12/2024</a:t>
                      </a:r>
                    </a:p>
                    <a:p>
                      <a:pPr algn="ct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QA Testing completed; Awaiting End-to-End Testing</a:t>
                      </a:r>
                    </a:p>
                  </a:txBody>
                  <a:tcPr/>
                </a:tc>
                <a:extLst>
                  <a:ext uri="{0D108BD9-81ED-4DB2-BD59-A6C34878D82A}">
                    <a16:rowId xmlns:a16="http://schemas.microsoft.com/office/drawing/2014/main" val="621724651"/>
                  </a:ext>
                </a:extLst>
              </a:tr>
              <a:tr h="370840">
                <a:tc>
                  <a:txBody>
                    <a:bodyPr/>
                    <a:lstStyle/>
                    <a:p>
                      <a:pPr algn="ctr"/>
                      <a:r>
                        <a:rPr lang="en-US" sz="1200" dirty="0">
                          <a:latin typeface="Aptos" panose="020B0004020202020204" pitchFamily="34" charset="0"/>
                        </a:rPr>
                        <a:t>Workflow Look-backs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8/26/2024-9/27/2024</a:t>
                      </a:r>
                    </a:p>
                  </a:txBody>
                  <a:tcPr/>
                </a:tc>
                <a:tc>
                  <a:txBody>
                    <a:bodyPr/>
                    <a:lstStyle/>
                    <a:p>
                      <a:pPr algn="ctr"/>
                      <a:r>
                        <a:rPr lang="en-US" sz="1200" dirty="0">
                          <a:latin typeface="Aptos" panose="020B0004020202020204" pitchFamily="34" charset="0"/>
                        </a:rPr>
                        <a:t>Wave 1 deployed for AGO QA testing</a:t>
                      </a:r>
                    </a:p>
                  </a:txBody>
                  <a:tcPr/>
                </a:tc>
                <a:extLst>
                  <a:ext uri="{0D108BD9-81ED-4DB2-BD59-A6C34878D82A}">
                    <a16:rowId xmlns:a16="http://schemas.microsoft.com/office/drawing/2014/main" val="1881952147"/>
                  </a:ext>
                </a:extLst>
              </a:tr>
              <a:tr h="370840">
                <a:tc>
                  <a:txBody>
                    <a:bodyPr/>
                    <a:lstStyle/>
                    <a:p>
                      <a:pPr algn="ctr"/>
                      <a:r>
                        <a:rPr lang="en-US" sz="1200" dirty="0">
                          <a:latin typeface="Aptos" panose="020B0004020202020204" pitchFamily="34" charset="0"/>
                        </a:rPr>
                        <a:t>AC-14 TOPS/OTOP</a:t>
                      </a:r>
                    </a:p>
                  </a:txBody>
                  <a:tcPr/>
                </a:tc>
                <a:tc>
                  <a:txBody>
                    <a:bodyPr/>
                    <a:lstStyle/>
                    <a:p>
                      <a:pPr algn="ctr"/>
                      <a:r>
                        <a:rPr lang="en-US" sz="1200" dirty="0">
                          <a:latin typeface="Aptos" panose="020B0004020202020204" pitchFamily="34" charset="0"/>
                        </a:rPr>
                        <a:t>AGO Accounting/Pat Brobeck/Sharnee Jennings, Nick Yono</a:t>
                      </a:r>
                    </a:p>
                  </a:txBody>
                  <a:tcPr/>
                </a:tc>
                <a:tc>
                  <a:txBody>
                    <a:bodyPr/>
                    <a:lstStyle/>
                    <a:p>
                      <a:pPr algn="ctr"/>
                      <a:r>
                        <a:rPr lang="en-US" sz="1200" dirty="0">
                          <a:latin typeface="Aptos" panose="020B0004020202020204" pitchFamily="34" charset="0"/>
                        </a:rPr>
                        <a:t>9/30/2024-10/1/2024</a:t>
                      </a:r>
                      <a:endParaRPr lang="en-US" sz="1200" dirty="0">
                        <a:highlight>
                          <a:srgbClr val="FFFF00"/>
                        </a:highlight>
                        <a:latin typeface="Aptos" panose="020B0004020202020204" pitchFamily="34" charset="0"/>
                      </a:endParaRP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3253736874"/>
                  </a:ext>
                </a:extLst>
              </a:tr>
              <a:tr h="370840">
                <a:tc>
                  <a:txBody>
                    <a:bodyPr/>
                    <a:lstStyle/>
                    <a:p>
                      <a:pPr algn="ctr"/>
                      <a:r>
                        <a:rPr lang="en-US" sz="1200" dirty="0">
                          <a:latin typeface="Aptos" panose="020B0004020202020204" pitchFamily="34" charset="0"/>
                        </a:rPr>
                        <a:t>WF-33 Offer in Compromise</a:t>
                      </a:r>
                    </a:p>
                  </a:txBody>
                  <a:tcPr/>
                </a:tc>
                <a:tc>
                  <a:txBody>
                    <a:bodyPr/>
                    <a:lstStyle/>
                    <a:p>
                      <a:pPr algn="ctr"/>
                      <a:r>
                        <a:rPr lang="en-US" sz="1200" dirty="0">
                          <a:latin typeface="Aptos" panose="020B0004020202020204" pitchFamily="34" charset="0"/>
                        </a:rPr>
                        <a:t>Kevin Whitacre/Nicole Brock</a:t>
                      </a:r>
                    </a:p>
                  </a:txBody>
                  <a:tcPr/>
                </a:tc>
                <a:tc>
                  <a:txBody>
                    <a:bodyPr/>
                    <a:lstStyle/>
                    <a:p>
                      <a:pPr algn="ctr"/>
                      <a:r>
                        <a:rPr lang="en-US" sz="1200" dirty="0">
                          <a:latin typeface="Aptos" panose="020B0004020202020204" pitchFamily="34" charset="0"/>
                        </a:rPr>
                        <a:t>10/21/2024-11/14/2024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1727010262"/>
                  </a:ext>
                </a:extLst>
              </a:tr>
              <a:tr h="370840">
                <a:tc>
                  <a:txBody>
                    <a:bodyPr/>
                    <a:lstStyle/>
                    <a:p>
                      <a:pPr algn="ctr"/>
                      <a:r>
                        <a:rPr lang="en-US" sz="1200" dirty="0">
                          <a:latin typeface="Aptos" panose="020B0004020202020204" pitchFamily="34" charset="0"/>
                        </a:rPr>
                        <a:t>WF-55 Tax FTP Process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11/19/2024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214815322"/>
                  </a:ext>
                </a:extLst>
              </a:tr>
              <a:tr h="370840">
                <a:tc>
                  <a:txBody>
                    <a:bodyPr/>
                    <a:lstStyle/>
                    <a:p>
                      <a:pPr algn="ctr"/>
                      <a:r>
                        <a:rPr lang="en-US" sz="1200" dirty="0">
                          <a:latin typeface="Aptos" panose="020B0004020202020204" pitchFamily="34" charset="0"/>
                        </a:rPr>
                        <a:t>WF-50 Tax Penalty Abatements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12/5/2024-12/13/2024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589901914"/>
                  </a:ext>
                </a:extLst>
              </a:tr>
            </a:tbl>
          </a:graphicData>
        </a:graphic>
      </p:graphicFrame>
    </p:spTree>
    <p:extLst>
      <p:ext uri="{BB962C8B-B14F-4D97-AF65-F5344CB8AC3E}">
        <p14:creationId xmlns:p14="http://schemas.microsoft.com/office/powerpoint/2010/main" val="13507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D43C-879C-1F6A-A6A0-3F0407096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6034D-7D2C-32D2-091E-195025962771}"/>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D5E46657-41E1-1CE3-E42B-68768104ACF4}"/>
              </a:ext>
            </a:extLst>
          </p:cNvPr>
          <p:cNvGraphicFramePr>
            <a:graphicFrameLocks noGrp="1"/>
          </p:cNvGraphicFramePr>
          <p:nvPr>
            <p:extLst>
              <p:ext uri="{D42A27DB-BD31-4B8C-83A1-F6EECF244321}">
                <p14:modId xmlns:p14="http://schemas.microsoft.com/office/powerpoint/2010/main" val="3881121660"/>
              </p:ext>
            </p:extLst>
          </p:nvPr>
        </p:nvGraphicFramePr>
        <p:xfrm>
          <a:off x="756736" y="1103867"/>
          <a:ext cx="8306788" cy="369316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b="0" dirty="0">
                          <a:latin typeface="Aptos" panose="020B0004020202020204" pitchFamily="34" charset="0"/>
                        </a:rPr>
                        <a:t>OIC Custom View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Nicole Brock; Kevin Whitacre</a:t>
                      </a:r>
                    </a:p>
                  </a:txBody>
                  <a:tcPr/>
                </a:tc>
                <a:tc>
                  <a:txBody>
                    <a:bodyPr/>
                    <a:lstStyle/>
                    <a:p>
                      <a:pPr algn="ctr"/>
                      <a:r>
                        <a:rPr lang="en-US" sz="1200" b="0" dirty="0">
                          <a:latin typeface="Aptos" panose="020B0004020202020204" pitchFamily="34" charset="0"/>
                        </a:rPr>
                        <a:t>12/5/2024-12/17/2024</a:t>
                      </a: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927263759"/>
                  </a:ext>
                </a:extLst>
              </a:tr>
              <a:tr h="370840">
                <a:tc>
                  <a:txBody>
                    <a:bodyPr/>
                    <a:lstStyle/>
                    <a:p>
                      <a:pPr algn="ctr"/>
                      <a:r>
                        <a:rPr lang="en-US" sz="1200" dirty="0">
                          <a:latin typeface="Aptos" panose="020B0004020202020204" pitchFamily="34" charset="0"/>
                        </a:rPr>
                        <a:t>WF-49 Tax Memos</a:t>
                      </a:r>
                    </a:p>
                  </a:txBody>
                  <a:tcPr/>
                </a:tc>
                <a:tc>
                  <a:txBody>
                    <a:bodyPr/>
                    <a:lstStyle/>
                    <a:p>
                      <a:pPr algn="ctr"/>
                      <a:r>
                        <a:rPr lang="en-US" sz="1200" dirty="0">
                          <a:latin typeface="Aptos" panose="020B0004020202020204" pitchFamily="34" charset="0"/>
                        </a:rPr>
                        <a:t>Sharnee Jennings/Nick Yono</a:t>
                      </a:r>
                    </a:p>
                  </a:txBody>
                  <a:tcPr/>
                </a:tc>
                <a:tc>
                  <a:txBody>
                    <a:bodyPr/>
                    <a:lstStyle/>
                    <a:p>
                      <a:pPr algn="ctr"/>
                      <a:r>
                        <a:rPr lang="en-US" sz="1200" dirty="0">
                          <a:latin typeface="Aptos" panose="020B0004020202020204" pitchFamily="34" charset="0"/>
                        </a:rPr>
                        <a:t>1/7/2025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testing with C&amp;R</a:t>
                      </a:r>
                    </a:p>
                  </a:txBody>
                  <a:tcPr/>
                </a:tc>
                <a:extLst>
                  <a:ext uri="{0D108BD9-81ED-4DB2-BD59-A6C34878D82A}">
                    <a16:rowId xmlns:a16="http://schemas.microsoft.com/office/drawing/2014/main" val="666914445"/>
                  </a:ext>
                </a:extLst>
              </a:tr>
              <a:tr h="370840">
                <a:tc>
                  <a:txBody>
                    <a:bodyPr/>
                    <a:lstStyle/>
                    <a:p>
                      <a:pPr algn="ctr"/>
                      <a:r>
                        <a:rPr lang="en-US" sz="1200" b="0" dirty="0">
                          <a:latin typeface="Aptos" panose="020B0004020202020204" pitchFamily="34" charset="0"/>
                        </a:rPr>
                        <a:t>Transaction Request Custom View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David Boals, Kevin Whitacre, Daniel Tharp, Jennifer Zap</a:t>
                      </a:r>
                    </a:p>
                  </a:txBody>
                  <a:tcPr/>
                </a:tc>
                <a:tc>
                  <a:txBody>
                    <a:bodyPr/>
                    <a:lstStyle/>
                    <a:p>
                      <a:pPr algn="ctr"/>
                      <a:r>
                        <a:rPr lang="en-US" sz="1200" b="0" dirty="0">
                          <a:latin typeface="Aptos" panose="020B0004020202020204" pitchFamily="34" charset="0"/>
                        </a:rPr>
                        <a:t>1/23/2025 -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Design sessions in progress</a:t>
                      </a:r>
                    </a:p>
                  </a:txBody>
                  <a:tcPr/>
                </a:tc>
                <a:extLst>
                  <a:ext uri="{0D108BD9-81ED-4DB2-BD59-A6C34878D82A}">
                    <a16:rowId xmlns:a16="http://schemas.microsoft.com/office/drawing/2014/main" val="621724651"/>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1881952147"/>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highlight>
                          <a:srgbClr val="FFFF00"/>
                        </a:highlight>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3253736874"/>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172701026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21481532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589901914"/>
                  </a:ext>
                </a:extLst>
              </a:tr>
            </a:tbl>
          </a:graphicData>
        </a:graphic>
      </p:graphicFrame>
    </p:spTree>
    <p:extLst>
      <p:ext uri="{BB962C8B-B14F-4D97-AF65-F5344CB8AC3E}">
        <p14:creationId xmlns:p14="http://schemas.microsoft.com/office/powerpoint/2010/main" val="297738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45542"/>
            <a:ext cx="7782859" cy="857250"/>
          </a:xfrm>
        </p:spPr>
        <p:txBody>
          <a:bodyPr>
            <a:normAutofit/>
          </a:bodyPr>
          <a:lstStyle/>
          <a:p>
            <a:r>
              <a:rPr lang="en-US" sz="4000"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395933087"/>
              </p:ext>
            </p:extLst>
          </p:nvPr>
        </p:nvGraphicFramePr>
        <p:xfrm>
          <a:off x="768522" y="787982"/>
          <a:ext cx="8325602" cy="3942080"/>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1711701">
                  <a:extLst>
                    <a:ext uri="{9D8B030D-6E8A-4147-A177-3AD203B41FA5}">
                      <a16:colId xmlns:a16="http://schemas.microsoft.com/office/drawing/2014/main" val="663599121"/>
                    </a:ext>
                  </a:extLst>
                </a:gridCol>
                <a:gridCol w="2468599">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200" dirty="0">
                          <a:latin typeface="Aptos" panose="020B0004020202020204" pitchFamily="34" charset="0"/>
                        </a:rPr>
                        <a:t>SOVOS-1099 </a:t>
                      </a:r>
                    </a:p>
                  </a:txBody>
                  <a:tcPr/>
                </a:tc>
                <a:tc>
                  <a:txBody>
                    <a:bodyPr/>
                    <a:lstStyle/>
                    <a:p>
                      <a:pPr algn="ctr"/>
                      <a:r>
                        <a:rPr lang="en-US" sz="1200" dirty="0">
                          <a:latin typeface="Aptos" panose="020B0004020202020204" pitchFamily="34" charset="0"/>
                        </a:rPr>
                        <a:t>David Boals, James Seeto</a:t>
                      </a:r>
                    </a:p>
                  </a:txBody>
                  <a:tcPr/>
                </a:tc>
                <a:tc>
                  <a:txBody>
                    <a:bodyPr/>
                    <a:lstStyle/>
                    <a:p>
                      <a:pPr algn="ctr"/>
                      <a:r>
                        <a:rPr lang="en-US" sz="1200" dirty="0">
                          <a:latin typeface="Aptos" panose="020B0004020202020204" pitchFamily="34" charset="0"/>
                        </a:rPr>
                        <a:t>8/1/2024-8/20/2024</a:t>
                      </a:r>
                    </a:p>
                  </a:txBody>
                  <a:tcPr/>
                </a:tc>
                <a:tc>
                  <a:txBody>
                    <a:bodyPr/>
                    <a:lstStyle/>
                    <a:p>
                      <a:pPr algn="ctr"/>
                      <a:r>
                        <a:rPr lang="en-US" sz="1200" dirty="0">
                          <a:latin typeface="Aptos" panose="020B0004020202020204" pitchFamily="34" charset="0"/>
                        </a:rPr>
                        <a:t>QA Testing completed; Awaiting End-to-End Testing</a:t>
                      </a:r>
                    </a:p>
                  </a:txBody>
                  <a:tcPr/>
                </a:tc>
                <a:extLst>
                  <a:ext uri="{0D108BD9-81ED-4DB2-BD59-A6C34878D82A}">
                    <a16:rowId xmlns:a16="http://schemas.microsoft.com/office/drawing/2014/main" val="666914445"/>
                  </a:ext>
                </a:extLst>
              </a:tr>
              <a:tr h="201506">
                <a:tc>
                  <a:txBody>
                    <a:bodyPr/>
                    <a:lstStyle/>
                    <a:p>
                      <a:pPr algn="ctr"/>
                      <a:r>
                        <a:rPr lang="en-US" sz="1200" dirty="0">
                          <a:latin typeface="Aptos" panose="020B0004020202020204" pitchFamily="34" charset="0"/>
                        </a:rPr>
                        <a:t>Skip Tracing Interface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6/26/2024-8/21/2024</a:t>
                      </a: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BKY Skip Tracing</a:t>
                      </a:r>
                    </a:p>
                  </a:txBody>
                  <a:tcPr/>
                </a:tc>
                <a:tc>
                  <a:txBody>
                    <a:bodyPr/>
                    <a:lstStyle/>
                    <a:p>
                      <a:pPr algn="ctr"/>
                      <a:r>
                        <a:rPr lang="en-US" sz="1200" dirty="0">
                          <a:latin typeface="Aptos" panose="020B0004020202020204" pitchFamily="34" charset="0"/>
                        </a:rPr>
                        <a:t>Shannon Ray, Lucas Ward, Trish Lazich</a:t>
                      </a:r>
                    </a:p>
                  </a:txBody>
                  <a:tcPr/>
                </a:tc>
                <a:tc>
                  <a:txBody>
                    <a:bodyPr/>
                    <a:lstStyle/>
                    <a:p>
                      <a:pPr algn="ctr"/>
                      <a:r>
                        <a:rPr lang="en-US" sz="1200" dirty="0">
                          <a:latin typeface="Aptos" panose="020B0004020202020204" pitchFamily="34" charset="0"/>
                        </a:rPr>
                        <a:t>8/5/2024-8/12/2024</a:t>
                      </a: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1881952147"/>
                  </a:ext>
                </a:extLst>
              </a:tr>
              <a:tr h="37084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taking place; fifth iterative load has been completed and results are currently under review.</a:t>
                      </a:r>
                    </a:p>
                  </a:txBody>
                  <a:tcPr/>
                </a:tc>
                <a:extLst>
                  <a:ext uri="{0D108BD9-81ED-4DB2-BD59-A6C34878D82A}">
                    <a16:rowId xmlns:a16="http://schemas.microsoft.com/office/drawing/2014/main" val="1318764098"/>
                  </a:ext>
                </a:extLst>
              </a:tr>
              <a:tr h="260773">
                <a:tc>
                  <a:txBody>
                    <a:bodyPr/>
                    <a:lstStyle/>
                    <a:p>
                      <a:pPr algn="ctr"/>
                      <a:r>
                        <a:rPr lang="en-US" sz="1200" dirty="0">
                          <a:latin typeface="Aptos" panose="020B0004020202020204" pitchFamily="34" charset="0"/>
                        </a:rPr>
                        <a:t>Certification (9020) Interface</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8/26/2024-8/29/2024</a:t>
                      </a: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2324940827"/>
                  </a:ext>
                </a:extLst>
              </a:tr>
              <a:tr h="238760">
                <a:tc>
                  <a:txBody>
                    <a:bodyPr/>
                    <a:lstStyle/>
                    <a:p>
                      <a:pPr algn="ctr"/>
                      <a:r>
                        <a:rPr lang="en-US" sz="1200" dirty="0">
                          <a:latin typeface="Aptos" panose="020B0004020202020204" pitchFamily="34" charset="0"/>
                        </a:rPr>
                        <a:t>Address update 9008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8/29/2024-9/5/2024</a:t>
                      </a:r>
                    </a:p>
                  </a:txBody>
                  <a:tcPr/>
                </a:tc>
                <a:tc>
                  <a:txBody>
                    <a:bodyPr/>
                    <a:lstStyle/>
                    <a:p>
                      <a:pPr algn="ctr"/>
                      <a:r>
                        <a:rPr lang="en-US" sz="1200" dirty="0">
                          <a:latin typeface="Aptos" panose="020B0004020202020204" pitchFamily="34" charset="0"/>
                        </a:rPr>
                        <a:t>QA Testing completed; Awaiting End-to-End Testing</a:t>
                      </a:r>
                    </a:p>
                  </a:txBody>
                  <a:tcPr/>
                </a:tc>
                <a:extLst>
                  <a:ext uri="{0D108BD9-81ED-4DB2-BD59-A6C34878D82A}">
                    <a16:rowId xmlns:a16="http://schemas.microsoft.com/office/drawing/2014/main" val="2596139992"/>
                  </a:ext>
                </a:extLst>
              </a:tr>
              <a:tr h="260774">
                <a:tc>
                  <a:txBody>
                    <a:bodyPr/>
                    <a:lstStyle/>
                    <a:p>
                      <a:pPr algn="ctr"/>
                      <a:r>
                        <a:rPr lang="en-US" sz="1200" dirty="0">
                          <a:latin typeface="Aptos" panose="020B0004020202020204" pitchFamily="34" charset="0"/>
                        </a:rPr>
                        <a:t>Non-Financial 9011.40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9/3/2024-9/5/2024</a:t>
                      </a:r>
                    </a:p>
                  </a:txBody>
                  <a:tcPr/>
                </a:tc>
                <a:tc>
                  <a:txBody>
                    <a:bodyPr/>
                    <a:lstStyle/>
                    <a:p>
                      <a:pPr algn="ctr"/>
                      <a:r>
                        <a:rPr lang="en-US" sz="1200" dirty="0">
                          <a:latin typeface="Aptos" panose="020B0004020202020204" pitchFamily="34" charset="0"/>
                        </a:rPr>
                        <a:t>QA Testing completed; Awaiting End-to-End Testing</a:t>
                      </a:r>
                    </a:p>
                  </a:txBody>
                  <a:tcPr/>
                </a:tc>
                <a:extLst>
                  <a:ext uri="{0D108BD9-81ED-4DB2-BD59-A6C34878D82A}">
                    <a16:rowId xmlns:a16="http://schemas.microsoft.com/office/drawing/2014/main" val="1279278811"/>
                  </a:ext>
                </a:extLst>
              </a:tr>
              <a:tr h="370840">
                <a:tc>
                  <a:txBody>
                    <a:bodyPr/>
                    <a:lstStyle/>
                    <a:p>
                      <a:pPr algn="ct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9/5/2024 – 9/23/2024</a:t>
                      </a: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1195359373"/>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normAutofit/>
          </a:bodyPr>
          <a:lstStyle/>
          <a:p>
            <a:r>
              <a:rPr lang="en-US" sz="3600" dirty="0">
                <a:latin typeface="Aptos" panose="020B0004020202020204" pitchFamily="34" charset="0"/>
              </a:rPr>
              <a:t>Technical Workflows - Continued</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774718631"/>
              </p:ext>
            </p:extLst>
          </p:nvPr>
        </p:nvGraphicFramePr>
        <p:xfrm>
          <a:off x="768522" y="991642"/>
          <a:ext cx="8290604" cy="3968246"/>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1694794">
                  <a:extLst>
                    <a:ext uri="{9D8B030D-6E8A-4147-A177-3AD203B41FA5}">
                      <a16:colId xmlns:a16="http://schemas.microsoft.com/office/drawing/2014/main" val="663599121"/>
                    </a:ext>
                  </a:extLst>
                </a:gridCol>
                <a:gridCol w="2450508">
                  <a:extLst>
                    <a:ext uri="{9D8B030D-6E8A-4147-A177-3AD203B41FA5}">
                      <a16:colId xmlns:a16="http://schemas.microsoft.com/office/drawing/2014/main" val="2417675718"/>
                    </a:ext>
                  </a:extLst>
                </a:gridCol>
              </a:tblGrid>
              <a:tr h="370840">
                <a:tc>
                  <a:txBody>
                    <a:bodyPr/>
                    <a:lstStyle/>
                    <a:p>
                      <a:pPr algn="ctr"/>
                      <a:r>
                        <a:rPr lang="en-US" sz="1300" b="0" dirty="0">
                          <a:latin typeface="Aptos" panose="020B0004020202020204" pitchFamily="34" charset="0"/>
                        </a:rPr>
                        <a:t>Design Session</a:t>
                      </a:r>
                    </a:p>
                  </a:txBody>
                  <a:tcPr/>
                </a:tc>
                <a:tc>
                  <a:txBody>
                    <a:bodyPr/>
                    <a:lstStyle/>
                    <a:p>
                      <a:pPr algn="ctr"/>
                      <a:r>
                        <a:rPr lang="en-US" sz="1300" b="0" dirty="0">
                          <a:latin typeface="Aptos" panose="020B0004020202020204" pitchFamily="34" charset="0"/>
                        </a:rPr>
                        <a:t>AGO Owner</a:t>
                      </a:r>
                    </a:p>
                  </a:txBody>
                  <a:tcPr/>
                </a:tc>
                <a:tc>
                  <a:txBody>
                    <a:bodyPr/>
                    <a:lstStyle/>
                    <a:p>
                      <a:pPr algn="ctr"/>
                      <a:r>
                        <a:rPr lang="en-US" sz="1300" b="0" dirty="0">
                          <a:latin typeface="Aptos" panose="020B0004020202020204" pitchFamily="34" charset="0"/>
                        </a:rPr>
                        <a:t>Dates Held</a:t>
                      </a:r>
                    </a:p>
                  </a:txBody>
                  <a:tcPr/>
                </a:tc>
                <a:tc>
                  <a:txBody>
                    <a:bodyPr/>
                    <a:lstStyle/>
                    <a:p>
                      <a:pPr algn="ctr"/>
                      <a:r>
                        <a:rPr lang="en-US" sz="13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Transaction Import 9011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9/9/2024 – 9/16/2024</a:t>
                      </a:r>
                    </a:p>
                  </a:txBody>
                  <a:tcPr/>
                </a:tc>
                <a:tc>
                  <a:txBody>
                    <a:bodyPr/>
                    <a:lstStyle/>
                    <a:p>
                      <a:pPr algn="ctr"/>
                      <a:r>
                        <a:rPr lang="en-US" sz="1200" dirty="0">
                          <a:latin typeface="Aptos" panose="020B0004020202020204" pitchFamily="34" charset="0"/>
                        </a:rPr>
                        <a:t>QA Testing completed; Awaiting End-to-End Testing</a:t>
                      </a:r>
                    </a:p>
                  </a:txBody>
                  <a:tcPr/>
                </a:tc>
                <a:extLst>
                  <a:ext uri="{0D108BD9-81ED-4DB2-BD59-A6C34878D82A}">
                    <a16:rowId xmlns:a16="http://schemas.microsoft.com/office/drawing/2014/main" val="507955185"/>
                  </a:ext>
                </a:extLst>
              </a:tr>
              <a:tr h="370840">
                <a:tc>
                  <a:txBody>
                    <a:bodyPr/>
                    <a:lstStyle/>
                    <a:p>
                      <a:pPr algn="ctr"/>
                      <a:r>
                        <a:rPr lang="en-US" sz="1200" b="0" dirty="0">
                          <a:latin typeface="Aptos" panose="020B0004020202020204" pitchFamily="34" charset="0"/>
                        </a:rPr>
                        <a:t>TOPS/OTOP Interface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Patrick Brobeck, Sharnee Jennings, Nick Yono</a:t>
                      </a:r>
                    </a:p>
                  </a:txBody>
                  <a:tcPr/>
                </a:tc>
                <a:tc>
                  <a:txBody>
                    <a:bodyPr/>
                    <a:lstStyle/>
                    <a:p>
                      <a:pPr algn="ctr"/>
                      <a:r>
                        <a:rPr lang="en-US" sz="1200" b="0" dirty="0">
                          <a:latin typeface="Aptos" panose="020B0004020202020204" pitchFamily="34" charset="0"/>
                        </a:rPr>
                        <a:t>9/30/2024-11/12/2024</a:t>
                      </a:r>
                    </a:p>
                  </a:txBody>
                  <a:tcPr/>
                </a:tc>
                <a:tc>
                  <a:txBody>
                    <a:bodyPr/>
                    <a:lstStyle/>
                    <a:p>
                      <a:pPr algn="ctr"/>
                      <a:r>
                        <a:rPr lang="en-US" sz="1200" dirty="0">
                          <a:latin typeface="Aptos" panose="020B0004020202020204" pitchFamily="34" charset="0"/>
                        </a:rPr>
                        <a:t>AGO QA Testing in progress</a:t>
                      </a:r>
                    </a:p>
                  </a:txBody>
                  <a:tcPr/>
                </a:tc>
                <a:extLst>
                  <a:ext uri="{0D108BD9-81ED-4DB2-BD59-A6C34878D82A}">
                    <a16:rowId xmlns:a16="http://schemas.microsoft.com/office/drawing/2014/main" val="3019511714"/>
                  </a:ext>
                </a:extLst>
              </a:tr>
              <a:tr h="370840">
                <a:tc>
                  <a:txBody>
                    <a:bodyPr/>
                    <a:lstStyle/>
                    <a:p>
                      <a:pPr algn="ctr"/>
                      <a:r>
                        <a:rPr lang="en-US" sz="1200" b="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algn="ctr"/>
                      <a:r>
                        <a:rPr lang="en-US" sz="1200" b="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Formal approval stage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Current approach: Tax developer working with C&amp;R developer support to adjust </a:t>
                      </a:r>
                      <a:r>
                        <a:rPr lang="en-US" sz="1200" b="0" dirty="0" err="1">
                          <a:latin typeface="Aptos" panose="020B0004020202020204" pitchFamily="34" charset="0"/>
                        </a:rPr>
                        <a:t>OHTax</a:t>
                      </a:r>
                      <a:r>
                        <a:rPr lang="en-US" sz="1200" b="0" dirty="0">
                          <a:latin typeface="Aptos" panose="020B0004020202020204" pitchFamily="34" charset="0"/>
                        </a:rPr>
                        <a:t> programming to call DM Rest API.  Delivery/QA rough estimate – late January 2025.</a:t>
                      </a:r>
                    </a:p>
                  </a:txBody>
                  <a:tcPr/>
                </a:tc>
                <a:extLst>
                  <a:ext uri="{0D108BD9-81ED-4DB2-BD59-A6C34878D82A}">
                    <a16:rowId xmlns:a16="http://schemas.microsoft.com/office/drawing/2014/main" val="3493819714"/>
                  </a:ext>
                </a:extLst>
              </a:tr>
              <a:tr h="483366">
                <a:tc>
                  <a:txBody>
                    <a:bodyPr/>
                    <a:lstStyle/>
                    <a:p>
                      <a:pPr algn="ctr"/>
                      <a:r>
                        <a:rPr lang="en-US" sz="1200" b="0" dirty="0">
                          <a:latin typeface="Aptos" panose="020B0004020202020204" pitchFamily="34" charset="0"/>
                        </a:rPr>
                        <a:t>Transaction Export IB.8050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algn="ctr"/>
                      <a:r>
                        <a:rPr lang="en-US" sz="1200" b="0" dirty="0">
                          <a:latin typeface="Aptos" panose="020B0004020202020204" pitchFamily="34" charset="0"/>
                        </a:rPr>
                        <a:t>1/10/2025-2/4/2025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Final Walk-Through completed</a:t>
                      </a:r>
                    </a:p>
                  </a:txBody>
                  <a:tcPr/>
                </a:tc>
                <a:extLst>
                  <a:ext uri="{0D108BD9-81ED-4DB2-BD59-A6C34878D82A}">
                    <a16:rowId xmlns:a16="http://schemas.microsoft.com/office/drawing/2014/main" val="2115827316"/>
                  </a:ext>
                </a:extLst>
              </a:tr>
              <a:tr h="370840">
                <a:tc>
                  <a:txBody>
                    <a:bodyPr/>
                    <a:lstStyle/>
                    <a:p>
                      <a:pPr algn="ctr"/>
                      <a:r>
                        <a:rPr lang="en-US" sz="1200" b="0" dirty="0">
                          <a:latin typeface="Aptos" panose="020B0004020202020204" pitchFamily="34" charset="0"/>
                        </a:rPr>
                        <a:t>Non-Financial Export IB.8050.40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dirty="0">
                        <a:latin typeface="Aptos" panose="020B00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1/10/2025-2/4/2025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Final Walk-Through completed</a:t>
                      </a:r>
                    </a:p>
                  </a:txBody>
                  <a:tcPr/>
                </a:tc>
                <a:extLst>
                  <a:ext uri="{0D108BD9-81ED-4DB2-BD59-A6C34878D82A}">
                    <a16:rowId xmlns:a16="http://schemas.microsoft.com/office/drawing/2014/main" val="784427529"/>
                  </a:ext>
                </a:extLst>
              </a:tr>
              <a:tr h="370840">
                <a:tc>
                  <a:txBody>
                    <a:bodyPr/>
                    <a:lstStyle/>
                    <a:p>
                      <a:pPr algn="ctr"/>
                      <a:r>
                        <a:rPr lang="en-US" sz="1200" b="0" dirty="0" err="1">
                          <a:latin typeface="Aptos" panose="020B0004020202020204" pitchFamily="34" charset="0"/>
                        </a:rPr>
                        <a:t>DataExtract</a:t>
                      </a:r>
                      <a:r>
                        <a:rPr lang="en-US" sz="1200" b="0" dirty="0">
                          <a:latin typeface="Aptos" panose="020B0004020202020204" pitchFamily="34" charset="0"/>
                        </a:rPr>
                        <a:t> 8050.98/99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1/17/2025-2/4/2025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Final Walk-Through completed</a:t>
                      </a:r>
                    </a:p>
                  </a:txBody>
                  <a:tcPr/>
                </a:tc>
                <a:extLst>
                  <a:ext uri="{0D108BD9-81ED-4DB2-BD59-A6C34878D82A}">
                    <a16:rowId xmlns:a16="http://schemas.microsoft.com/office/drawing/2014/main" val="2931431434"/>
                  </a:ext>
                </a:extLst>
              </a:tr>
            </a:tbl>
          </a:graphicData>
        </a:graphic>
      </p:graphicFrame>
    </p:spTree>
    <p:extLst>
      <p:ext uri="{BB962C8B-B14F-4D97-AF65-F5344CB8AC3E}">
        <p14:creationId xmlns:p14="http://schemas.microsoft.com/office/powerpoint/2010/main" val="22924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88C-21E2-65AE-CB3F-D344E8EFF891}"/>
              </a:ext>
            </a:extLst>
          </p:cNvPr>
          <p:cNvSpPr>
            <a:spLocks noGrp="1"/>
          </p:cNvSpPr>
          <p:nvPr>
            <p:ph type="title"/>
          </p:nvPr>
        </p:nvSpPr>
        <p:spPr>
          <a:xfrm>
            <a:off x="903941" y="205979"/>
            <a:ext cx="7782859" cy="857250"/>
          </a:xfrm>
        </p:spPr>
        <p:txBody>
          <a:bodyPr anchor="ctr">
            <a:normAutofit/>
          </a:bodyPr>
          <a:lstStyle/>
          <a:p>
            <a:r>
              <a:rPr lang="en-US" dirty="0">
                <a:latin typeface="Aptos" panose="020B0004020202020204" pitchFamily="34" charset="0"/>
              </a:rPr>
              <a:t>Design and Testing for ETLS</a:t>
            </a:r>
          </a:p>
        </p:txBody>
      </p:sp>
      <p:pic>
        <p:nvPicPr>
          <p:cNvPr id="3" name="Picture 2">
            <a:extLst>
              <a:ext uri="{FF2B5EF4-FFF2-40B4-BE49-F238E27FC236}">
                <a16:creationId xmlns:a16="http://schemas.microsoft.com/office/drawing/2014/main" id="{961EB5C5-4F80-7D20-4C4D-0B1F01CDB0C5}"/>
              </a:ext>
            </a:extLst>
          </p:cNvPr>
          <p:cNvPicPr>
            <a:picLocks noChangeAspect="1"/>
          </p:cNvPicPr>
          <p:nvPr/>
        </p:nvPicPr>
        <p:blipFill>
          <a:blip r:embed="rId3"/>
          <a:stretch>
            <a:fillRect/>
          </a:stretch>
        </p:blipFill>
        <p:spPr>
          <a:xfrm>
            <a:off x="759416" y="1147681"/>
            <a:ext cx="8268347" cy="2956625"/>
          </a:xfrm>
          <a:prstGeom prst="rect">
            <a:avLst/>
          </a:prstGeom>
        </p:spPr>
      </p:pic>
    </p:spTree>
    <p:extLst>
      <p:ext uri="{BB962C8B-B14F-4D97-AF65-F5344CB8AC3E}">
        <p14:creationId xmlns:p14="http://schemas.microsoft.com/office/powerpoint/2010/main" val="134952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680802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139122</TotalTime>
  <Words>516</Words>
  <Application>Microsoft Office PowerPoint</Application>
  <PresentationFormat>On-screen Show (16:9)</PresentationFormat>
  <Paragraphs>140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10</vt:i4>
      </vt:variant>
    </vt:vector>
  </HeadingPairs>
  <TitlesOfParts>
    <vt:vector size="35"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Non-Technical Workflows</vt:lpstr>
      <vt:lpstr>Technical Workflows</vt:lpstr>
      <vt:lpstr>Technical Workflows - Continued</vt:lpstr>
      <vt:lpstr>Design and Testing for ETLS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Jeanna Gallien</cp:lastModifiedBy>
  <cp:revision>1763</cp:revision>
  <cp:lastPrinted>2020-11-09T17:33:02Z</cp:lastPrinted>
  <dcterms:created xsi:type="dcterms:W3CDTF">2020-06-09T14:21:50Z</dcterms:created>
  <dcterms:modified xsi:type="dcterms:W3CDTF">2025-02-06T21:15:00Z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