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791" r:id="rId22"/>
    <p:sldId id="2142532807" r:id="rId23"/>
    <p:sldId id="2142532803" r:id="rId24"/>
    <p:sldId id="2142532810" r:id="rId25"/>
    <p:sldId id="2142532814" r:id="rId26"/>
    <p:sldId id="2142532813" r:id="rId27"/>
    <p:sldId id="2142532812" r:id="rId28"/>
    <p:sldId id="2142532809"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p:scale>
          <a:sx n="100" d="100"/>
          <a:sy n="100" d="100"/>
        </p:scale>
        <p:origin x="1290"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3/26/2025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DECC-4D6D-607B-0E11-D32B5F2F702F}"/>
            </a:ext>
          </a:extLst>
        </p:cNvPr>
        <p:cNvGrpSpPr/>
        <p:nvPr/>
      </p:nvGrpSpPr>
      <p:grpSpPr>
        <a:xfrm>
          <a:off x="0" y="0"/>
          <a:ext cx="0" cy="0"/>
          <a:chOff x="0" y="0"/>
          <a:chExt cx="0" cy="0"/>
        </a:xfrm>
      </p:grpSpPr>
    </p:spTree>
    <p:extLst>
      <p:ext uri="{BB962C8B-B14F-4D97-AF65-F5344CB8AC3E}">
        <p14:creationId xmlns:p14="http://schemas.microsoft.com/office/powerpoint/2010/main" val="287188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5FA085-6771-3B1F-225E-D76B90C4E1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12B5-0FD5-FE7D-4FEE-D194B43D1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B74D0-1E43-E260-C7F9-81B78E1FC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9993A-BE7B-6CAC-8348-4272E23B8B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578B30-4CAB-ECD6-8CD8-EDA86506F29D}"/>
              </a:ext>
            </a:extLst>
          </p:cNvPr>
          <p:cNvSpPr>
            <a:spLocks noGrp="1"/>
          </p:cNvSpPr>
          <p:nvPr>
            <p:ph type="sldNum" sz="quarter" idx="5"/>
          </p:nvPr>
        </p:nvSpPr>
        <p:spPr/>
        <p:txBody>
          <a:bodyPr/>
          <a:lstStyle/>
          <a:p>
            <a:fld id="{64BE2EA1-25C3-46D6-9FA2-C479C40C9522}" type="slidenum">
              <a:rPr lang="en-US" smtClean="0"/>
              <a:t>6</a:t>
            </a:fld>
            <a:endParaRPr lang="en-US"/>
          </a:p>
        </p:txBody>
      </p:sp>
    </p:spTree>
    <p:extLst>
      <p:ext uri="{BB962C8B-B14F-4D97-AF65-F5344CB8AC3E}">
        <p14:creationId xmlns:p14="http://schemas.microsoft.com/office/powerpoint/2010/main" val="320914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DCBD-1A07-B25E-62A7-E0447F9E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5158E-9E5C-F2E7-A4DD-38C2ACA8B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D4A85-93AC-C9E9-762B-688705B66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B5E49-B653-C0F1-A1F3-9C7399E26742}"/>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243589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9</a:t>
            </a:fld>
            <a:endParaRPr lang="en-US"/>
          </a:p>
        </p:txBody>
      </p:sp>
    </p:spTree>
    <p:extLst>
      <p:ext uri="{BB962C8B-B14F-4D97-AF65-F5344CB8AC3E}">
        <p14:creationId xmlns:p14="http://schemas.microsoft.com/office/powerpoint/2010/main" val="162370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3/26/2025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3/26/2025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April 9,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End-to-End Testing Update</a:t>
            </a:r>
          </a:p>
          <a:p>
            <a:r>
              <a:rPr lang="en-US" dirty="0">
                <a:latin typeface="Aptos" panose="020B0004020202020204" pitchFamily="34" charset="0"/>
              </a:rPr>
              <a:t>User Acceptance Testing Planning</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2" y="1072343"/>
            <a:ext cx="4602558"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5408892"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5408890" y="286333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D43C-879C-1F6A-A6A0-3F0407096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034D-7D2C-32D2-091E-195025962771}"/>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D5E46657-41E1-1CE3-E42B-68768104ACF4}"/>
              </a:ext>
            </a:extLst>
          </p:cNvPr>
          <p:cNvGraphicFramePr>
            <a:graphicFrameLocks noGrp="1"/>
          </p:cNvGraphicFramePr>
          <p:nvPr>
            <p:extLst>
              <p:ext uri="{D42A27DB-BD31-4B8C-83A1-F6EECF244321}">
                <p14:modId xmlns:p14="http://schemas.microsoft.com/office/powerpoint/2010/main" val="2581847765"/>
              </p:ext>
            </p:extLst>
          </p:nvPr>
        </p:nvGraphicFramePr>
        <p:xfrm>
          <a:off x="756736" y="1103867"/>
          <a:ext cx="8306788" cy="305308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OIC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Nicole Brock; Kevin Whitacre</a:t>
                      </a:r>
                    </a:p>
                  </a:txBody>
                  <a:tcPr/>
                </a:tc>
                <a:tc>
                  <a:txBody>
                    <a:bodyPr/>
                    <a:lstStyle/>
                    <a:p>
                      <a:pPr algn="ctr"/>
                      <a:r>
                        <a:rPr lang="en-US" sz="1200" b="0" dirty="0">
                          <a:latin typeface="Aptos" panose="020B0004020202020204" pitchFamily="34" charset="0"/>
                        </a:rPr>
                        <a:t>12/5/2024-12/17/2024</a:t>
                      </a:r>
                    </a:p>
                  </a:txBody>
                  <a:tcPr/>
                </a:tc>
                <a:tc>
                  <a:txBody>
                    <a:bodyPr/>
                    <a:lstStyle/>
                    <a:p>
                      <a:pPr algn="ctr"/>
                      <a:r>
                        <a:rPr lang="en-US" sz="1200" dirty="0">
                          <a:latin typeface="Aptos" panose="020B0004020202020204" pitchFamily="34" charset="0"/>
                        </a:rPr>
                        <a:t>Deployed to AGO QA for testing</a:t>
                      </a:r>
                    </a:p>
                  </a:txBody>
                  <a:tcPr/>
                </a:tc>
                <a:extLst>
                  <a:ext uri="{0D108BD9-81ED-4DB2-BD59-A6C34878D82A}">
                    <a16:rowId xmlns:a16="http://schemas.microsoft.com/office/drawing/2014/main" val="927263759"/>
                  </a:ext>
                </a:extLst>
              </a:tr>
              <a:tr h="370840">
                <a:tc>
                  <a:txBody>
                    <a:bodyPr/>
                    <a:lstStyle/>
                    <a:p>
                      <a:pPr algn="ctr"/>
                      <a:r>
                        <a:rPr lang="en-US" sz="1200" dirty="0">
                          <a:latin typeface="Aptos" panose="020B0004020202020204" pitchFamily="34" charset="0"/>
                        </a:rPr>
                        <a:t>WF-49 Tax Memos</a:t>
                      </a:r>
                    </a:p>
                  </a:txBody>
                  <a:tcPr/>
                </a:tc>
                <a:tc>
                  <a:txBody>
                    <a:bodyPr/>
                    <a:lstStyle/>
                    <a:p>
                      <a:pPr algn="ctr"/>
                      <a:r>
                        <a:rPr lang="en-US" sz="1200" dirty="0">
                          <a:latin typeface="Aptos" panose="020B0004020202020204" pitchFamily="34" charset="0"/>
                        </a:rPr>
                        <a:t>Sharnee Jennings/Nick Yono</a:t>
                      </a:r>
                    </a:p>
                  </a:txBody>
                  <a:tcPr/>
                </a:tc>
                <a:tc>
                  <a:txBody>
                    <a:bodyPr/>
                    <a:lstStyle/>
                    <a:p>
                      <a:pPr algn="ctr"/>
                      <a:r>
                        <a:rPr lang="en-US" sz="1200" dirty="0">
                          <a:latin typeface="Aptos" panose="020B0004020202020204" pitchFamily="34" charset="0"/>
                        </a:rPr>
                        <a:t>1/7/2025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testing with C&amp;R</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AC-16 Unclaimed Funds</a:t>
                      </a:r>
                    </a:p>
                  </a:txBody>
                  <a:tcPr/>
                </a:tc>
                <a:tc>
                  <a:txBody>
                    <a:bodyPr/>
                    <a:lstStyle/>
                    <a:p>
                      <a:pPr algn="ctr"/>
                      <a:r>
                        <a:rPr lang="en-US" sz="1200" dirty="0">
                          <a:latin typeface="Aptos" panose="020B0004020202020204" pitchFamily="34" charset="0"/>
                        </a:rPr>
                        <a:t>Pat Brobeck, Alison Archer</a:t>
                      </a:r>
                    </a:p>
                  </a:txBody>
                  <a:tcPr/>
                </a:tc>
                <a:tc>
                  <a:txBody>
                    <a:bodyPr/>
                    <a:lstStyle/>
                    <a:p>
                      <a:pPr algn="ctr"/>
                      <a:r>
                        <a:rPr lang="en-US" sz="1200" dirty="0">
                          <a:latin typeface="Aptos" panose="020B0004020202020204" pitchFamily="34" charset="0"/>
                        </a:rPr>
                        <a:t>2/18/2025 – 3/7/2025</a:t>
                      </a:r>
                    </a:p>
                  </a:txBody>
                  <a:tcPr/>
                </a:tc>
                <a:tc>
                  <a:txBody>
                    <a:bodyPr/>
                    <a:lstStyle/>
                    <a:p>
                      <a:pPr algn="ctr"/>
                      <a:r>
                        <a:rPr lang="en-US" sz="1200" dirty="0">
                          <a:latin typeface="Aptos" panose="020B0004020202020204" pitchFamily="34" charset="0"/>
                        </a:rPr>
                        <a:t>In development with C&amp;R</a:t>
                      </a:r>
                    </a:p>
                  </a:txBody>
                  <a:tcPr/>
                </a:tc>
                <a:extLst>
                  <a:ext uri="{0D108BD9-81ED-4DB2-BD59-A6C34878D82A}">
                    <a16:rowId xmlns:a16="http://schemas.microsoft.com/office/drawing/2014/main" val="1881952147"/>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highlight>
                          <a:srgbClr val="FFFF00"/>
                        </a:highlight>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3253736874"/>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72701026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21481532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29773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45542"/>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475152150"/>
              </p:ext>
            </p:extLst>
          </p:nvPr>
        </p:nvGraphicFramePr>
        <p:xfrm>
          <a:off x="768522" y="787982"/>
          <a:ext cx="8325602" cy="3388360"/>
        </p:xfrm>
        <a:graphic>
          <a:graphicData uri="http://schemas.openxmlformats.org/drawingml/2006/table">
            <a:tbl>
              <a:tblPr firstRow="1" bandRow="1">
                <a:tableStyleId>{7DF18680-E054-41AD-8BC1-D1AEF772440D}</a:tableStyleId>
              </a:tblPr>
              <a:tblGrid>
                <a:gridCol w="2205078">
                  <a:extLst>
                    <a:ext uri="{9D8B030D-6E8A-4147-A177-3AD203B41FA5}">
                      <a16:colId xmlns:a16="http://schemas.microsoft.com/office/drawing/2014/main" val="1924760443"/>
                    </a:ext>
                  </a:extLst>
                </a:gridCol>
                <a:gridCol w="2073600">
                  <a:extLst>
                    <a:ext uri="{9D8B030D-6E8A-4147-A177-3AD203B41FA5}">
                      <a16:colId xmlns:a16="http://schemas.microsoft.com/office/drawing/2014/main" val="506991373"/>
                    </a:ext>
                  </a:extLst>
                </a:gridCol>
                <a:gridCol w="1578325">
                  <a:extLst>
                    <a:ext uri="{9D8B030D-6E8A-4147-A177-3AD203B41FA5}">
                      <a16:colId xmlns:a16="http://schemas.microsoft.com/office/drawing/2014/main" val="663599121"/>
                    </a:ext>
                  </a:extLst>
                </a:gridCol>
                <a:gridCol w="2468599">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taking place; 7</a:t>
                      </a:r>
                      <a:r>
                        <a:rPr lang="en-US" sz="1200" baseline="30000" dirty="0">
                          <a:latin typeface="Aptos" panose="020B0004020202020204" pitchFamily="34" charset="0"/>
                        </a:rPr>
                        <a:t>th</a:t>
                      </a:r>
                      <a:r>
                        <a:rPr lang="en-US" sz="1200" dirty="0">
                          <a:latin typeface="Aptos" panose="020B0004020202020204" pitchFamily="34" charset="0"/>
                        </a:rPr>
                        <a:t> iterative load has been completed and results are currently under review.</a:t>
                      </a:r>
                    </a:p>
                  </a:txBody>
                  <a:tcPr/>
                </a:tc>
                <a:extLst>
                  <a:ext uri="{0D108BD9-81ED-4DB2-BD59-A6C34878D82A}">
                    <a16:rowId xmlns:a16="http://schemas.microsoft.com/office/drawing/2014/main" val="666914445"/>
                  </a:ext>
                </a:extLst>
              </a:tr>
              <a:tr h="201506">
                <a:tc>
                  <a:txBody>
                    <a:bodyPr/>
                    <a:lstStyle/>
                    <a:p>
                      <a:pPr algn="ctr"/>
                      <a:r>
                        <a:rPr lang="en-US" sz="12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Development completed by Taxation; currently in testing phase with Taxation business testing completed.  Awaiting End-to-End validations.</a:t>
                      </a:r>
                    </a:p>
                  </a:txBody>
                  <a:tcPr/>
                </a:tc>
                <a:extLst>
                  <a:ext uri="{0D108BD9-81ED-4DB2-BD59-A6C34878D82A}">
                    <a16:rowId xmlns:a16="http://schemas.microsoft.com/office/drawing/2014/main" val="3601176363"/>
                  </a:ext>
                </a:extLst>
              </a:tr>
              <a:tr h="238760">
                <a:tc>
                  <a:txBody>
                    <a:bodyPr/>
                    <a:lstStyle/>
                    <a:p>
                      <a:pPr algn="ctr"/>
                      <a:r>
                        <a:rPr lang="en-US" sz="1200" b="0" dirty="0">
                          <a:latin typeface="Aptos" panose="020B0004020202020204" pitchFamily="34" charset="0"/>
                        </a:rPr>
                        <a:t>TCE – Tax Transaction Clean-Up ETL (AGO Internal)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2/6/2025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596139992"/>
                  </a:ext>
                </a:extLst>
              </a:tr>
              <a:tr h="238760">
                <a:tc>
                  <a:txBody>
                    <a:bodyPr/>
                    <a:lstStyle/>
                    <a:p>
                      <a:pPr algn="ctr"/>
                      <a:r>
                        <a:rPr lang="en-US" sz="1200" b="0" dirty="0">
                          <a:latin typeface="Aptos" panose="020B0004020202020204" pitchFamily="34" charset="0"/>
                        </a:rPr>
                        <a:t>TCI – Trustee Check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Trish Lazich, Kevin Whitacre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2/25/2025 – 3/6/2025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974734909"/>
                  </a:ext>
                </a:extLst>
              </a:tr>
              <a:tr h="238760">
                <a:tc>
                  <a:txBody>
                    <a:bodyPr/>
                    <a:lstStyle/>
                    <a:p>
                      <a:pPr algn="ctr"/>
                      <a:r>
                        <a:rPr lang="en-US" sz="1200" b="0" dirty="0">
                          <a:latin typeface="Aptos" panose="020B0004020202020204" pitchFamily="34" charset="0"/>
                        </a:rPr>
                        <a:t>UFI – Unclaimed Funds Inbound</a:t>
                      </a:r>
                    </a:p>
                  </a:txBody>
                  <a:tcPr/>
                </a:tc>
                <a:tc>
                  <a:txBody>
                    <a:bodyPr/>
                    <a:lstStyle/>
                    <a:p>
                      <a:pPr algn="ctr"/>
                      <a:r>
                        <a:rPr lang="en-US" sz="1200" dirty="0">
                          <a:latin typeface="Aptos" panose="020B0004020202020204" pitchFamily="34" charset="0"/>
                        </a:rPr>
                        <a:t>Pat Brobeck</a:t>
                      </a:r>
                    </a:p>
                  </a:txBody>
                  <a:tcPr/>
                </a:tc>
                <a:tc>
                  <a:txBody>
                    <a:bodyPr/>
                    <a:lstStyle/>
                    <a:p>
                      <a:pPr algn="ctr"/>
                      <a:r>
                        <a:rPr lang="en-US" sz="1200" dirty="0">
                          <a:latin typeface="Aptos" panose="020B0004020202020204" pitchFamily="34" charset="0"/>
                        </a:rPr>
                        <a:t>2/18/2025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4091627631"/>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964D-EB63-8EDD-937D-1BE3A2F79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73963-88FB-BA09-745A-C7B30A532522}"/>
              </a:ext>
            </a:extLst>
          </p:cNvPr>
          <p:cNvSpPr>
            <a:spLocks noGrp="1"/>
          </p:cNvSpPr>
          <p:nvPr>
            <p:ph type="title"/>
          </p:nvPr>
        </p:nvSpPr>
        <p:spPr>
          <a:xfrm>
            <a:off x="931649" y="196743"/>
            <a:ext cx="7847511" cy="857250"/>
          </a:xfrm>
        </p:spPr>
        <p:txBody>
          <a:bodyPr anchor="ctr">
            <a:normAutofit/>
          </a:bodyPr>
          <a:lstStyle/>
          <a:p>
            <a:r>
              <a:rPr lang="en-US" sz="4000" dirty="0">
                <a:latin typeface="Aptos" panose="020B0004020202020204" pitchFamily="34" charset="0"/>
              </a:rPr>
              <a:t>End-to-End (E2E) Testing</a:t>
            </a:r>
          </a:p>
        </p:txBody>
      </p:sp>
      <p:sp>
        <p:nvSpPr>
          <p:cNvPr id="4" name="TextBox 3">
            <a:extLst>
              <a:ext uri="{FF2B5EF4-FFF2-40B4-BE49-F238E27FC236}">
                <a16:creationId xmlns:a16="http://schemas.microsoft.com/office/drawing/2014/main" id="{E92331BA-6811-7B22-D851-3687F58F15D3}"/>
              </a:ext>
            </a:extLst>
          </p:cNvPr>
          <p:cNvSpPr txBox="1"/>
          <p:nvPr/>
        </p:nvSpPr>
        <p:spPr>
          <a:xfrm>
            <a:off x="931649" y="1053993"/>
            <a:ext cx="7847511" cy="1292662"/>
          </a:xfrm>
          <a:prstGeom prst="rect">
            <a:avLst/>
          </a:prstGeom>
          <a:noFill/>
        </p:spPr>
        <p:txBody>
          <a:bodyPr wrap="square" rtlCol="0">
            <a:spAutoFit/>
          </a:bodyPr>
          <a:lstStyle/>
          <a:p>
            <a:pPr algn="ctr"/>
            <a:r>
              <a:rPr lang="en-US" dirty="0">
                <a:latin typeface="Aptos" panose="020B0004020202020204" pitchFamily="34" charset="0"/>
              </a:rPr>
              <a:t>Targeted start date: 3/10/2025 | Targeted end date: 5/19/2025</a:t>
            </a:r>
          </a:p>
          <a:p>
            <a:pPr algn="ctr"/>
            <a:endParaRPr lang="en-US" sz="900" dirty="0">
              <a:latin typeface="Aptos" panose="020B0004020202020204" pitchFamily="34" charset="0"/>
            </a:endParaRPr>
          </a:p>
          <a:p>
            <a:pPr algn="ctr"/>
            <a:r>
              <a:rPr lang="en-US" sz="2200" b="1" u="sng" dirty="0">
                <a:ln w="0"/>
                <a:solidFill>
                  <a:schemeClr val="accent3"/>
                </a:solidFill>
                <a:latin typeface="Aptos" panose="020B0004020202020204" pitchFamily="34" charset="0"/>
              </a:rPr>
              <a:t>Items to be tested with Taxation</a:t>
            </a:r>
          </a:p>
          <a:p>
            <a:pPr algn="ctr"/>
            <a:endParaRPr lang="en-US" sz="900" b="1" u="sng" dirty="0">
              <a:ln w="0"/>
              <a:solidFill>
                <a:schemeClr val="accent1"/>
              </a:solidFill>
              <a:latin typeface="Aptos" panose="020B0004020202020204" pitchFamily="34" charset="0"/>
            </a:endParaRPr>
          </a:p>
          <a:p>
            <a:r>
              <a:rPr lang="en-US" dirty="0">
                <a:latin typeface="Aptos" panose="020B0004020202020204" pitchFamily="34" charset="0"/>
              </a:rPr>
              <a:t>	Inbound (Taxation</a:t>
            </a:r>
            <a:r>
              <a:rPr lang="en-US" dirty="0">
                <a:latin typeface="Aptos" panose="020B0004020202020204" pitchFamily="34" charset="0"/>
                <a:sym typeface="Wingdings" panose="05000000000000000000" pitchFamily="2" charset="2"/>
              </a:rPr>
              <a:t> AGO)			        Outbound (AGO Taxation)</a:t>
            </a:r>
            <a:endParaRPr lang="en-US" dirty="0">
              <a:latin typeface="Aptos" panose="020B0004020202020204" pitchFamily="34" charset="0"/>
            </a:endParaRPr>
          </a:p>
        </p:txBody>
      </p:sp>
      <p:graphicFrame>
        <p:nvGraphicFramePr>
          <p:cNvPr id="5" name="Table 4">
            <a:extLst>
              <a:ext uri="{FF2B5EF4-FFF2-40B4-BE49-F238E27FC236}">
                <a16:creationId xmlns:a16="http://schemas.microsoft.com/office/drawing/2014/main" id="{F0F25761-E128-571B-02C4-2D895F402E35}"/>
              </a:ext>
            </a:extLst>
          </p:cNvPr>
          <p:cNvGraphicFramePr>
            <a:graphicFrameLocks noGrp="1"/>
          </p:cNvGraphicFramePr>
          <p:nvPr>
            <p:extLst>
              <p:ext uri="{D42A27DB-BD31-4B8C-83A1-F6EECF244321}">
                <p14:modId xmlns:p14="http://schemas.microsoft.com/office/powerpoint/2010/main" val="2615809494"/>
              </p:ext>
            </p:extLst>
          </p:nvPr>
        </p:nvGraphicFramePr>
        <p:xfrm>
          <a:off x="931649" y="2355891"/>
          <a:ext cx="3640351" cy="2311400"/>
        </p:xfrm>
        <a:graphic>
          <a:graphicData uri="http://schemas.openxmlformats.org/drawingml/2006/table">
            <a:tbl>
              <a:tblPr firstRow="1" bandRow="1">
                <a:tableStyleId>{21E4AEA4-8DFA-4A89-87EB-49C32662AFE0}</a:tableStyleId>
              </a:tblPr>
              <a:tblGrid>
                <a:gridCol w="2376278">
                  <a:extLst>
                    <a:ext uri="{9D8B030D-6E8A-4147-A177-3AD203B41FA5}">
                      <a16:colId xmlns:a16="http://schemas.microsoft.com/office/drawing/2014/main" val="1594170129"/>
                    </a:ext>
                  </a:extLst>
                </a:gridCol>
                <a:gridCol w="1264073">
                  <a:extLst>
                    <a:ext uri="{9D8B030D-6E8A-4147-A177-3AD203B41FA5}">
                      <a16:colId xmlns:a16="http://schemas.microsoft.com/office/drawing/2014/main" val="10276341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401523149"/>
                  </a:ext>
                </a:extLst>
              </a:tr>
              <a:tr h="370840">
                <a:tc>
                  <a:txBody>
                    <a:bodyPr/>
                    <a:lstStyle/>
                    <a:p>
                      <a:r>
                        <a:rPr lang="en-US" sz="1200" dirty="0">
                          <a:latin typeface="Aptos" panose="020B0004020202020204" pitchFamily="34" charset="0"/>
                        </a:rPr>
                        <a:t>XCI – Cert 9020</a:t>
                      </a:r>
                    </a:p>
                  </a:txBody>
                  <a:tcPr/>
                </a:tc>
                <a:tc>
                  <a:txBody>
                    <a:bodyPr/>
                    <a:lstStyle/>
                    <a:p>
                      <a:r>
                        <a:rPr lang="en-US" sz="1200" dirty="0">
                          <a:latin typeface="Aptos" panose="020B0004020202020204" pitchFamily="34" charset="0"/>
                        </a:rPr>
                        <a:t>3/10/2025</a:t>
                      </a:r>
                    </a:p>
                  </a:txBody>
                  <a:tcPr/>
                </a:tc>
                <a:extLst>
                  <a:ext uri="{0D108BD9-81ED-4DB2-BD59-A6C34878D82A}">
                    <a16:rowId xmlns:a16="http://schemas.microsoft.com/office/drawing/2014/main" val="339459808"/>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r>
                        <a:rPr lang="en-US" sz="1200" dirty="0">
                          <a:latin typeface="Aptos" panose="020B0004020202020204" pitchFamily="34" charset="0"/>
                        </a:rPr>
                        <a:t>3/17/2025</a:t>
                      </a:r>
                    </a:p>
                  </a:txBody>
                  <a:tcPr/>
                </a:tc>
                <a:extLst>
                  <a:ext uri="{0D108BD9-81ED-4DB2-BD59-A6C34878D82A}">
                    <a16:rowId xmlns:a16="http://schemas.microsoft.com/office/drawing/2014/main" val="3575214471"/>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r>
                        <a:rPr lang="en-US" sz="1200" dirty="0">
                          <a:latin typeface="Aptos" panose="020B0004020202020204" pitchFamily="34" charset="0"/>
                        </a:rPr>
                        <a:t>3/19/2025</a:t>
                      </a:r>
                    </a:p>
                  </a:txBody>
                  <a:tcPr/>
                </a:tc>
                <a:extLst>
                  <a:ext uri="{0D108BD9-81ED-4DB2-BD59-A6C34878D82A}">
                    <a16:rowId xmlns:a16="http://schemas.microsoft.com/office/drawing/2014/main" val="917671094"/>
                  </a:ext>
                </a:extLst>
              </a:tr>
              <a:tr h="370840">
                <a:tc>
                  <a:txBody>
                    <a:bodyPr/>
                    <a:lstStyle/>
                    <a:p>
                      <a:r>
                        <a:rPr lang="en-US" sz="1200" dirty="0">
                          <a:latin typeface="Aptos" panose="020B0004020202020204" pitchFamily="34" charset="0"/>
                        </a:rPr>
                        <a:t>XFI – Transaction Import 9011</a:t>
                      </a:r>
                    </a:p>
                  </a:txBody>
                  <a:tcPr/>
                </a:tc>
                <a:tc>
                  <a:txBody>
                    <a:bodyPr/>
                    <a:lstStyle/>
                    <a:p>
                      <a:r>
                        <a:rPr lang="en-US" sz="1200" dirty="0">
                          <a:latin typeface="Aptos" panose="020B0004020202020204" pitchFamily="34" charset="0"/>
                        </a:rPr>
                        <a:t>3/20/2025</a:t>
                      </a:r>
                    </a:p>
                  </a:txBody>
                  <a:tcPr/>
                </a:tc>
                <a:extLst>
                  <a:ext uri="{0D108BD9-81ED-4DB2-BD59-A6C34878D82A}">
                    <a16:rowId xmlns:a16="http://schemas.microsoft.com/office/drawing/2014/main" val="467531179"/>
                  </a:ext>
                </a:extLst>
              </a:tr>
              <a:tr h="370840">
                <a:tc>
                  <a:txBody>
                    <a:bodyPr/>
                    <a:lstStyle/>
                    <a:p>
                      <a:r>
                        <a:rPr lang="en-US" sz="1200" dirty="0">
                          <a:latin typeface="Aptos" panose="020B0004020202020204" pitchFamily="34" charset="0"/>
                        </a:rPr>
                        <a:t>XAI – Address Update 9008</a:t>
                      </a:r>
                    </a:p>
                  </a:txBody>
                  <a:tcPr/>
                </a:tc>
                <a:tc>
                  <a:txBody>
                    <a:bodyPr/>
                    <a:lstStyle/>
                    <a:p>
                      <a:r>
                        <a:rPr lang="en-US" sz="1200" dirty="0">
                          <a:latin typeface="Aptos" panose="020B0004020202020204" pitchFamily="34" charset="0"/>
                        </a:rPr>
                        <a:t>4/2/2025</a:t>
                      </a:r>
                    </a:p>
                  </a:txBody>
                  <a:tcPr/>
                </a:tc>
                <a:extLst>
                  <a:ext uri="{0D108BD9-81ED-4DB2-BD59-A6C34878D82A}">
                    <a16:rowId xmlns:a16="http://schemas.microsoft.com/office/drawing/2014/main" val="2723132791"/>
                  </a:ext>
                </a:extLst>
              </a:tr>
            </a:tbl>
          </a:graphicData>
        </a:graphic>
      </p:graphicFrame>
      <p:graphicFrame>
        <p:nvGraphicFramePr>
          <p:cNvPr id="6" name="Table 5">
            <a:extLst>
              <a:ext uri="{FF2B5EF4-FFF2-40B4-BE49-F238E27FC236}">
                <a16:creationId xmlns:a16="http://schemas.microsoft.com/office/drawing/2014/main" id="{2C0F7B03-7C5F-DB97-66A4-D7BD5534BBAB}"/>
              </a:ext>
            </a:extLst>
          </p:cNvPr>
          <p:cNvGraphicFramePr>
            <a:graphicFrameLocks noGrp="1"/>
          </p:cNvGraphicFramePr>
          <p:nvPr/>
        </p:nvGraphicFramePr>
        <p:xfrm>
          <a:off x="4969160" y="2346655"/>
          <a:ext cx="3810000" cy="1656080"/>
        </p:xfrm>
        <a:graphic>
          <a:graphicData uri="http://schemas.openxmlformats.org/drawingml/2006/table">
            <a:tbl>
              <a:tblPr firstRow="1" bandRow="1">
                <a:tableStyleId>{7DF18680-E054-41AD-8BC1-D1AEF772440D}</a:tableStyleId>
              </a:tblPr>
              <a:tblGrid>
                <a:gridCol w="2546310">
                  <a:extLst>
                    <a:ext uri="{9D8B030D-6E8A-4147-A177-3AD203B41FA5}">
                      <a16:colId xmlns:a16="http://schemas.microsoft.com/office/drawing/2014/main" val="1594170129"/>
                    </a:ext>
                  </a:extLst>
                </a:gridCol>
                <a:gridCol w="1263690">
                  <a:extLst>
                    <a:ext uri="{9D8B030D-6E8A-4147-A177-3AD203B41FA5}">
                      <a16:colId xmlns:a16="http://schemas.microsoft.com/office/drawing/2014/main" val="10276341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401523149"/>
                  </a:ext>
                </a:extLst>
              </a:tr>
              <a:tr h="370840">
                <a:tc>
                  <a:txBody>
                    <a:bodyPr/>
                    <a:lstStyle/>
                    <a:p>
                      <a:r>
                        <a:rPr lang="en-US" sz="1200" dirty="0">
                          <a:latin typeface="Aptos" panose="020B0004020202020204" pitchFamily="34" charset="0"/>
                        </a:rPr>
                        <a:t>XFO – Transaction Export (IB.8050)</a:t>
                      </a:r>
                    </a:p>
                  </a:txBody>
                  <a:tcPr/>
                </a:tc>
                <a:tc>
                  <a:txBody>
                    <a:bodyPr/>
                    <a:lstStyle/>
                    <a:p>
                      <a:r>
                        <a:rPr lang="en-US" sz="1200" dirty="0">
                          <a:latin typeface="Aptos" panose="020B0004020202020204" pitchFamily="34" charset="0"/>
                        </a:rPr>
                        <a:t>4/4/2025</a:t>
                      </a:r>
                    </a:p>
                  </a:txBody>
                  <a:tcPr/>
                </a:tc>
                <a:extLst>
                  <a:ext uri="{0D108BD9-81ED-4DB2-BD59-A6C34878D82A}">
                    <a16:rowId xmlns:a16="http://schemas.microsoft.com/office/drawing/2014/main" val="2723132791"/>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r>
                        <a:rPr lang="en-US" sz="1200" dirty="0">
                          <a:latin typeface="Aptos" panose="020B0004020202020204" pitchFamily="34" charset="0"/>
                        </a:rPr>
                        <a:t>4/7/2025</a:t>
                      </a:r>
                    </a:p>
                  </a:txBody>
                  <a:tcPr/>
                </a:tc>
                <a:extLst>
                  <a:ext uri="{0D108BD9-81ED-4DB2-BD59-A6C34878D82A}">
                    <a16:rowId xmlns:a16="http://schemas.microsoft.com/office/drawing/2014/main" val="3423568982"/>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r>
                        <a:rPr lang="en-US" sz="1200" dirty="0">
                          <a:latin typeface="Aptos" panose="020B0004020202020204" pitchFamily="34" charset="0"/>
                        </a:rPr>
                        <a:t>4/7/2025</a:t>
                      </a:r>
                    </a:p>
                  </a:txBody>
                  <a:tcPr/>
                </a:tc>
                <a:extLst>
                  <a:ext uri="{0D108BD9-81ED-4DB2-BD59-A6C34878D82A}">
                    <a16:rowId xmlns:a16="http://schemas.microsoft.com/office/drawing/2014/main" val="1373782828"/>
                  </a:ext>
                </a:extLst>
              </a:tr>
            </a:tbl>
          </a:graphicData>
        </a:graphic>
      </p:graphicFrame>
      <p:graphicFrame>
        <p:nvGraphicFramePr>
          <p:cNvPr id="7" name="Table 6">
            <a:extLst>
              <a:ext uri="{FF2B5EF4-FFF2-40B4-BE49-F238E27FC236}">
                <a16:creationId xmlns:a16="http://schemas.microsoft.com/office/drawing/2014/main" id="{5C4BC547-A7B3-B6B9-80B1-67880ED7ABE5}"/>
              </a:ext>
            </a:extLst>
          </p:cNvPr>
          <p:cNvGraphicFramePr>
            <a:graphicFrameLocks noGrp="1"/>
          </p:cNvGraphicFramePr>
          <p:nvPr>
            <p:extLst>
              <p:ext uri="{D42A27DB-BD31-4B8C-83A1-F6EECF244321}">
                <p14:modId xmlns:p14="http://schemas.microsoft.com/office/powerpoint/2010/main" val="3370879002"/>
              </p:ext>
            </p:extLst>
          </p:nvPr>
        </p:nvGraphicFramePr>
        <p:xfrm>
          <a:off x="4969160" y="4123967"/>
          <a:ext cx="3810000" cy="914400"/>
        </p:xfrm>
        <a:graphic>
          <a:graphicData uri="http://schemas.openxmlformats.org/drawingml/2006/table">
            <a:tbl>
              <a:tblPr firstRow="1" bandRow="1">
                <a:tableStyleId>{F5AB1C69-6EDB-4FF4-983F-18BD219EF322}</a:tableStyleId>
              </a:tblPr>
              <a:tblGrid>
                <a:gridCol w="2549240">
                  <a:extLst>
                    <a:ext uri="{9D8B030D-6E8A-4147-A177-3AD203B41FA5}">
                      <a16:colId xmlns:a16="http://schemas.microsoft.com/office/drawing/2014/main" val="2741683485"/>
                    </a:ext>
                  </a:extLst>
                </a:gridCol>
                <a:gridCol w="1260760">
                  <a:extLst>
                    <a:ext uri="{9D8B030D-6E8A-4147-A177-3AD203B41FA5}">
                      <a16:colId xmlns:a16="http://schemas.microsoft.com/office/drawing/2014/main" val="9204628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2763620361"/>
                  </a:ext>
                </a:extLst>
              </a:tr>
              <a:tr h="370840">
                <a:tc>
                  <a:txBody>
                    <a:bodyPr/>
                    <a:lstStyle/>
                    <a:p>
                      <a:r>
                        <a:rPr lang="en-US" sz="1200" dirty="0">
                          <a:latin typeface="Aptos" panose="020B0004020202020204" pitchFamily="34" charset="0"/>
                        </a:rPr>
                        <a:t>True Up Web Service (Real-Time API call)</a:t>
                      </a:r>
                    </a:p>
                  </a:txBody>
                  <a:tcPr/>
                </a:tc>
                <a:tc>
                  <a:txBody>
                    <a:bodyPr/>
                    <a:lstStyle/>
                    <a:p>
                      <a:r>
                        <a:rPr lang="en-US" sz="1200" dirty="0">
                          <a:latin typeface="Aptos" panose="020B0004020202020204" pitchFamily="34" charset="0"/>
                        </a:rPr>
                        <a:t>4/2/2025</a:t>
                      </a:r>
                    </a:p>
                  </a:txBody>
                  <a:tcPr/>
                </a:tc>
                <a:extLst>
                  <a:ext uri="{0D108BD9-81ED-4DB2-BD59-A6C34878D82A}">
                    <a16:rowId xmlns:a16="http://schemas.microsoft.com/office/drawing/2014/main" val="4194911870"/>
                  </a:ext>
                </a:extLst>
              </a:tr>
            </a:tbl>
          </a:graphicData>
        </a:graphic>
      </p:graphicFrame>
    </p:spTree>
    <p:extLst>
      <p:ext uri="{BB962C8B-B14F-4D97-AF65-F5344CB8AC3E}">
        <p14:creationId xmlns:p14="http://schemas.microsoft.com/office/powerpoint/2010/main" val="200767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4B4A-1FB0-8585-74C9-22925F4C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E17AF-8943-DD7C-E86E-31136FD5FE88}"/>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E2E Testing: Status Update (Cycle 1)</a:t>
            </a:r>
          </a:p>
        </p:txBody>
      </p:sp>
      <p:graphicFrame>
        <p:nvGraphicFramePr>
          <p:cNvPr id="3" name="Table 2">
            <a:extLst>
              <a:ext uri="{FF2B5EF4-FFF2-40B4-BE49-F238E27FC236}">
                <a16:creationId xmlns:a16="http://schemas.microsoft.com/office/drawing/2014/main" id="{E8414B58-6F22-2AA6-D6FB-2778F03C0F05}"/>
              </a:ext>
            </a:extLst>
          </p:cNvPr>
          <p:cNvGraphicFramePr>
            <a:graphicFrameLocks noGrp="1"/>
          </p:cNvGraphicFramePr>
          <p:nvPr>
            <p:extLst>
              <p:ext uri="{D42A27DB-BD31-4B8C-83A1-F6EECF244321}">
                <p14:modId xmlns:p14="http://schemas.microsoft.com/office/powerpoint/2010/main" val="870600640"/>
              </p:ext>
            </p:extLst>
          </p:nvPr>
        </p:nvGraphicFramePr>
        <p:xfrm>
          <a:off x="775855" y="1029276"/>
          <a:ext cx="8238836" cy="37084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Interface</a:t>
                      </a:r>
                    </a:p>
                  </a:txBody>
                  <a:tcPr/>
                </a:tc>
                <a:tc>
                  <a:txBody>
                    <a:bodyPr/>
                    <a:lstStyle/>
                    <a:p>
                      <a:pPr algn="ctr"/>
                      <a:r>
                        <a:rPr lang="en-US" b="0" dirty="0">
                          <a:latin typeface="Aptos" panose="020B0004020202020204" pitchFamily="34" charset="0"/>
                        </a:rPr>
                        <a:t>Start Date</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XCI – Cert 9020</a:t>
                      </a:r>
                    </a:p>
                  </a:txBody>
                  <a:tcPr/>
                </a:tc>
                <a:tc>
                  <a:txBody>
                    <a:bodyPr/>
                    <a:lstStyle/>
                    <a:p>
                      <a:pPr algn="ctr"/>
                      <a:r>
                        <a:rPr lang="en-US" sz="1200" dirty="0">
                          <a:latin typeface="Aptos" panose="020B0004020202020204" pitchFamily="34" charset="0"/>
                        </a:rPr>
                        <a:t>3/10/2025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XFI – Transaction Import 9011</a:t>
                      </a:r>
                    </a:p>
                  </a:txBody>
                  <a:tcPr/>
                </a:tc>
                <a:tc>
                  <a:txBody>
                    <a:bodyPr/>
                    <a:lstStyle/>
                    <a:p>
                      <a:pPr algn="ctr"/>
                      <a:r>
                        <a:rPr lang="en-US" sz="1200" dirty="0">
                          <a:latin typeface="Aptos" panose="020B0004020202020204" pitchFamily="34" charset="0"/>
                        </a:rPr>
                        <a:t>3/20/2025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XAI – Address Update 9008</a:t>
                      </a:r>
                    </a:p>
                  </a:txBody>
                  <a:tcPr/>
                </a:tc>
                <a:tc>
                  <a:txBody>
                    <a:bodyPr/>
                    <a:lstStyle/>
                    <a:p>
                      <a:pPr algn="ctr"/>
                      <a:r>
                        <a:rPr lang="en-US" sz="1200" dirty="0">
                          <a:latin typeface="Aptos" panose="020B0004020202020204" pitchFamily="34" charset="0"/>
                        </a:rPr>
                        <a:t>3/28/2025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XFO – Transaction Export (IB.8050)</a:t>
                      </a:r>
                    </a:p>
                  </a:txBody>
                  <a:tcPr/>
                </a:tc>
                <a:tc>
                  <a:txBody>
                    <a:bodyPr/>
                    <a:lstStyle/>
                    <a:p>
                      <a:pPr algn="ctr"/>
                      <a:r>
                        <a:rPr lang="en-US" sz="1200" dirty="0">
                          <a:latin typeface="Aptos" panose="020B0004020202020204" pitchFamily="34" charset="0"/>
                        </a:rPr>
                        <a:t>4/4/2025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True Up Web Service (Real-Time API call)</a:t>
                      </a:r>
                    </a:p>
                  </a:txBody>
                  <a:tcPr/>
                </a:tc>
                <a:tc>
                  <a:txBody>
                    <a:bodyPr/>
                    <a:lstStyle/>
                    <a:p>
                      <a:pPr algn="ctr"/>
                      <a:r>
                        <a:rPr lang="en-US" sz="1200" dirty="0">
                          <a:latin typeface="Aptos" panose="020B0004020202020204" pitchFamily="34" charset="0"/>
                        </a:rPr>
                        <a:t>4/2/2025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bl>
          </a:graphicData>
        </a:graphic>
      </p:graphicFrame>
      <p:pic>
        <p:nvPicPr>
          <p:cNvPr id="12" name="Graphic 11" descr="Checkbox Checked with solid fill">
            <a:extLst>
              <a:ext uri="{FF2B5EF4-FFF2-40B4-BE49-F238E27FC236}">
                <a16:creationId xmlns:a16="http://schemas.microsoft.com/office/drawing/2014/main" id="{12F5736B-88BB-F538-83FC-C3D2A3A0B5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342784"/>
            <a:ext cx="454372" cy="454372"/>
          </a:xfrm>
          <a:prstGeom prst="rect">
            <a:avLst/>
          </a:prstGeom>
        </p:spPr>
      </p:pic>
      <p:pic>
        <p:nvPicPr>
          <p:cNvPr id="4" name="Graphic 3" descr="Checkbox Checked with solid fill">
            <a:extLst>
              <a:ext uri="{FF2B5EF4-FFF2-40B4-BE49-F238E27FC236}">
                <a16:creationId xmlns:a16="http://schemas.microsoft.com/office/drawing/2014/main" id="{51FA8469-CFA2-11BD-A568-D7A9A3C99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704986"/>
            <a:ext cx="454372" cy="454372"/>
          </a:xfrm>
          <a:prstGeom prst="rect">
            <a:avLst/>
          </a:prstGeom>
        </p:spPr>
      </p:pic>
      <p:pic>
        <p:nvPicPr>
          <p:cNvPr id="5" name="Graphic 4" descr="Checkbox Checked with solid fill">
            <a:extLst>
              <a:ext uri="{FF2B5EF4-FFF2-40B4-BE49-F238E27FC236}">
                <a16:creationId xmlns:a16="http://schemas.microsoft.com/office/drawing/2014/main" id="{2FD28423-8FCF-9847-354B-4C0ABB158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2084514"/>
            <a:ext cx="454372" cy="454372"/>
          </a:xfrm>
          <a:prstGeom prst="rect">
            <a:avLst/>
          </a:prstGeom>
        </p:spPr>
      </p:pic>
      <p:pic>
        <p:nvPicPr>
          <p:cNvPr id="9" name="Graphic 8" descr="Hourglass Finished with solid fill">
            <a:extLst>
              <a:ext uri="{FF2B5EF4-FFF2-40B4-BE49-F238E27FC236}">
                <a16:creationId xmlns:a16="http://schemas.microsoft.com/office/drawing/2014/main" id="{C0A03E22-1B8E-B4B6-315B-C72F2CD2E4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456" y="3295007"/>
            <a:ext cx="308354" cy="308354"/>
          </a:xfrm>
          <a:prstGeom prst="rect">
            <a:avLst/>
          </a:prstGeom>
        </p:spPr>
      </p:pic>
      <p:pic>
        <p:nvPicPr>
          <p:cNvPr id="6" name="Graphic 5" descr="Hourglass Finished with solid fill">
            <a:extLst>
              <a:ext uri="{FF2B5EF4-FFF2-40B4-BE49-F238E27FC236}">
                <a16:creationId xmlns:a16="http://schemas.microsoft.com/office/drawing/2014/main" id="{AC3E3A88-322D-A2C2-5A67-38C803022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151" y="3677855"/>
            <a:ext cx="308354" cy="308354"/>
          </a:xfrm>
          <a:prstGeom prst="rect">
            <a:avLst/>
          </a:prstGeom>
        </p:spPr>
      </p:pic>
      <p:pic>
        <p:nvPicPr>
          <p:cNvPr id="10" name="Graphic 9" descr="Hourglass Finished with solid fill">
            <a:extLst>
              <a:ext uri="{FF2B5EF4-FFF2-40B4-BE49-F238E27FC236}">
                <a16:creationId xmlns:a16="http://schemas.microsoft.com/office/drawing/2014/main" id="{E8116B4A-BBB6-82FC-4155-9ED917EFA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4232" y="4042033"/>
            <a:ext cx="308354" cy="308354"/>
          </a:xfrm>
          <a:prstGeom prst="rect">
            <a:avLst/>
          </a:prstGeom>
        </p:spPr>
      </p:pic>
      <p:pic>
        <p:nvPicPr>
          <p:cNvPr id="11" name="Graphic 10" descr="Checkbox Checked with solid fill">
            <a:extLst>
              <a:ext uri="{FF2B5EF4-FFF2-40B4-BE49-F238E27FC236}">
                <a16:creationId xmlns:a16="http://schemas.microsoft.com/office/drawing/2014/main" id="{05AFE9FC-6C2F-98DE-2F14-80B880D1F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456559"/>
            <a:ext cx="454372" cy="454372"/>
          </a:xfrm>
          <a:prstGeom prst="rect">
            <a:avLst/>
          </a:prstGeom>
        </p:spPr>
      </p:pic>
      <p:pic>
        <p:nvPicPr>
          <p:cNvPr id="13" name="Graphic 12" descr="Checkbox Checked with solid fill">
            <a:extLst>
              <a:ext uri="{FF2B5EF4-FFF2-40B4-BE49-F238E27FC236}">
                <a16:creationId xmlns:a16="http://schemas.microsoft.com/office/drawing/2014/main" id="{2E9E7BCF-E03A-98DF-9454-6BBD3592C5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825285"/>
            <a:ext cx="454372" cy="454372"/>
          </a:xfrm>
          <a:prstGeom prst="rect">
            <a:avLst/>
          </a:prstGeom>
        </p:spPr>
      </p:pic>
      <p:pic>
        <p:nvPicPr>
          <p:cNvPr id="14" name="Graphic 13" descr="Checkbox Checked with solid fill">
            <a:extLst>
              <a:ext uri="{FF2B5EF4-FFF2-40B4-BE49-F238E27FC236}">
                <a16:creationId xmlns:a16="http://schemas.microsoft.com/office/drawing/2014/main" id="{B77D15C5-3D4A-6851-C5FA-651C46C2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4320551"/>
            <a:ext cx="454372" cy="454372"/>
          </a:xfrm>
          <a:prstGeom prst="rect">
            <a:avLst/>
          </a:prstGeom>
        </p:spPr>
      </p:pic>
    </p:spTree>
    <p:extLst>
      <p:ext uri="{BB962C8B-B14F-4D97-AF65-F5344CB8AC3E}">
        <p14:creationId xmlns:p14="http://schemas.microsoft.com/office/powerpoint/2010/main" val="213991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Planning</a:t>
            </a:r>
          </a:p>
        </p:txBody>
      </p:sp>
      <p:graphicFrame>
        <p:nvGraphicFramePr>
          <p:cNvPr id="3" name="Table 2">
            <a:extLst>
              <a:ext uri="{FF2B5EF4-FFF2-40B4-BE49-F238E27FC236}">
                <a16:creationId xmlns:a16="http://schemas.microsoft.com/office/drawing/2014/main" id="{3550A4AD-DDF1-D4B2-25B0-11D34256F1DF}"/>
              </a:ext>
            </a:extLst>
          </p:cNvPr>
          <p:cNvGraphicFramePr>
            <a:graphicFrameLocks noGrp="1"/>
          </p:cNvGraphicFramePr>
          <p:nvPr>
            <p:extLst>
              <p:ext uri="{D42A27DB-BD31-4B8C-83A1-F6EECF244321}">
                <p14:modId xmlns:p14="http://schemas.microsoft.com/office/powerpoint/2010/main" val="2332582848"/>
              </p:ext>
            </p:extLst>
          </p:nvPr>
        </p:nvGraphicFramePr>
        <p:xfrm>
          <a:off x="785091" y="1375642"/>
          <a:ext cx="8137236" cy="3478752"/>
        </p:xfrm>
        <a:graphic>
          <a:graphicData uri="http://schemas.openxmlformats.org/drawingml/2006/table">
            <a:tbl>
              <a:tblPr firstRow="1" firstCol="1" bandRow="1">
                <a:tableStyleId>{F5AB1C69-6EDB-4FF4-983F-18BD219EF322}</a:tableStyleId>
              </a:tblPr>
              <a:tblGrid>
                <a:gridCol w="2854036">
                  <a:extLst>
                    <a:ext uri="{9D8B030D-6E8A-4147-A177-3AD203B41FA5}">
                      <a16:colId xmlns:a16="http://schemas.microsoft.com/office/drawing/2014/main" val="2519229390"/>
                    </a:ext>
                  </a:extLst>
                </a:gridCol>
                <a:gridCol w="1173018">
                  <a:extLst>
                    <a:ext uri="{9D8B030D-6E8A-4147-A177-3AD203B41FA5}">
                      <a16:colId xmlns:a16="http://schemas.microsoft.com/office/drawing/2014/main" val="318607331"/>
                    </a:ext>
                  </a:extLst>
                </a:gridCol>
                <a:gridCol w="1225321">
                  <a:extLst>
                    <a:ext uri="{9D8B030D-6E8A-4147-A177-3AD203B41FA5}">
                      <a16:colId xmlns:a16="http://schemas.microsoft.com/office/drawing/2014/main" val="2517755499"/>
                    </a:ext>
                  </a:extLst>
                </a:gridCol>
                <a:gridCol w="1238334">
                  <a:extLst>
                    <a:ext uri="{9D8B030D-6E8A-4147-A177-3AD203B41FA5}">
                      <a16:colId xmlns:a16="http://schemas.microsoft.com/office/drawing/2014/main" val="2706792177"/>
                    </a:ext>
                  </a:extLst>
                </a:gridCol>
                <a:gridCol w="1646527">
                  <a:extLst>
                    <a:ext uri="{9D8B030D-6E8A-4147-A177-3AD203B41FA5}">
                      <a16:colId xmlns:a16="http://schemas.microsoft.com/office/drawing/2014/main" val="1578230121"/>
                    </a:ext>
                  </a:extLst>
                </a:gridCol>
              </a:tblGrid>
              <a:tr h="372839">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Expected date to get file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194525">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350022367"/>
                  </a:ext>
                </a:extLst>
              </a:tr>
              <a:tr h="194525">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151427204"/>
                  </a:ext>
                </a:extLst>
              </a:tr>
              <a:tr h="272335">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597823039"/>
                  </a:ext>
                </a:extLst>
              </a:tr>
              <a:tr h="194525">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4949591"/>
                  </a:ext>
                </a:extLst>
              </a:tr>
              <a:tr h="194525">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37366498"/>
                  </a:ext>
                </a:extLst>
              </a:tr>
              <a:tr h="194525">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26945">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617686410"/>
                  </a:ext>
                </a:extLst>
              </a:tr>
              <a:tr h="204251">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239033624"/>
                  </a:ext>
                </a:extLst>
              </a:tr>
              <a:tr h="204251">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991966361"/>
                  </a:ext>
                </a:extLst>
              </a:tr>
              <a:tr h="204251">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77277385"/>
                  </a:ext>
                </a:extLst>
              </a:tr>
              <a:tr h="204251">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362467710"/>
                  </a:ext>
                </a:extLst>
              </a:tr>
              <a:tr h="204251">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862491385"/>
                  </a:ext>
                </a:extLst>
              </a:tr>
              <a:tr h="204251">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498747587"/>
                  </a:ext>
                </a:extLst>
              </a:tr>
              <a:tr h="204251">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79931294"/>
                  </a:ext>
                </a:extLst>
              </a:tr>
              <a:tr h="204251">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909891642"/>
                  </a:ext>
                </a:extLst>
              </a:tr>
            </a:tbl>
          </a:graphicData>
        </a:graphic>
      </p:graphicFrame>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spTree>
    <p:extLst>
      <p:ext uri="{BB962C8B-B14F-4D97-AF65-F5344CB8AC3E}">
        <p14:creationId xmlns:p14="http://schemas.microsoft.com/office/powerpoint/2010/main" val="31752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3804003030"/>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 (Completed)/Production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17" name="Graphic 16" descr="Hourglass Finished with solid fill">
            <a:extLst>
              <a:ext uri="{FF2B5EF4-FFF2-40B4-BE49-F238E27FC236}">
                <a16:creationId xmlns:a16="http://schemas.microsoft.com/office/drawing/2014/main" id="{A8E1EDFC-104F-26DE-8AC4-3D88A844B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1754" y="2054105"/>
            <a:ext cx="308354" cy="308354"/>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8" name="Graphic 7" descr="Hourglass Finished with solid fill">
            <a:extLst>
              <a:ext uri="{FF2B5EF4-FFF2-40B4-BE49-F238E27FC236}">
                <a16:creationId xmlns:a16="http://schemas.microsoft.com/office/drawing/2014/main" id="{32298921-ECF5-6288-7058-B858CD39A2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4281109"/>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82998"/>
            <a:ext cx="454372" cy="454372"/>
          </a:xfrm>
          <a:prstGeom prst="rect">
            <a:avLst/>
          </a:prstGeom>
        </p:spPr>
      </p:pic>
      <p:pic>
        <p:nvPicPr>
          <p:cNvPr id="11" name="Graphic 10" descr="Checkbox Checked with solid fill">
            <a:extLst>
              <a:ext uri="{FF2B5EF4-FFF2-40B4-BE49-F238E27FC236}">
                <a16:creationId xmlns:a16="http://schemas.microsoft.com/office/drawing/2014/main" id="{45B14F29-D857-5ECC-4E69-E390E4D482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084427"/>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3.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181425</TotalTime>
  <Words>725</Words>
  <Application>Microsoft Office PowerPoint</Application>
  <PresentationFormat>On-screen Show (16:9)</PresentationFormat>
  <Paragraphs>241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11</vt:i4>
      </vt:variant>
    </vt:vector>
  </HeadingPairs>
  <TitlesOfParts>
    <vt:vector size="36"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End-to-End (E2E) Testing</vt:lpstr>
      <vt:lpstr>E2E Testing: Status Update (Cycle 1)</vt:lpstr>
      <vt:lpstr>User Acceptance Testing Planning</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1814</cp:revision>
  <cp:lastPrinted>2020-11-09T17:33:02Z</cp:lastPrinted>
  <dcterms:created xsi:type="dcterms:W3CDTF">2020-06-09T14:21:50Z</dcterms:created>
  <dcterms:modified xsi:type="dcterms:W3CDTF">2025-04-10T13:08:45Z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