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3"/>
  </p:notesMasterIdLst>
  <p:sldIdLst>
    <p:sldId id="256" r:id="rId20"/>
    <p:sldId id="3506" r:id="rId21"/>
    <p:sldId id="2142532791" r:id="rId22"/>
    <p:sldId id="2142532807" r:id="rId23"/>
    <p:sldId id="2142532803" r:id="rId24"/>
    <p:sldId id="2142532811" r:id="rId25"/>
    <p:sldId id="2142532804" r:id="rId26"/>
    <p:sldId id="2142532810" r:id="rId27"/>
    <p:sldId id="2142532814" r:id="rId28"/>
    <p:sldId id="2142532813" r:id="rId29"/>
    <p:sldId id="2142532812" r:id="rId30"/>
    <p:sldId id="2142532809" r:id="rId31"/>
    <p:sldId id="3448" r:id="rId32"/>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B"/>
    <a:srgbClr val="9E7F3D"/>
    <a:srgbClr val="FFFFFF"/>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91284" autoAdjust="0"/>
  </p:normalViewPr>
  <p:slideViewPr>
    <p:cSldViewPr snapToGrid="0">
      <p:cViewPr varScale="1">
        <p:scale>
          <a:sx n="153" d="100"/>
          <a:sy n="153" d="100"/>
        </p:scale>
        <p:origin x="63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1" d="100"/>
          <a:sy n="71"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3/24/2025</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9BE1-06A0-25D4-BB58-DD09B9827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23A8A-D910-C6BA-8FD6-D548915377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8801A-A43A-6110-786D-26EA1DF1F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DD39A-AA65-C3EF-794F-FA5D14DC51DC}"/>
              </a:ext>
            </a:extLst>
          </p:cNvPr>
          <p:cNvSpPr>
            <a:spLocks noGrp="1"/>
          </p:cNvSpPr>
          <p:nvPr>
            <p:ph type="sldNum" sz="quarter" idx="5"/>
          </p:nvPr>
        </p:nvSpPr>
        <p:spPr/>
        <p:txBody>
          <a:bodyPr/>
          <a:lstStyle/>
          <a:p>
            <a:fld id="{64BE2EA1-25C3-46D6-9FA2-C479C40C9522}" type="slidenum">
              <a:rPr lang="en-US" smtClean="0"/>
              <a:t>10</a:t>
            </a:fld>
            <a:endParaRPr lang="en-US"/>
          </a:p>
        </p:txBody>
      </p:sp>
    </p:spTree>
    <p:extLst>
      <p:ext uri="{BB962C8B-B14F-4D97-AF65-F5344CB8AC3E}">
        <p14:creationId xmlns:p14="http://schemas.microsoft.com/office/powerpoint/2010/main" val="91028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2487-D7C6-52EB-2C80-8D9EC2084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AA4C1-9E77-E09B-872D-FFC4554DE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66A2-D652-81EE-8372-8F0373382A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4D2B4-60DC-DDBD-C302-47E292DF98AA}"/>
              </a:ext>
            </a:extLst>
          </p:cNvPr>
          <p:cNvSpPr>
            <a:spLocks noGrp="1"/>
          </p:cNvSpPr>
          <p:nvPr>
            <p:ph type="sldNum" sz="quarter" idx="5"/>
          </p:nvPr>
        </p:nvSpPr>
        <p:spPr/>
        <p:txBody>
          <a:bodyPr/>
          <a:lstStyle/>
          <a:p>
            <a:fld id="{64BE2EA1-25C3-46D6-9FA2-C479C40C9522}" type="slidenum">
              <a:rPr lang="en-US" smtClean="0"/>
              <a:t>11</a:t>
            </a:fld>
            <a:endParaRPr lang="en-US"/>
          </a:p>
        </p:txBody>
      </p:sp>
    </p:spTree>
    <p:extLst>
      <p:ext uri="{BB962C8B-B14F-4D97-AF65-F5344CB8AC3E}">
        <p14:creationId xmlns:p14="http://schemas.microsoft.com/office/powerpoint/2010/main" val="16237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EF17-9137-5038-24DE-30F215106406}"/>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53DC4280-05A6-7F9E-9476-FECA08D1C0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25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6DECC-4D6D-607B-0E11-D32B5F2F702F}"/>
            </a:ext>
          </a:extLst>
        </p:cNvPr>
        <p:cNvGrpSpPr/>
        <p:nvPr/>
      </p:nvGrpSpPr>
      <p:grpSpPr>
        <a:xfrm>
          <a:off x="0" y="0"/>
          <a:ext cx="0" cy="0"/>
          <a:chOff x="0" y="0"/>
          <a:chExt cx="0" cy="0"/>
        </a:xfrm>
      </p:grpSpPr>
    </p:spTree>
    <p:extLst>
      <p:ext uri="{BB962C8B-B14F-4D97-AF65-F5344CB8AC3E}">
        <p14:creationId xmlns:p14="http://schemas.microsoft.com/office/powerpoint/2010/main" val="287188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45FA085-6771-3B1F-225E-D76B90C4E1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BA4C0-E38E-C60F-3E98-7D0F544F36A2}"/>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3AEB1D56-8A8C-A471-BE73-E5CF4084A0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589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E2EA1-25C3-46D6-9FA2-C479C40C9522}" type="slidenum">
              <a:rPr lang="en-US" smtClean="0"/>
              <a:t>7</a:t>
            </a:fld>
            <a:endParaRPr lang="en-US"/>
          </a:p>
        </p:txBody>
      </p:sp>
    </p:spTree>
    <p:extLst>
      <p:ext uri="{BB962C8B-B14F-4D97-AF65-F5344CB8AC3E}">
        <p14:creationId xmlns:p14="http://schemas.microsoft.com/office/powerpoint/2010/main" val="340983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112B5-0FD5-FE7D-4FEE-D194B43D1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B74D0-1E43-E260-C7F9-81B78E1FC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9993A-BE7B-6CAC-8348-4272E23B8B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578B30-4CAB-ECD6-8CD8-EDA86506F29D}"/>
              </a:ext>
            </a:extLst>
          </p:cNvPr>
          <p:cNvSpPr>
            <a:spLocks noGrp="1"/>
          </p:cNvSpPr>
          <p:nvPr>
            <p:ph type="sldNum" sz="quarter" idx="5"/>
          </p:nvPr>
        </p:nvSpPr>
        <p:spPr/>
        <p:txBody>
          <a:bodyPr/>
          <a:lstStyle/>
          <a:p>
            <a:fld id="{64BE2EA1-25C3-46D6-9FA2-C479C40C9522}" type="slidenum">
              <a:rPr lang="en-US" smtClean="0"/>
              <a:t>8</a:t>
            </a:fld>
            <a:endParaRPr lang="en-US"/>
          </a:p>
        </p:txBody>
      </p:sp>
    </p:spTree>
    <p:extLst>
      <p:ext uri="{BB962C8B-B14F-4D97-AF65-F5344CB8AC3E}">
        <p14:creationId xmlns:p14="http://schemas.microsoft.com/office/powerpoint/2010/main" val="320914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DCBD-1A07-B25E-62A7-E0447F9E7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5158E-9E5C-F2E7-A4DD-38C2ACA8B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D4A85-93AC-C9E9-762B-688705B66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EB5E49-B653-C0F1-A1F3-9C7399E26742}"/>
              </a:ext>
            </a:extLst>
          </p:cNvPr>
          <p:cNvSpPr>
            <a:spLocks noGrp="1"/>
          </p:cNvSpPr>
          <p:nvPr>
            <p:ph type="sldNum" sz="quarter" idx="5"/>
          </p:nvPr>
        </p:nvSpPr>
        <p:spPr/>
        <p:txBody>
          <a:bodyPr/>
          <a:lstStyle/>
          <a:p>
            <a:fld id="{64BE2EA1-25C3-46D6-9FA2-C479C40C9522}" type="slidenum">
              <a:rPr lang="en-US" smtClean="0"/>
              <a:t>9</a:t>
            </a:fld>
            <a:endParaRPr lang="en-US"/>
          </a:p>
        </p:txBody>
      </p:sp>
    </p:spTree>
    <p:extLst>
      <p:ext uri="{BB962C8B-B14F-4D97-AF65-F5344CB8AC3E}">
        <p14:creationId xmlns:p14="http://schemas.microsoft.com/office/powerpoint/2010/main" val="2435898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3/24/2025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3/24/2025</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3/24/2025</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3/24/2025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3/24/2025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Touch Point </a:t>
            </a:r>
          </a:p>
          <a:p>
            <a:r>
              <a:rPr lang="en-US" i="1" dirty="0">
                <a:latin typeface="Aptos" panose="020B0004020202020204" pitchFamily="34" charset="0"/>
                <a:cs typeface="Franklin Gothic Book"/>
              </a:rPr>
              <a:t>March 26, 2025</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4750A-0B1B-21AB-C214-DDE5C97E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D6C2-811F-6599-8B31-51F05FB4BE1D}"/>
              </a:ext>
            </a:extLst>
          </p:cNvPr>
          <p:cNvSpPr>
            <a:spLocks noGrp="1"/>
          </p:cNvSpPr>
          <p:nvPr>
            <p:ph type="title"/>
          </p:nvPr>
        </p:nvSpPr>
        <p:spPr>
          <a:xfrm>
            <a:off x="929953" y="157200"/>
            <a:ext cx="7847511" cy="857250"/>
          </a:xfrm>
        </p:spPr>
        <p:txBody>
          <a:bodyPr anchor="ctr">
            <a:normAutofit/>
          </a:bodyPr>
          <a:lstStyle/>
          <a:p>
            <a:r>
              <a:rPr lang="en-US" sz="3600" dirty="0">
                <a:latin typeface="Aptos" panose="020B0004020202020204" pitchFamily="34" charset="0"/>
              </a:rPr>
              <a:t>User Acceptance Testing Planning</a:t>
            </a:r>
          </a:p>
        </p:txBody>
      </p:sp>
      <p:graphicFrame>
        <p:nvGraphicFramePr>
          <p:cNvPr id="3" name="Table 2">
            <a:extLst>
              <a:ext uri="{FF2B5EF4-FFF2-40B4-BE49-F238E27FC236}">
                <a16:creationId xmlns:a16="http://schemas.microsoft.com/office/drawing/2014/main" id="{3550A4AD-DDF1-D4B2-25B0-11D34256F1DF}"/>
              </a:ext>
            </a:extLst>
          </p:cNvPr>
          <p:cNvGraphicFramePr>
            <a:graphicFrameLocks noGrp="1"/>
          </p:cNvGraphicFramePr>
          <p:nvPr>
            <p:extLst>
              <p:ext uri="{D42A27DB-BD31-4B8C-83A1-F6EECF244321}">
                <p14:modId xmlns:p14="http://schemas.microsoft.com/office/powerpoint/2010/main" val="2332582848"/>
              </p:ext>
            </p:extLst>
          </p:nvPr>
        </p:nvGraphicFramePr>
        <p:xfrm>
          <a:off x="785091" y="1375642"/>
          <a:ext cx="8137236" cy="3478752"/>
        </p:xfrm>
        <a:graphic>
          <a:graphicData uri="http://schemas.openxmlformats.org/drawingml/2006/table">
            <a:tbl>
              <a:tblPr firstRow="1" firstCol="1" bandRow="1">
                <a:tableStyleId>{F5AB1C69-6EDB-4FF4-983F-18BD219EF322}</a:tableStyleId>
              </a:tblPr>
              <a:tblGrid>
                <a:gridCol w="2854036">
                  <a:extLst>
                    <a:ext uri="{9D8B030D-6E8A-4147-A177-3AD203B41FA5}">
                      <a16:colId xmlns:a16="http://schemas.microsoft.com/office/drawing/2014/main" val="2519229390"/>
                    </a:ext>
                  </a:extLst>
                </a:gridCol>
                <a:gridCol w="1173018">
                  <a:extLst>
                    <a:ext uri="{9D8B030D-6E8A-4147-A177-3AD203B41FA5}">
                      <a16:colId xmlns:a16="http://schemas.microsoft.com/office/drawing/2014/main" val="318607331"/>
                    </a:ext>
                  </a:extLst>
                </a:gridCol>
                <a:gridCol w="1225321">
                  <a:extLst>
                    <a:ext uri="{9D8B030D-6E8A-4147-A177-3AD203B41FA5}">
                      <a16:colId xmlns:a16="http://schemas.microsoft.com/office/drawing/2014/main" val="2517755499"/>
                    </a:ext>
                  </a:extLst>
                </a:gridCol>
                <a:gridCol w="1238334">
                  <a:extLst>
                    <a:ext uri="{9D8B030D-6E8A-4147-A177-3AD203B41FA5}">
                      <a16:colId xmlns:a16="http://schemas.microsoft.com/office/drawing/2014/main" val="2706792177"/>
                    </a:ext>
                  </a:extLst>
                </a:gridCol>
                <a:gridCol w="1646527">
                  <a:extLst>
                    <a:ext uri="{9D8B030D-6E8A-4147-A177-3AD203B41FA5}">
                      <a16:colId xmlns:a16="http://schemas.microsoft.com/office/drawing/2014/main" val="1578230121"/>
                    </a:ext>
                  </a:extLst>
                </a:gridCol>
              </a:tblGrid>
              <a:tr h="372839">
                <a:tc>
                  <a:txBody>
                    <a:bodyPr/>
                    <a:lstStyle/>
                    <a:p>
                      <a:pPr marL="0" marR="0">
                        <a:lnSpc>
                          <a:spcPct val="107000"/>
                        </a:lnSpc>
                        <a:spcAft>
                          <a:spcPts val="800"/>
                        </a:spcAft>
                      </a:pPr>
                      <a:r>
                        <a:rPr lang="en-US" sz="1000" kern="100" dirty="0">
                          <a:effectLst/>
                        </a:rPr>
                        <a:t>Inbound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Expected date to get file</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Start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End Date</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Number of accounts requested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491021352"/>
                  </a:ext>
                </a:extLst>
              </a:tr>
              <a:tr h="194525">
                <a:tc>
                  <a:txBody>
                    <a:bodyPr/>
                    <a:lstStyle/>
                    <a:p>
                      <a:pPr marL="0" marR="0">
                        <a:lnSpc>
                          <a:spcPct val="107000"/>
                        </a:lnSpc>
                        <a:spcAft>
                          <a:spcPts val="800"/>
                        </a:spcAft>
                      </a:pPr>
                      <a:r>
                        <a:rPr lang="en-US" sz="1000" kern="100" dirty="0">
                          <a:effectLst/>
                        </a:rPr>
                        <a:t>XAI - Address Update 9008</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350022367"/>
                  </a:ext>
                </a:extLst>
              </a:tr>
              <a:tr h="194525">
                <a:tc>
                  <a:txBody>
                    <a:bodyPr/>
                    <a:lstStyle/>
                    <a:p>
                      <a:pPr marL="0" marR="0">
                        <a:lnSpc>
                          <a:spcPct val="107000"/>
                        </a:lnSpc>
                        <a:spcAft>
                          <a:spcPts val="800"/>
                        </a:spcAft>
                      </a:pPr>
                      <a:r>
                        <a:rPr lang="en-US" sz="1000" kern="100" dirty="0">
                          <a:effectLst/>
                        </a:rPr>
                        <a:t>XFI - Transaction Import 9011</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151427204"/>
                  </a:ext>
                </a:extLst>
              </a:tr>
              <a:tr h="272335">
                <a:tc>
                  <a:txBody>
                    <a:bodyPr/>
                    <a:lstStyle/>
                    <a:p>
                      <a:pPr marL="0" marR="0">
                        <a:lnSpc>
                          <a:spcPct val="107000"/>
                        </a:lnSpc>
                        <a:spcAft>
                          <a:spcPts val="800"/>
                        </a:spcAft>
                      </a:pPr>
                      <a:r>
                        <a:rPr lang="en-US" sz="1000" kern="100" dirty="0">
                          <a:effectLst/>
                        </a:rPr>
                        <a:t>XNI - </a:t>
                      </a:r>
                      <a:r>
                        <a:rPr lang="en-US" sz="1000" kern="100" dirty="0" err="1">
                          <a:effectLst/>
                        </a:rPr>
                        <a:t>NonFinancial</a:t>
                      </a:r>
                      <a:r>
                        <a:rPr lang="en-US" sz="1000" kern="100" dirty="0">
                          <a:effectLst/>
                        </a:rPr>
                        <a:t> 9011.40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597823039"/>
                  </a:ext>
                </a:extLst>
              </a:tr>
              <a:tr h="194525">
                <a:tc>
                  <a:txBody>
                    <a:bodyPr/>
                    <a:lstStyle/>
                    <a:p>
                      <a:pPr marL="0" marR="0">
                        <a:lnSpc>
                          <a:spcPct val="107000"/>
                        </a:lnSpc>
                        <a:spcAft>
                          <a:spcPts val="800"/>
                        </a:spcAft>
                      </a:pPr>
                      <a:r>
                        <a:rPr lang="en-US" sz="1000" kern="100" dirty="0">
                          <a:effectLst/>
                        </a:rPr>
                        <a:t>XCI - Cert 9020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4949591"/>
                  </a:ext>
                </a:extLst>
              </a:tr>
              <a:tr h="194525">
                <a:tc>
                  <a:txBody>
                    <a:bodyPr/>
                    <a:lstStyle/>
                    <a:p>
                      <a:pPr marL="0" marR="0">
                        <a:lnSpc>
                          <a:spcPct val="107000"/>
                        </a:lnSpc>
                        <a:spcAft>
                          <a:spcPts val="800"/>
                        </a:spcAft>
                      </a:pPr>
                      <a:r>
                        <a:rPr lang="en-US" sz="1000" kern="100" dirty="0">
                          <a:effectLst/>
                        </a:rPr>
                        <a:t>XDI - </a:t>
                      </a:r>
                      <a:r>
                        <a:rPr lang="en-US" sz="1000" kern="100" dirty="0" err="1">
                          <a:effectLst/>
                        </a:rPr>
                        <a:t>Decert</a:t>
                      </a:r>
                      <a:r>
                        <a:rPr lang="en-US" sz="1000" kern="100" dirty="0">
                          <a:effectLst/>
                        </a:rPr>
                        <a:t> 9407.40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37366498"/>
                  </a:ext>
                </a:extLst>
              </a:tr>
              <a:tr h="194525">
                <a:tc>
                  <a:txBody>
                    <a:bodyPr/>
                    <a:lstStyle/>
                    <a:p>
                      <a:pPr marL="0" marR="0">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algn="ctr"/>
                      <a:endParaRPr lang="en-US" sz="1000" kern="100" dirty="0">
                        <a:effectLst/>
                        <a:latin typeface="Aptos" panose="020B0004020202020204" pitchFamily="34" charset="0"/>
                      </a:endParaRPr>
                    </a:p>
                  </a:txBody>
                  <a:tcPr marL="68324" marR="68324" marT="0" marB="0"/>
                </a:tc>
                <a:extLst>
                  <a:ext uri="{0D108BD9-81ED-4DB2-BD59-A6C34878D82A}">
                    <a16:rowId xmlns:a16="http://schemas.microsoft.com/office/drawing/2014/main" val="403470095"/>
                  </a:ext>
                </a:extLst>
              </a:tr>
              <a:tr h="226945">
                <a:tc>
                  <a:txBody>
                    <a:bodyPr/>
                    <a:lstStyle/>
                    <a:p>
                      <a:pPr marL="0" marR="0">
                        <a:lnSpc>
                          <a:spcPct val="107000"/>
                        </a:lnSpc>
                        <a:spcAft>
                          <a:spcPts val="800"/>
                        </a:spcAft>
                      </a:pPr>
                      <a:r>
                        <a:rPr lang="en-US" sz="1000" kern="100" dirty="0">
                          <a:effectLst/>
                        </a:rPr>
                        <a:t>Outbound Interfaces</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617686410"/>
                  </a:ext>
                </a:extLst>
              </a:tr>
              <a:tr h="204251">
                <a:tc>
                  <a:txBody>
                    <a:bodyPr/>
                    <a:lstStyle/>
                    <a:p>
                      <a:pPr marL="0" marR="0">
                        <a:lnSpc>
                          <a:spcPct val="107000"/>
                        </a:lnSpc>
                        <a:spcAft>
                          <a:spcPts val="800"/>
                        </a:spcAft>
                      </a:pPr>
                      <a:r>
                        <a:rPr lang="en-US" sz="1000" kern="100" dirty="0">
                          <a:effectLst/>
                        </a:rPr>
                        <a:t>XFO - Transaction Export (IB.8050)</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239033624"/>
                  </a:ext>
                </a:extLst>
              </a:tr>
              <a:tr h="204251">
                <a:tc>
                  <a:txBody>
                    <a:bodyPr/>
                    <a:lstStyle/>
                    <a:p>
                      <a:pPr marL="0" marR="0">
                        <a:lnSpc>
                          <a:spcPct val="107000"/>
                        </a:lnSpc>
                        <a:spcAft>
                          <a:spcPts val="800"/>
                        </a:spcAft>
                      </a:pPr>
                      <a:r>
                        <a:rPr lang="en-US" sz="1000" kern="100">
                          <a:effectLst/>
                        </a:rPr>
                        <a:t>XNFO - NonFin Export (IB.8050.40)</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991966361"/>
                  </a:ext>
                </a:extLst>
              </a:tr>
              <a:tr h="204251">
                <a:tc>
                  <a:txBody>
                    <a:bodyPr/>
                    <a:lstStyle/>
                    <a:p>
                      <a:pPr marL="0" marR="0">
                        <a:lnSpc>
                          <a:spcPct val="107000"/>
                        </a:lnSpc>
                        <a:spcAft>
                          <a:spcPts val="800"/>
                        </a:spcAft>
                      </a:pPr>
                      <a:r>
                        <a:rPr lang="en-US" sz="1000" kern="100">
                          <a:effectLst/>
                        </a:rPr>
                        <a:t>XADO - Tax Archive DATAEXTRACT 8050.98</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077277385"/>
                  </a:ext>
                </a:extLst>
              </a:tr>
              <a:tr h="204251">
                <a:tc>
                  <a:txBody>
                    <a:bodyPr/>
                    <a:lstStyle/>
                    <a:p>
                      <a:pPr marL="0" marR="0">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 </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 </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362467710"/>
                  </a:ext>
                </a:extLst>
              </a:tr>
              <a:tr h="204251">
                <a:tc>
                  <a:txBody>
                    <a:bodyPr/>
                    <a:lstStyle/>
                    <a:p>
                      <a:pPr marL="0" marR="0">
                        <a:lnSpc>
                          <a:spcPct val="107000"/>
                        </a:lnSpc>
                        <a:spcAft>
                          <a:spcPts val="800"/>
                        </a:spcAft>
                      </a:pPr>
                      <a:r>
                        <a:rPr lang="en-US" sz="1000" kern="100">
                          <a:effectLst/>
                        </a:rPr>
                        <a:t>True Up Web Service (API Call)</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5/19/2025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7/18/2025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862491385"/>
                  </a:ext>
                </a:extLst>
              </a:tr>
              <a:tr h="204251">
                <a:tc>
                  <a:txBody>
                    <a:bodyPr/>
                    <a:lstStyle/>
                    <a:p>
                      <a:pPr marL="0" marR="0">
                        <a:lnSpc>
                          <a:spcPct val="107000"/>
                        </a:lnSpc>
                        <a:spcAft>
                          <a:spcPts val="800"/>
                        </a:spcAft>
                      </a:pPr>
                      <a:r>
                        <a:rPr lang="en-US" sz="1000" kern="100">
                          <a:effectLst/>
                        </a:rPr>
                        <a:t>FitPortal Account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1498747587"/>
                  </a:ext>
                </a:extLst>
              </a:tr>
              <a:tr h="204251">
                <a:tc>
                  <a:txBody>
                    <a:bodyPr/>
                    <a:lstStyle/>
                    <a:p>
                      <a:pPr marL="0" marR="0">
                        <a:lnSpc>
                          <a:spcPct val="107000"/>
                        </a:lnSpc>
                        <a:spcAft>
                          <a:spcPts val="800"/>
                        </a:spcAft>
                      </a:pPr>
                      <a:r>
                        <a:rPr lang="en-US" sz="1000" kern="100">
                          <a:effectLst/>
                        </a:rPr>
                        <a:t>FitPortal Report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3579931294"/>
                  </a:ext>
                </a:extLst>
              </a:tr>
              <a:tr h="204251">
                <a:tc>
                  <a:txBody>
                    <a:bodyPr/>
                    <a:lstStyle/>
                    <a:p>
                      <a:pPr marL="0" marR="0">
                        <a:lnSpc>
                          <a:spcPct val="107000"/>
                        </a:lnSpc>
                        <a:spcAft>
                          <a:spcPts val="800"/>
                        </a:spcAft>
                      </a:pPr>
                      <a:r>
                        <a:rPr lang="en-US" sz="1000" kern="100">
                          <a:effectLst/>
                        </a:rPr>
                        <a:t>Invoicing Validations</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TBD</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a:effectLst/>
                        </a:rPr>
                        <a:t>5/19/2025</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7/18/2025</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tc>
                  <a:txBody>
                    <a:bodyPr/>
                    <a:lstStyle/>
                    <a:p>
                      <a:pPr marL="0" marR="0" algn="ctr">
                        <a:lnSpc>
                          <a:spcPct val="107000"/>
                        </a:lnSpc>
                        <a:spcAft>
                          <a:spcPts val="800"/>
                        </a:spcAft>
                      </a:pPr>
                      <a:r>
                        <a:rPr lang="en-US" sz="1000" kern="100" dirty="0">
                          <a:effectLst/>
                        </a:rPr>
                        <a:t>TBD</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324" marR="68324" marT="0" marB="0"/>
                </a:tc>
                <a:extLst>
                  <a:ext uri="{0D108BD9-81ED-4DB2-BD59-A6C34878D82A}">
                    <a16:rowId xmlns:a16="http://schemas.microsoft.com/office/drawing/2014/main" val="2909891642"/>
                  </a:ext>
                </a:extLst>
              </a:tr>
            </a:tbl>
          </a:graphicData>
        </a:graphic>
      </p:graphicFrame>
      <p:sp>
        <p:nvSpPr>
          <p:cNvPr id="5" name="TextBox 4">
            <a:extLst>
              <a:ext uri="{FF2B5EF4-FFF2-40B4-BE49-F238E27FC236}">
                <a16:creationId xmlns:a16="http://schemas.microsoft.com/office/drawing/2014/main" id="{FDF27043-E15C-9B28-EF30-550363D4A28A}"/>
              </a:ext>
            </a:extLst>
          </p:cNvPr>
          <p:cNvSpPr txBox="1"/>
          <p:nvPr/>
        </p:nvSpPr>
        <p:spPr>
          <a:xfrm>
            <a:off x="785091" y="913977"/>
            <a:ext cx="8137236" cy="369332"/>
          </a:xfrm>
          <a:prstGeom prst="rect">
            <a:avLst/>
          </a:prstGeom>
          <a:noFill/>
        </p:spPr>
        <p:txBody>
          <a:bodyPr wrap="square" rtlCol="0">
            <a:spAutoFit/>
          </a:bodyPr>
          <a:lstStyle/>
          <a:p>
            <a:pPr algn="ctr"/>
            <a:r>
              <a:rPr lang="en-US" dirty="0">
                <a:latin typeface="Aptos" panose="020B0004020202020204" pitchFamily="34" charset="0"/>
              </a:rPr>
              <a:t>Phase 1: 5/19/2025 – 7/18/2025 | Phase 2: 7/19/2025 – 8/1/2025</a:t>
            </a:r>
          </a:p>
        </p:txBody>
      </p:sp>
    </p:spTree>
    <p:extLst>
      <p:ext uri="{BB962C8B-B14F-4D97-AF65-F5344CB8AC3E}">
        <p14:creationId xmlns:p14="http://schemas.microsoft.com/office/powerpoint/2010/main" val="317527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5774-0BDA-D901-C6AA-8D4270A65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C7B55-2057-D769-2400-4FD700E66EE3}"/>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Action Items</a:t>
            </a:r>
          </a:p>
        </p:txBody>
      </p:sp>
      <p:graphicFrame>
        <p:nvGraphicFramePr>
          <p:cNvPr id="3" name="Table 2">
            <a:extLst>
              <a:ext uri="{FF2B5EF4-FFF2-40B4-BE49-F238E27FC236}">
                <a16:creationId xmlns:a16="http://schemas.microsoft.com/office/drawing/2014/main" id="{117DEA77-36DB-F868-4B1D-C0E63E55758E}"/>
              </a:ext>
            </a:extLst>
          </p:cNvPr>
          <p:cNvGraphicFramePr>
            <a:graphicFrameLocks noGrp="1"/>
          </p:cNvGraphicFramePr>
          <p:nvPr>
            <p:extLst>
              <p:ext uri="{D42A27DB-BD31-4B8C-83A1-F6EECF244321}">
                <p14:modId xmlns:p14="http://schemas.microsoft.com/office/powerpoint/2010/main" val="3028773360"/>
              </p:ext>
            </p:extLst>
          </p:nvPr>
        </p:nvGraphicFramePr>
        <p:xfrm>
          <a:off x="775855" y="909207"/>
          <a:ext cx="8238836" cy="41656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Action Item</a:t>
                      </a:r>
                    </a:p>
                  </a:txBody>
                  <a:tcPr/>
                </a:tc>
                <a:tc>
                  <a:txBody>
                    <a:bodyPr/>
                    <a:lstStyle/>
                    <a:p>
                      <a:pPr algn="ctr"/>
                      <a:r>
                        <a:rPr lang="en-US" b="0" dirty="0">
                          <a:latin typeface="Aptos" panose="020B0004020202020204" pitchFamily="34" charset="0"/>
                        </a:rPr>
                        <a:t>Responsible Party</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ITSEC01 Form for Service Account</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Production URL to Taxation</a:t>
                      </a:r>
                    </a:p>
                  </a:txBody>
                  <a:tcPr/>
                </a:tc>
                <a:tc>
                  <a:txBody>
                    <a:bodyPr/>
                    <a:lstStyle/>
                    <a:p>
                      <a:pPr algn="ctr"/>
                      <a:r>
                        <a:rPr lang="en-US" sz="1200" dirty="0">
                          <a:latin typeface="Aptos" panose="020B0004020202020204" pitchFamily="34" charset="0"/>
                        </a:rPr>
                        <a:t>AGO ITS</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ITSEC03 Forms for E2E and UAT (Completed)/Production</a:t>
                      </a:r>
                    </a:p>
                  </a:txBody>
                  <a:tcPr/>
                </a:tc>
                <a:tc>
                  <a:txBody>
                    <a:bodyPr/>
                    <a:lstStyle/>
                    <a:p>
                      <a:pPr algn="ctr"/>
                      <a:r>
                        <a:rPr lang="en-US" sz="1200" dirty="0">
                          <a:latin typeface="Aptos" panose="020B0004020202020204" pitchFamily="34" charset="0"/>
                        </a:rPr>
                        <a:t>Taxation (Kelly)</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True Up Web Service development</a:t>
                      </a:r>
                    </a:p>
                  </a:txBody>
                  <a:tcPr/>
                </a:tc>
                <a:tc>
                  <a:txBody>
                    <a:bodyPr/>
                    <a:lstStyle/>
                    <a:p>
                      <a:pPr algn="ctr"/>
                      <a:r>
                        <a:rPr lang="en-US" sz="1200" dirty="0">
                          <a:latin typeface="Aptos" panose="020B0004020202020204" pitchFamily="34" charset="0"/>
                        </a:rPr>
                        <a:t>Taxation (Chris B.)</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True Up Web Service testing</a:t>
                      </a:r>
                    </a:p>
                  </a:txBody>
                  <a:tcPr/>
                </a:tc>
                <a:tc>
                  <a:txBody>
                    <a:bodyPr/>
                    <a:lstStyle/>
                    <a:p>
                      <a:pPr algn="ctr"/>
                      <a:r>
                        <a:rPr lang="en-US" sz="1200" dirty="0">
                          <a:latin typeface="Aptos" panose="020B0004020202020204" pitchFamily="34" charset="0"/>
                        </a:rPr>
                        <a:t>Taxation/AGO QA</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File programming changes for R4 development items</a:t>
                      </a:r>
                    </a:p>
                  </a:txBody>
                  <a:tcPr/>
                </a:tc>
                <a:tc>
                  <a:txBody>
                    <a:bodyPr/>
                    <a:lstStyle/>
                    <a:p>
                      <a:pPr algn="ctr"/>
                      <a:r>
                        <a:rPr lang="en-US" sz="1200" dirty="0">
                          <a:latin typeface="Aptos" panose="020B0004020202020204" pitchFamily="34" charset="0"/>
                        </a:rPr>
                        <a:t>Taxation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End-to-End System testing – Inbound Files</a:t>
                      </a:r>
                    </a:p>
                  </a:txBody>
                  <a:tcPr/>
                </a:tc>
                <a:tc>
                  <a:txBody>
                    <a:bodyPr/>
                    <a:lstStyle/>
                    <a:p>
                      <a:pPr algn="ctr"/>
                      <a:r>
                        <a:rPr lang="en-US" sz="1200" dirty="0">
                          <a:latin typeface="Aptos" panose="020B0004020202020204" pitchFamily="34" charset="0"/>
                        </a:rPr>
                        <a:t>Taxation</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End-to-End System testing – Outbound Files</a:t>
                      </a:r>
                    </a:p>
                  </a:txBody>
                  <a:tcPr/>
                </a:tc>
                <a:tc>
                  <a:txBody>
                    <a:bodyPr/>
                    <a:lstStyle/>
                    <a:p>
                      <a:pPr algn="ctr"/>
                      <a:r>
                        <a:rPr lang="en-US" sz="1200" dirty="0">
                          <a:latin typeface="Aptos" panose="020B0004020202020204" pitchFamily="34" charset="0"/>
                        </a:rPr>
                        <a:t>C&amp;R/AGO QA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Finalize User Acceptance Testing scenarios</a:t>
                      </a:r>
                    </a:p>
                  </a:txBody>
                  <a:tcPr/>
                </a:tc>
                <a:tc>
                  <a:txBody>
                    <a:bodyPr/>
                    <a:lstStyle/>
                    <a:p>
                      <a:pPr algn="ctr"/>
                      <a:r>
                        <a:rPr lang="en-US" sz="1200" dirty="0">
                          <a:latin typeface="Aptos" panose="020B0004020202020204" pitchFamily="34" charset="0"/>
                        </a:rPr>
                        <a:t>Taxation/AGO UAT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txBody>
                  <a:tcPr/>
                </a:tc>
                <a:extLst>
                  <a:ext uri="{0D108BD9-81ED-4DB2-BD59-A6C34878D82A}">
                    <a16:rowId xmlns:a16="http://schemas.microsoft.com/office/drawing/2014/main" val="3843882438"/>
                  </a:ext>
                </a:extLst>
              </a:tr>
              <a:tr h="370840">
                <a:tc>
                  <a:txBody>
                    <a:bodyPr/>
                    <a:lstStyle/>
                    <a:p>
                      <a:r>
                        <a:rPr lang="en-US" sz="1200" dirty="0">
                          <a:latin typeface="Aptos" panose="020B0004020202020204" pitchFamily="34" charset="0"/>
                        </a:rPr>
                        <a:t>Establish Communication Process for External UAT Status and Defect Reporting</a:t>
                      </a:r>
                    </a:p>
                  </a:txBody>
                  <a:tcPr/>
                </a:tc>
                <a:tc>
                  <a:txBody>
                    <a:bodyPr/>
                    <a:lstStyle/>
                    <a:p>
                      <a:pPr algn="ctr"/>
                      <a:r>
                        <a:rPr lang="en-US" sz="1200" dirty="0">
                          <a:latin typeface="Aptos" panose="020B0004020202020204" pitchFamily="34" charset="0"/>
                        </a:rPr>
                        <a:t>AGO UAT/AGO ITS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progress</a:t>
                      </a:r>
                    </a:p>
                    <a:p>
                      <a:pPr algn="l"/>
                      <a:endParaRPr lang="en-US" sz="1200" dirty="0">
                        <a:latin typeface="Aptos" panose="020B0004020202020204" pitchFamily="34" charset="0"/>
                      </a:endParaRPr>
                    </a:p>
                  </a:txBody>
                  <a:tcPr/>
                </a:tc>
                <a:extLst>
                  <a:ext uri="{0D108BD9-81ED-4DB2-BD59-A6C34878D82A}">
                    <a16:rowId xmlns:a16="http://schemas.microsoft.com/office/drawing/2014/main" val="3714432313"/>
                  </a:ext>
                </a:extLst>
              </a:tr>
            </a:tbl>
          </a:graphicData>
        </a:graphic>
      </p:graphicFrame>
      <p:pic>
        <p:nvPicPr>
          <p:cNvPr id="12" name="Graphic 11" descr="Checkbox Checked with solid fill">
            <a:extLst>
              <a:ext uri="{FF2B5EF4-FFF2-40B4-BE49-F238E27FC236}">
                <a16:creationId xmlns:a16="http://schemas.microsoft.com/office/drawing/2014/main" id="{FEFD6208-B89C-7CDA-A3F9-A52B0A056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222715"/>
            <a:ext cx="454372" cy="454372"/>
          </a:xfrm>
          <a:prstGeom prst="rect">
            <a:avLst/>
          </a:prstGeom>
        </p:spPr>
      </p:pic>
      <p:pic>
        <p:nvPicPr>
          <p:cNvPr id="17" name="Graphic 16" descr="Hourglass Finished with solid fill">
            <a:extLst>
              <a:ext uri="{FF2B5EF4-FFF2-40B4-BE49-F238E27FC236}">
                <a16:creationId xmlns:a16="http://schemas.microsoft.com/office/drawing/2014/main" id="{A8E1EDFC-104F-26DE-8AC4-3D88A844B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1754" y="2054105"/>
            <a:ext cx="308354" cy="308354"/>
          </a:xfrm>
          <a:prstGeom prst="rect">
            <a:avLst/>
          </a:prstGeom>
        </p:spPr>
      </p:pic>
      <p:pic>
        <p:nvPicPr>
          <p:cNvPr id="22" name="Graphic 21" descr="Hourglass Finished with solid fill">
            <a:extLst>
              <a:ext uri="{FF2B5EF4-FFF2-40B4-BE49-F238E27FC236}">
                <a16:creationId xmlns:a16="http://schemas.microsoft.com/office/drawing/2014/main" id="{D5E42653-52B8-5490-DBD6-9C0F4428E6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1754" y="3168600"/>
            <a:ext cx="308354" cy="308354"/>
          </a:xfrm>
          <a:prstGeom prst="rect">
            <a:avLst/>
          </a:prstGeom>
        </p:spPr>
      </p:pic>
      <p:pic>
        <p:nvPicPr>
          <p:cNvPr id="28" name="Graphic 27" descr="Hourglass Finished with solid fill">
            <a:extLst>
              <a:ext uri="{FF2B5EF4-FFF2-40B4-BE49-F238E27FC236}">
                <a16:creationId xmlns:a16="http://schemas.microsoft.com/office/drawing/2014/main" id="{77A7C905-17C9-567C-D005-8E751E45B5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4645341"/>
            <a:ext cx="308354" cy="308354"/>
          </a:xfrm>
          <a:prstGeom prst="rect">
            <a:avLst/>
          </a:prstGeom>
        </p:spPr>
      </p:pic>
      <p:pic>
        <p:nvPicPr>
          <p:cNvPr id="29" name="Graphic 28" descr="Hourglass Finished with solid fill">
            <a:extLst>
              <a:ext uri="{FF2B5EF4-FFF2-40B4-BE49-F238E27FC236}">
                <a16:creationId xmlns:a16="http://schemas.microsoft.com/office/drawing/2014/main" id="{377F1A96-7B24-2933-88F5-8B90570560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513228"/>
            <a:ext cx="308354" cy="308354"/>
          </a:xfrm>
          <a:prstGeom prst="rect">
            <a:avLst/>
          </a:prstGeom>
        </p:spPr>
      </p:pic>
      <p:pic>
        <p:nvPicPr>
          <p:cNvPr id="4" name="Graphic 3" descr="Checkbox Checked with solid fill">
            <a:extLst>
              <a:ext uri="{FF2B5EF4-FFF2-40B4-BE49-F238E27FC236}">
                <a16:creationId xmlns:a16="http://schemas.microsoft.com/office/drawing/2014/main" id="{E6C0FB2A-AC45-AFA1-C26A-D6C1E1341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623482"/>
            <a:ext cx="454372" cy="454372"/>
          </a:xfrm>
          <a:prstGeom prst="rect">
            <a:avLst/>
          </a:prstGeom>
        </p:spPr>
      </p:pic>
      <p:pic>
        <p:nvPicPr>
          <p:cNvPr id="5" name="Graphic 4" descr="Checkbox Checked with solid fill">
            <a:extLst>
              <a:ext uri="{FF2B5EF4-FFF2-40B4-BE49-F238E27FC236}">
                <a16:creationId xmlns:a16="http://schemas.microsoft.com/office/drawing/2014/main" id="{EDE69E45-293F-2CE4-CB84-D6A9038AB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8167" y="2339810"/>
            <a:ext cx="454372" cy="454372"/>
          </a:xfrm>
          <a:prstGeom prst="rect">
            <a:avLst/>
          </a:prstGeom>
        </p:spPr>
      </p:pic>
      <p:pic>
        <p:nvPicPr>
          <p:cNvPr id="6" name="Graphic 5" descr="Hourglass Finished with solid fill">
            <a:extLst>
              <a:ext uri="{FF2B5EF4-FFF2-40B4-BE49-F238E27FC236}">
                <a16:creationId xmlns:a16="http://schemas.microsoft.com/office/drawing/2014/main" id="{C7ECBA1C-C30B-8281-50DD-0B0952C926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41176" y="2795773"/>
            <a:ext cx="308354" cy="308354"/>
          </a:xfrm>
          <a:prstGeom prst="rect">
            <a:avLst/>
          </a:prstGeom>
        </p:spPr>
      </p:pic>
      <p:pic>
        <p:nvPicPr>
          <p:cNvPr id="7" name="Graphic 6" descr="Hourglass Finished with solid fill">
            <a:extLst>
              <a:ext uri="{FF2B5EF4-FFF2-40B4-BE49-F238E27FC236}">
                <a16:creationId xmlns:a16="http://schemas.microsoft.com/office/drawing/2014/main" id="{2CDC2973-B70F-5BA1-FD9A-AB9D374A5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3891577"/>
            <a:ext cx="308354" cy="308354"/>
          </a:xfrm>
          <a:prstGeom prst="rect">
            <a:avLst/>
          </a:prstGeom>
        </p:spPr>
      </p:pic>
      <p:pic>
        <p:nvPicPr>
          <p:cNvPr id="8" name="Graphic 7" descr="Hourglass Finished with solid fill">
            <a:extLst>
              <a:ext uri="{FF2B5EF4-FFF2-40B4-BE49-F238E27FC236}">
                <a16:creationId xmlns:a16="http://schemas.microsoft.com/office/drawing/2014/main" id="{32298921-ECF5-6288-7058-B858CD39A2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394" y="4281109"/>
            <a:ext cx="308354" cy="308354"/>
          </a:xfrm>
          <a:prstGeom prst="rect">
            <a:avLst/>
          </a:prstGeom>
        </p:spPr>
      </p:pic>
    </p:spTree>
    <p:extLst>
      <p:ext uri="{BB962C8B-B14F-4D97-AF65-F5344CB8AC3E}">
        <p14:creationId xmlns:p14="http://schemas.microsoft.com/office/powerpoint/2010/main" val="199357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7DB5-9F55-A726-56A4-9BE54C7FC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6F15-1651-1A33-EE8F-A1571936382D}"/>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99900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92500" lnSpcReduction="2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ETL Design and Testing Timeline</a:t>
            </a:r>
          </a:p>
          <a:p>
            <a:r>
              <a:rPr lang="en-US" dirty="0">
                <a:latin typeface="Aptos" panose="020B0004020202020204" pitchFamily="34" charset="0"/>
              </a:rPr>
              <a:t>End-to-End Testing Update</a:t>
            </a:r>
          </a:p>
          <a:p>
            <a:r>
              <a:rPr lang="en-US" dirty="0">
                <a:latin typeface="Aptos" panose="020B0004020202020204" pitchFamily="34" charset="0"/>
              </a:rPr>
              <a:t>User Acceptance Testing Planning</a:t>
            </a:r>
          </a:p>
          <a:p>
            <a:r>
              <a:rPr lang="en-US" dirty="0">
                <a:latin typeface="Aptos" panose="020B0004020202020204" pitchFamily="34" charset="0"/>
              </a:rPr>
              <a:t>Action Items Update</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27513"/>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806335" y="764771"/>
            <a:ext cx="8240510" cy="4292615"/>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806332" y="1072343"/>
            <a:ext cx="4399353" cy="4043644"/>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a:cxnSpLocks/>
          </p:cNvCxnSpPr>
          <p:nvPr/>
        </p:nvCxnSpPr>
        <p:spPr>
          <a:xfrm flipV="1">
            <a:off x="5205692" y="1158457"/>
            <a:ext cx="0" cy="39850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5205685" y="2863332"/>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6D43C-879C-1F6A-A6A0-3F0407096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6034D-7D2C-32D2-091E-195025962771}"/>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D5E46657-41E1-1CE3-E42B-68768104ACF4}"/>
              </a:ext>
            </a:extLst>
          </p:cNvPr>
          <p:cNvGraphicFramePr>
            <a:graphicFrameLocks noGrp="1"/>
          </p:cNvGraphicFramePr>
          <p:nvPr>
            <p:extLst>
              <p:ext uri="{D42A27DB-BD31-4B8C-83A1-F6EECF244321}">
                <p14:modId xmlns:p14="http://schemas.microsoft.com/office/powerpoint/2010/main" val="3898606200"/>
              </p:ext>
            </p:extLst>
          </p:nvPr>
        </p:nvGraphicFramePr>
        <p:xfrm>
          <a:off x="756736" y="1103867"/>
          <a:ext cx="8306788" cy="305308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b="0" dirty="0">
                          <a:latin typeface="Aptos" panose="020B0004020202020204" pitchFamily="34" charset="0"/>
                        </a:rPr>
                        <a:t>OIC Custom View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Nicole Brock; Kevin Whitacre</a:t>
                      </a:r>
                    </a:p>
                  </a:txBody>
                  <a:tcPr/>
                </a:tc>
                <a:tc>
                  <a:txBody>
                    <a:bodyPr/>
                    <a:lstStyle/>
                    <a:p>
                      <a:pPr algn="ctr"/>
                      <a:r>
                        <a:rPr lang="en-US" sz="1200" b="0" dirty="0">
                          <a:latin typeface="Aptos" panose="020B0004020202020204" pitchFamily="34" charset="0"/>
                        </a:rPr>
                        <a:t>12/5/2024-12/17/2024</a:t>
                      </a:r>
                    </a:p>
                  </a:txBody>
                  <a:tcPr/>
                </a:tc>
                <a:tc>
                  <a:txBody>
                    <a:bodyPr/>
                    <a:lstStyle/>
                    <a:p>
                      <a:pPr algn="ctr"/>
                      <a:r>
                        <a:rPr lang="en-US" sz="1200" dirty="0">
                          <a:latin typeface="Aptos" panose="020B0004020202020204" pitchFamily="34" charset="0"/>
                        </a:rPr>
                        <a:t>In development with C&amp;R</a:t>
                      </a:r>
                    </a:p>
                  </a:txBody>
                  <a:tcPr/>
                </a:tc>
                <a:extLst>
                  <a:ext uri="{0D108BD9-81ED-4DB2-BD59-A6C34878D82A}">
                    <a16:rowId xmlns:a16="http://schemas.microsoft.com/office/drawing/2014/main" val="927263759"/>
                  </a:ext>
                </a:extLst>
              </a:tr>
              <a:tr h="370840">
                <a:tc>
                  <a:txBody>
                    <a:bodyPr/>
                    <a:lstStyle/>
                    <a:p>
                      <a:pPr algn="ctr"/>
                      <a:r>
                        <a:rPr lang="en-US" sz="1200" dirty="0">
                          <a:latin typeface="Aptos" panose="020B0004020202020204" pitchFamily="34" charset="0"/>
                        </a:rPr>
                        <a:t>WF-49 Tax Memos</a:t>
                      </a:r>
                    </a:p>
                  </a:txBody>
                  <a:tcPr/>
                </a:tc>
                <a:tc>
                  <a:txBody>
                    <a:bodyPr/>
                    <a:lstStyle/>
                    <a:p>
                      <a:pPr algn="ctr"/>
                      <a:r>
                        <a:rPr lang="en-US" sz="1200" dirty="0">
                          <a:latin typeface="Aptos" panose="020B0004020202020204" pitchFamily="34" charset="0"/>
                        </a:rPr>
                        <a:t>Sharnee Jennings/Nick Yono</a:t>
                      </a:r>
                    </a:p>
                  </a:txBody>
                  <a:tcPr/>
                </a:tc>
                <a:tc>
                  <a:txBody>
                    <a:bodyPr/>
                    <a:lstStyle/>
                    <a:p>
                      <a:pPr algn="ctr"/>
                      <a:r>
                        <a:rPr lang="en-US" sz="1200" dirty="0">
                          <a:latin typeface="Aptos" panose="020B0004020202020204" pitchFamily="34" charset="0"/>
                        </a:rPr>
                        <a:t>1/7/2025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In testing with C&amp;R</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AC-16 Unclaimed Funds</a:t>
                      </a:r>
                    </a:p>
                  </a:txBody>
                  <a:tcPr/>
                </a:tc>
                <a:tc>
                  <a:txBody>
                    <a:bodyPr/>
                    <a:lstStyle/>
                    <a:p>
                      <a:pPr algn="ctr"/>
                      <a:r>
                        <a:rPr lang="en-US" sz="1200" dirty="0">
                          <a:latin typeface="Aptos" panose="020B0004020202020204" pitchFamily="34" charset="0"/>
                        </a:rPr>
                        <a:t>Pat Brobeck, Alison Archer</a:t>
                      </a:r>
                    </a:p>
                  </a:txBody>
                  <a:tcPr/>
                </a:tc>
                <a:tc>
                  <a:txBody>
                    <a:bodyPr/>
                    <a:lstStyle/>
                    <a:p>
                      <a:pPr algn="ctr"/>
                      <a:r>
                        <a:rPr lang="en-US" sz="1200" dirty="0">
                          <a:latin typeface="Aptos" panose="020B0004020202020204" pitchFamily="34" charset="0"/>
                        </a:rPr>
                        <a:t>2/18/2025 – 3/7/2025</a:t>
                      </a:r>
                    </a:p>
                  </a:txBody>
                  <a:tcPr/>
                </a:tc>
                <a:tc>
                  <a:txBody>
                    <a:bodyPr/>
                    <a:lstStyle/>
                    <a:p>
                      <a:pPr algn="ctr"/>
                      <a:r>
                        <a:rPr lang="en-US" sz="1200" dirty="0">
                          <a:latin typeface="Aptos" panose="020B0004020202020204" pitchFamily="34" charset="0"/>
                        </a:rPr>
                        <a:t>In development with C&amp;R</a:t>
                      </a:r>
                    </a:p>
                  </a:txBody>
                  <a:tcPr/>
                </a:tc>
                <a:extLst>
                  <a:ext uri="{0D108BD9-81ED-4DB2-BD59-A6C34878D82A}">
                    <a16:rowId xmlns:a16="http://schemas.microsoft.com/office/drawing/2014/main" val="1881952147"/>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highlight>
                          <a:srgbClr val="FFFF00"/>
                        </a:highlight>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3253736874"/>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172701026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214815322"/>
                  </a:ext>
                </a:extLst>
              </a:tr>
              <a:tr h="370840">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tc>
                  <a:txBody>
                    <a:bodyPr/>
                    <a:lstStyle/>
                    <a:p>
                      <a:pPr algn="ctr"/>
                      <a:endParaRPr lang="en-US" sz="1200" dirty="0">
                        <a:latin typeface="Aptos" panose="020B0004020202020204" pitchFamily="34" charset="0"/>
                      </a:endParaRPr>
                    </a:p>
                  </a:txBody>
                  <a:tcPr/>
                </a:tc>
                <a:extLst>
                  <a:ext uri="{0D108BD9-81ED-4DB2-BD59-A6C34878D82A}">
                    <a16:rowId xmlns:a16="http://schemas.microsoft.com/office/drawing/2014/main" val="589901914"/>
                  </a:ext>
                </a:extLst>
              </a:tr>
            </a:tbl>
          </a:graphicData>
        </a:graphic>
      </p:graphicFrame>
    </p:spTree>
    <p:extLst>
      <p:ext uri="{BB962C8B-B14F-4D97-AF65-F5344CB8AC3E}">
        <p14:creationId xmlns:p14="http://schemas.microsoft.com/office/powerpoint/2010/main" val="297738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45542"/>
            <a:ext cx="7782859" cy="857250"/>
          </a:xfrm>
        </p:spPr>
        <p:txBody>
          <a:bodyPr>
            <a:normAutofit/>
          </a:bodyPr>
          <a:lstStyle/>
          <a:p>
            <a:r>
              <a:rPr lang="en-US" sz="4000"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3487884699"/>
              </p:ext>
            </p:extLst>
          </p:nvPr>
        </p:nvGraphicFramePr>
        <p:xfrm>
          <a:off x="768522" y="787982"/>
          <a:ext cx="8325602" cy="4211320"/>
        </p:xfrm>
        <a:graphic>
          <a:graphicData uri="http://schemas.openxmlformats.org/drawingml/2006/table">
            <a:tbl>
              <a:tblPr firstRow="1" bandRow="1">
                <a:tableStyleId>{7DF18680-E054-41AD-8BC1-D1AEF772440D}</a:tableStyleId>
              </a:tblPr>
              <a:tblGrid>
                <a:gridCol w="2205078">
                  <a:extLst>
                    <a:ext uri="{9D8B030D-6E8A-4147-A177-3AD203B41FA5}">
                      <a16:colId xmlns:a16="http://schemas.microsoft.com/office/drawing/2014/main" val="1924760443"/>
                    </a:ext>
                  </a:extLst>
                </a:gridCol>
                <a:gridCol w="2073600">
                  <a:extLst>
                    <a:ext uri="{9D8B030D-6E8A-4147-A177-3AD203B41FA5}">
                      <a16:colId xmlns:a16="http://schemas.microsoft.com/office/drawing/2014/main" val="506991373"/>
                    </a:ext>
                  </a:extLst>
                </a:gridCol>
                <a:gridCol w="1578325">
                  <a:extLst>
                    <a:ext uri="{9D8B030D-6E8A-4147-A177-3AD203B41FA5}">
                      <a16:colId xmlns:a16="http://schemas.microsoft.com/office/drawing/2014/main" val="663599121"/>
                    </a:ext>
                  </a:extLst>
                </a:gridCol>
                <a:gridCol w="2468599">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200" dirty="0">
                          <a:latin typeface="Aptos" panose="020B0004020202020204" pitchFamily="34" charset="0"/>
                        </a:rPr>
                        <a:t>Migration Discussions</a:t>
                      </a:r>
                    </a:p>
                  </a:txBody>
                  <a:tcPr/>
                </a:tc>
                <a:tc>
                  <a:txBody>
                    <a:bodyPr/>
                    <a:lstStyle/>
                    <a:p>
                      <a:pPr algn="ctr"/>
                      <a:r>
                        <a:rPr lang="en-US" sz="1200" dirty="0">
                          <a:latin typeface="Aptos" panose="020B0004020202020204" pitchFamily="34" charset="0"/>
                        </a:rPr>
                        <a:t>Billy Miller, Timothy Greene</a:t>
                      </a:r>
                    </a:p>
                  </a:txBody>
                  <a:tcPr/>
                </a:tc>
                <a:tc>
                  <a:txBody>
                    <a:bodyPr/>
                    <a:lstStyle/>
                    <a:p>
                      <a:pPr algn="ctr"/>
                      <a:r>
                        <a:rPr lang="en-US" sz="1200" dirty="0">
                          <a:latin typeface="Aptos" panose="020B0004020202020204" pitchFamily="34" charset="0"/>
                        </a:rPr>
                        <a:t>7/29/2024-Present</a:t>
                      </a:r>
                    </a:p>
                  </a:txBody>
                  <a:tcPr/>
                </a:tc>
                <a:tc>
                  <a:txBody>
                    <a:bodyPr/>
                    <a:lstStyle/>
                    <a:p>
                      <a:pPr algn="ctr"/>
                      <a:r>
                        <a:rPr lang="en-US" sz="1200" dirty="0">
                          <a:latin typeface="Aptos" panose="020B0004020202020204" pitchFamily="34" charset="0"/>
                        </a:rPr>
                        <a:t>Ongoing Migration discussions taking place; 7</a:t>
                      </a:r>
                      <a:r>
                        <a:rPr lang="en-US" sz="1200" baseline="30000" dirty="0">
                          <a:latin typeface="Aptos" panose="020B0004020202020204" pitchFamily="34" charset="0"/>
                        </a:rPr>
                        <a:t>th</a:t>
                      </a:r>
                      <a:r>
                        <a:rPr lang="en-US" sz="1200" dirty="0">
                          <a:latin typeface="Aptos" panose="020B0004020202020204" pitchFamily="34" charset="0"/>
                        </a:rPr>
                        <a:t> iterative load has been completed and results are currently under review.</a:t>
                      </a:r>
                    </a:p>
                  </a:txBody>
                  <a:tcPr/>
                </a:tc>
                <a:extLst>
                  <a:ext uri="{0D108BD9-81ED-4DB2-BD59-A6C34878D82A}">
                    <a16:rowId xmlns:a16="http://schemas.microsoft.com/office/drawing/2014/main" val="666914445"/>
                  </a:ext>
                </a:extLst>
              </a:tr>
              <a:tr h="201506">
                <a:tc>
                  <a:txBody>
                    <a:bodyPr/>
                    <a:lstStyle/>
                    <a:p>
                      <a:pPr algn="ctr"/>
                      <a:r>
                        <a:rPr lang="en-US" sz="1200" b="0"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algn="ctr"/>
                      <a:r>
                        <a:rPr lang="en-US" sz="1200" b="0"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Development stage with Taxation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Current approach: Tax developer working with C&amp;R developer support to adjust </a:t>
                      </a:r>
                      <a:r>
                        <a:rPr lang="en-US" sz="1200" b="0" dirty="0" err="1">
                          <a:latin typeface="Aptos" panose="020B0004020202020204" pitchFamily="34" charset="0"/>
                        </a:rPr>
                        <a:t>OHTax</a:t>
                      </a:r>
                      <a:r>
                        <a:rPr lang="en-US" sz="1200" b="0" dirty="0">
                          <a:latin typeface="Aptos" panose="020B0004020202020204" pitchFamily="34" charset="0"/>
                        </a:rPr>
                        <a:t> programming to call DM Rest API.  Delivery/QA rough estimate – early April 2025.</a:t>
                      </a:r>
                    </a:p>
                  </a:txBody>
                  <a:tcPr/>
                </a:tc>
                <a:extLst>
                  <a:ext uri="{0D108BD9-81ED-4DB2-BD59-A6C34878D82A}">
                    <a16:rowId xmlns:a16="http://schemas.microsoft.com/office/drawing/2014/main" val="3601176363"/>
                  </a:ext>
                </a:extLst>
              </a:tr>
              <a:tr h="370840">
                <a:tc>
                  <a:txBody>
                    <a:bodyPr/>
                    <a:lstStyle/>
                    <a:p>
                      <a:pPr algn="ctr"/>
                      <a:r>
                        <a:rPr lang="en-US" sz="1200" b="0" dirty="0">
                          <a:latin typeface="Aptos" panose="020B0004020202020204" pitchFamily="34" charset="0"/>
                        </a:rPr>
                        <a:t>Non-Financial Export IB.8050.40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1/10/2025-2/4/2025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In development with C&amp;R</a:t>
                      </a:r>
                    </a:p>
                  </a:txBody>
                  <a:tcPr/>
                </a:tc>
                <a:extLst>
                  <a:ext uri="{0D108BD9-81ED-4DB2-BD59-A6C34878D82A}">
                    <a16:rowId xmlns:a16="http://schemas.microsoft.com/office/drawing/2014/main" val="1881952147"/>
                  </a:ext>
                </a:extLst>
              </a:tr>
              <a:tr h="260773">
                <a:tc>
                  <a:txBody>
                    <a:bodyPr/>
                    <a:lstStyle/>
                    <a:p>
                      <a:pPr algn="ctr"/>
                      <a:r>
                        <a:rPr lang="en-US" sz="1200" b="0" dirty="0" err="1">
                          <a:latin typeface="Aptos" panose="020B0004020202020204" pitchFamily="34" charset="0"/>
                        </a:rPr>
                        <a:t>DataExtract</a:t>
                      </a:r>
                      <a:r>
                        <a:rPr lang="en-US" sz="1200" b="0" dirty="0">
                          <a:latin typeface="Aptos" panose="020B0004020202020204" pitchFamily="34" charset="0"/>
                        </a:rPr>
                        <a:t> 8050.98/99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1/17/2025-2/4/2025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Pending deployment from C&amp;R to AGO QA for testing</a:t>
                      </a:r>
                    </a:p>
                  </a:txBody>
                  <a:tcPr/>
                </a:tc>
                <a:extLst>
                  <a:ext uri="{0D108BD9-81ED-4DB2-BD59-A6C34878D82A}">
                    <a16:rowId xmlns:a16="http://schemas.microsoft.com/office/drawing/2014/main" val="2324940827"/>
                  </a:ext>
                </a:extLst>
              </a:tr>
              <a:tr h="238760">
                <a:tc>
                  <a:txBody>
                    <a:bodyPr/>
                    <a:lstStyle/>
                    <a:p>
                      <a:pPr algn="ctr"/>
                      <a:r>
                        <a:rPr lang="en-US" sz="1200" b="0" dirty="0">
                          <a:latin typeface="Aptos" panose="020B0004020202020204" pitchFamily="34" charset="0"/>
                        </a:rPr>
                        <a:t>TCE – Tax Transaction Clean-Up ETL (AGO Internal)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Sharnee Jennings, Nick Yono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2/6/2025 – 3/7/2025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In development with C&amp;R</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a:tc>
                <a:extLst>
                  <a:ext uri="{0D108BD9-81ED-4DB2-BD59-A6C34878D82A}">
                    <a16:rowId xmlns:a16="http://schemas.microsoft.com/office/drawing/2014/main" val="2596139992"/>
                  </a:ext>
                </a:extLst>
              </a:tr>
              <a:tr h="238760">
                <a:tc>
                  <a:txBody>
                    <a:bodyPr/>
                    <a:lstStyle/>
                    <a:p>
                      <a:pPr algn="ctr"/>
                      <a:r>
                        <a:rPr lang="en-US" sz="1200" b="0" dirty="0">
                          <a:latin typeface="Aptos" panose="020B0004020202020204" pitchFamily="34" charset="0"/>
                        </a:rPr>
                        <a:t>TCI – Trustee Check Interface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Trish Lazich, Kevin Whitacre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latin typeface="Aptos" panose="020B0004020202020204" pitchFamily="34" charset="0"/>
                        </a:rPr>
                        <a:t>2/25/2025 – 3/6/2025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2974734909"/>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8E30-5705-5E7E-7595-B14CC2BB5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D9388-C1B2-9EE5-A54F-273DCEC00560}"/>
              </a:ext>
            </a:extLst>
          </p:cNvPr>
          <p:cNvSpPr>
            <a:spLocks noGrp="1"/>
          </p:cNvSpPr>
          <p:nvPr>
            <p:ph type="title"/>
          </p:nvPr>
        </p:nvSpPr>
        <p:spPr/>
        <p:txBody>
          <a:bodyPr>
            <a:normAutofit/>
          </a:bodyPr>
          <a:lstStyle/>
          <a:p>
            <a:r>
              <a:rPr lang="en-US" sz="3600" dirty="0">
                <a:latin typeface="Aptos" panose="020B0004020202020204" pitchFamily="34" charset="0"/>
              </a:rPr>
              <a:t>Technical Workflows - Continued</a:t>
            </a:r>
          </a:p>
        </p:txBody>
      </p:sp>
      <p:graphicFrame>
        <p:nvGraphicFramePr>
          <p:cNvPr id="4" name="Table 3">
            <a:extLst>
              <a:ext uri="{FF2B5EF4-FFF2-40B4-BE49-F238E27FC236}">
                <a16:creationId xmlns:a16="http://schemas.microsoft.com/office/drawing/2014/main" id="{2A154128-E510-3A03-3924-8548E14DFDDA}"/>
              </a:ext>
            </a:extLst>
          </p:cNvPr>
          <p:cNvGraphicFramePr>
            <a:graphicFrameLocks noGrp="1"/>
          </p:cNvGraphicFramePr>
          <p:nvPr>
            <p:extLst>
              <p:ext uri="{D42A27DB-BD31-4B8C-83A1-F6EECF244321}">
                <p14:modId xmlns:p14="http://schemas.microsoft.com/office/powerpoint/2010/main" val="3585706917"/>
              </p:ext>
            </p:extLst>
          </p:nvPr>
        </p:nvGraphicFramePr>
        <p:xfrm>
          <a:off x="768522" y="991642"/>
          <a:ext cx="8290604" cy="828040"/>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1694794">
                  <a:extLst>
                    <a:ext uri="{9D8B030D-6E8A-4147-A177-3AD203B41FA5}">
                      <a16:colId xmlns:a16="http://schemas.microsoft.com/office/drawing/2014/main" val="663599121"/>
                    </a:ext>
                  </a:extLst>
                </a:gridCol>
                <a:gridCol w="2450508">
                  <a:extLst>
                    <a:ext uri="{9D8B030D-6E8A-4147-A177-3AD203B41FA5}">
                      <a16:colId xmlns:a16="http://schemas.microsoft.com/office/drawing/2014/main" val="2417675718"/>
                    </a:ext>
                  </a:extLst>
                </a:gridCol>
              </a:tblGrid>
              <a:tr h="370840">
                <a:tc>
                  <a:txBody>
                    <a:bodyPr/>
                    <a:lstStyle/>
                    <a:p>
                      <a:pPr algn="ctr"/>
                      <a:r>
                        <a:rPr lang="en-US" sz="1300" b="0" dirty="0">
                          <a:latin typeface="Aptos" panose="020B0004020202020204" pitchFamily="34" charset="0"/>
                        </a:rPr>
                        <a:t>Design Session</a:t>
                      </a:r>
                    </a:p>
                  </a:txBody>
                  <a:tcPr/>
                </a:tc>
                <a:tc>
                  <a:txBody>
                    <a:bodyPr/>
                    <a:lstStyle/>
                    <a:p>
                      <a:pPr algn="ctr"/>
                      <a:r>
                        <a:rPr lang="en-US" sz="1300" b="0" dirty="0">
                          <a:latin typeface="Aptos" panose="020B0004020202020204" pitchFamily="34" charset="0"/>
                        </a:rPr>
                        <a:t>AGO Owner</a:t>
                      </a:r>
                    </a:p>
                  </a:txBody>
                  <a:tcPr/>
                </a:tc>
                <a:tc>
                  <a:txBody>
                    <a:bodyPr/>
                    <a:lstStyle/>
                    <a:p>
                      <a:pPr algn="ctr"/>
                      <a:r>
                        <a:rPr lang="en-US" sz="1300" b="0" dirty="0">
                          <a:latin typeface="Aptos" panose="020B0004020202020204" pitchFamily="34" charset="0"/>
                        </a:rPr>
                        <a:t>Dates Held</a:t>
                      </a:r>
                    </a:p>
                  </a:txBody>
                  <a:tcPr/>
                </a:tc>
                <a:tc>
                  <a:txBody>
                    <a:bodyPr/>
                    <a:lstStyle/>
                    <a:p>
                      <a:pPr algn="ctr"/>
                      <a:r>
                        <a:rPr lang="en-US" sz="13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b="0" dirty="0">
                          <a:latin typeface="Aptos" panose="020B0004020202020204" pitchFamily="34" charset="0"/>
                        </a:rPr>
                        <a:t>UFI – Unclaimed Funds Inbound</a:t>
                      </a:r>
                    </a:p>
                  </a:txBody>
                  <a:tcPr/>
                </a:tc>
                <a:tc>
                  <a:txBody>
                    <a:bodyPr/>
                    <a:lstStyle/>
                    <a:p>
                      <a:pPr algn="ctr"/>
                      <a:r>
                        <a:rPr lang="en-US" sz="1200" dirty="0">
                          <a:latin typeface="Aptos" panose="020B0004020202020204" pitchFamily="34" charset="0"/>
                        </a:rPr>
                        <a:t>Pat Brobeck</a:t>
                      </a:r>
                    </a:p>
                  </a:txBody>
                  <a:tcPr/>
                </a:tc>
                <a:tc>
                  <a:txBody>
                    <a:bodyPr/>
                    <a:lstStyle/>
                    <a:p>
                      <a:pPr algn="ctr"/>
                      <a:r>
                        <a:rPr lang="en-US" sz="1200" dirty="0">
                          <a:latin typeface="Aptos" panose="020B0004020202020204" pitchFamily="34" charset="0"/>
                        </a:rPr>
                        <a:t>2/18/2025 – 3/7/2025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In development with C&amp;R</a:t>
                      </a:r>
                    </a:p>
                  </a:txBody>
                  <a:tcPr/>
                </a:tc>
                <a:extLst>
                  <a:ext uri="{0D108BD9-81ED-4DB2-BD59-A6C34878D82A}">
                    <a16:rowId xmlns:a16="http://schemas.microsoft.com/office/drawing/2014/main" val="3323545504"/>
                  </a:ext>
                </a:extLst>
              </a:tr>
            </a:tbl>
          </a:graphicData>
        </a:graphic>
      </p:graphicFrame>
    </p:spTree>
    <p:extLst>
      <p:ext uri="{BB962C8B-B14F-4D97-AF65-F5344CB8AC3E}">
        <p14:creationId xmlns:p14="http://schemas.microsoft.com/office/powerpoint/2010/main" val="27357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C88C-21E2-65AE-CB3F-D344E8EFF891}"/>
              </a:ext>
            </a:extLst>
          </p:cNvPr>
          <p:cNvSpPr>
            <a:spLocks noGrp="1"/>
          </p:cNvSpPr>
          <p:nvPr>
            <p:ph type="title"/>
          </p:nvPr>
        </p:nvSpPr>
        <p:spPr>
          <a:xfrm>
            <a:off x="903941" y="205979"/>
            <a:ext cx="7782859" cy="857250"/>
          </a:xfrm>
        </p:spPr>
        <p:txBody>
          <a:bodyPr anchor="ctr">
            <a:normAutofit/>
          </a:bodyPr>
          <a:lstStyle/>
          <a:p>
            <a:r>
              <a:rPr lang="en-US" dirty="0">
                <a:latin typeface="Aptos" panose="020B0004020202020204" pitchFamily="34" charset="0"/>
              </a:rPr>
              <a:t>Design and Testing for ETLS</a:t>
            </a:r>
          </a:p>
        </p:txBody>
      </p:sp>
      <p:pic>
        <p:nvPicPr>
          <p:cNvPr id="3" name="Picture 2">
            <a:extLst>
              <a:ext uri="{FF2B5EF4-FFF2-40B4-BE49-F238E27FC236}">
                <a16:creationId xmlns:a16="http://schemas.microsoft.com/office/drawing/2014/main" id="{961EB5C5-4F80-7D20-4C4D-0B1F01CDB0C5}"/>
              </a:ext>
            </a:extLst>
          </p:cNvPr>
          <p:cNvPicPr>
            <a:picLocks noChangeAspect="1"/>
          </p:cNvPicPr>
          <p:nvPr/>
        </p:nvPicPr>
        <p:blipFill>
          <a:blip r:embed="rId3"/>
          <a:stretch>
            <a:fillRect/>
          </a:stretch>
        </p:blipFill>
        <p:spPr>
          <a:xfrm>
            <a:off x="759416" y="1147681"/>
            <a:ext cx="8268347" cy="2956625"/>
          </a:xfrm>
          <a:prstGeom prst="rect">
            <a:avLst/>
          </a:prstGeom>
        </p:spPr>
      </p:pic>
      <p:sp>
        <p:nvSpPr>
          <p:cNvPr id="4" name="TextBox 3">
            <a:extLst>
              <a:ext uri="{FF2B5EF4-FFF2-40B4-BE49-F238E27FC236}">
                <a16:creationId xmlns:a16="http://schemas.microsoft.com/office/drawing/2014/main" id="{BDD233E5-B08C-3001-FBC4-1DAD9255C081}"/>
              </a:ext>
            </a:extLst>
          </p:cNvPr>
          <p:cNvSpPr txBox="1"/>
          <p:nvPr/>
        </p:nvSpPr>
        <p:spPr>
          <a:xfrm>
            <a:off x="692192" y="4291190"/>
            <a:ext cx="8268347" cy="584775"/>
          </a:xfrm>
          <a:prstGeom prst="rect">
            <a:avLst/>
          </a:prstGeom>
          <a:noFill/>
        </p:spPr>
        <p:txBody>
          <a:bodyPr wrap="square" rtlCol="0">
            <a:spAutoFit/>
          </a:bodyPr>
          <a:lstStyle/>
          <a:p>
            <a:r>
              <a:rPr lang="en-US" sz="1600" dirty="0">
                <a:latin typeface="Aptos" panose="020B0004020202020204" pitchFamily="34" charset="0"/>
              </a:rPr>
              <a:t>Note: the only environments which are hardened for FTI are PRE01 (UAT), PROD (Production), TST01 (QA/UAT for Production Support), and R&amp;D (for migration purposes)</a:t>
            </a:r>
          </a:p>
        </p:txBody>
      </p:sp>
    </p:spTree>
    <p:extLst>
      <p:ext uri="{BB962C8B-B14F-4D97-AF65-F5344CB8AC3E}">
        <p14:creationId xmlns:p14="http://schemas.microsoft.com/office/powerpoint/2010/main" val="134952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4964D-EB63-8EDD-937D-1BE3A2F790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73963-88FB-BA09-745A-C7B30A532522}"/>
              </a:ext>
            </a:extLst>
          </p:cNvPr>
          <p:cNvSpPr>
            <a:spLocks noGrp="1"/>
          </p:cNvSpPr>
          <p:nvPr>
            <p:ph type="title"/>
          </p:nvPr>
        </p:nvSpPr>
        <p:spPr>
          <a:xfrm>
            <a:off x="931649" y="196743"/>
            <a:ext cx="7847511" cy="857250"/>
          </a:xfrm>
        </p:spPr>
        <p:txBody>
          <a:bodyPr anchor="ctr">
            <a:normAutofit/>
          </a:bodyPr>
          <a:lstStyle/>
          <a:p>
            <a:r>
              <a:rPr lang="en-US" sz="4000" dirty="0">
                <a:latin typeface="Aptos" panose="020B0004020202020204" pitchFamily="34" charset="0"/>
              </a:rPr>
              <a:t>End-to-End (E2E) Testing</a:t>
            </a:r>
          </a:p>
        </p:txBody>
      </p:sp>
      <p:sp>
        <p:nvSpPr>
          <p:cNvPr id="4" name="TextBox 3">
            <a:extLst>
              <a:ext uri="{FF2B5EF4-FFF2-40B4-BE49-F238E27FC236}">
                <a16:creationId xmlns:a16="http://schemas.microsoft.com/office/drawing/2014/main" id="{E92331BA-6811-7B22-D851-3687F58F15D3}"/>
              </a:ext>
            </a:extLst>
          </p:cNvPr>
          <p:cNvSpPr txBox="1"/>
          <p:nvPr/>
        </p:nvSpPr>
        <p:spPr>
          <a:xfrm>
            <a:off x="931649" y="1053993"/>
            <a:ext cx="7847511" cy="1292662"/>
          </a:xfrm>
          <a:prstGeom prst="rect">
            <a:avLst/>
          </a:prstGeom>
          <a:noFill/>
        </p:spPr>
        <p:txBody>
          <a:bodyPr wrap="square" rtlCol="0">
            <a:spAutoFit/>
          </a:bodyPr>
          <a:lstStyle/>
          <a:p>
            <a:pPr algn="ctr"/>
            <a:r>
              <a:rPr lang="en-US" dirty="0">
                <a:latin typeface="Aptos" panose="020B0004020202020204" pitchFamily="34" charset="0"/>
              </a:rPr>
              <a:t>Targeted start date: 3/10/2025 | Targeted end date: 5/19/2025</a:t>
            </a:r>
          </a:p>
          <a:p>
            <a:pPr algn="ctr"/>
            <a:endParaRPr lang="en-US" sz="900" dirty="0">
              <a:latin typeface="Aptos" panose="020B0004020202020204" pitchFamily="34" charset="0"/>
            </a:endParaRPr>
          </a:p>
          <a:p>
            <a:pPr algn="ctr"/>
            <a:r>
              <a:rPr lang="en-US" sz="2200" b="1" u="sng" dirty="0">
                <a:ln w="0"/>
                <a:solidFill>
                  <a:schemeClr val="accent3"/>
                </a:solidFill>
                <a:latin typeface="Aptos" panose="020B0004020202020204" pitchFamily="34" charset="0"/>
              </a:rPr>
              <a:t>Items to be tested with Taxation</a:t>
            </a:r>
          </a:p>
          <a:p>
            <a:pPr algn="ctr"/>
            <a:endParaRPr lang="en-US" sz="900" b="1" u="sng" dirty="0">
              <a:ln w="0"/>
              <a:solidFill>
                <a:schemeClr val="accent1"/>
              </a:solidFill>
              <a:latin typeface="Aptos" panose="020B0004020202020204" pitchFamily="34" charset="0"/>
            </a:endParaRPr>
          </a:p>
          <a:p>
            <a:r>
              <a:rPr lang="en-US" dirty="0">
                <a:latin typeface="Aptos" panose="020B0004020202020204" pitchFamily="34" charset="0"/>
              </a:rPr>
              <a:t>	Inbound (Taxation</a:t>
            </a:r>
            <a:r>
              <a:rPr lang="en-US" dirty="0">
                <a:latin typeface="Aptos" panose="020B0004020202020204" pitchFamily="34" charset="0"/>
                <a:sym typeface="Wingdings" panose="05000000000000000000" pitchFamily="2" charset="2"/>
              </a:rPr>
              <a:t> AGO)			        Outbound (AGO Taxation)</a:t>
            </a:r>
            <a:endParaRPr lang="en-US" dirty="0">
              <a:latin typeface="Aptos" panose="020B0004020202020204" pitchFamily="34" charset="0"/>
            </a:endParaRPr>
          </a:p>
        </p:txBody>
      </p:sp>
      <p:graphicFrame>
        <p:nvGraphicFramePr>
          <p:cNvPr id="5" name="Table 4">
            <a:extLst>
              <a:ext uri="{FF2B5EF4-FFF2-40B4-BE49-F238E27FC236}">
                <a16:creationId xmlns:a16="http://schemas.microsoft.com/office/drawing/2014/main" id="{F0F25761-E128-571B-02C4-2D895F402E35}"/>
              </a:ext>
            </a:extLst>
          </p:cNvPr>
          <p:cNvGraphicFramePr>
            <a:graphicFrameLocks noGrp="1"/>
          </p:cNvGraphicFramePr>
          <p:nvPr>
            <p:extLst>
              <p:ext uri="{D42A27DB-BD31-4B8C-83A1-F6EECF244321}">
                <p14:modId xmlns:p14="http://schemas.microsoft.com/office/powerpoint/2010/main" val="1999595408"/>
              </p:ext>
            </p:extLst>
          </p:nvPr>
        </p:nvGraphicFramePr>
        <p:xfrm>
          <a:off x="931649" y="2355891"/>
          <a:ext cx="3640351" cy="2311400"/>
        </p:xfrm>
        <a:graphic>
          <a:graphicData uri="http://schemas.openxmlformats.org/drawingml/2006/table">
            <a:tbl>
              <a:tblPr firstRow="1" bandRow="1">
                <a:tableStyleId>{21E4AEA4-8DFA-4A89-87EB-49C32662AFE0}</a:tableStyleId>
              </a:tblPr>
              <a:tblGrid>
                <a:gridCol w="2376278">
                  <a:extLst>
                    <a:ext uri="{9D8B030D-6E8A-4147-A177-3AD203B41FA5}">
                      <a16:colId xmlns:a16="http://schemas.microsoft.com/office/drawing/2014/main" val="1594170129"/>
                    </a:ext>
                  </a:extLst>
                </a:gridCol>
                <a:gridCol w="1264073">
                  <a:extLst>
                    <a:ext uri="{9D8B030D-6E8A-4147-A177-3AD203B41FA5}">
                      <a16:colId xmlns:a16="http://schemas.microsoft.com/office/drawing/2014/main" val="1027634171"/>
                    </a:ext>
                  </a:extLst>
                </a:gridCol>
              </a:tblGrid>
              <a:tr h="370840">
                <a:tc>
                  <a:txBody>
                    <a:bodyPr/>
                    <a:lstStyle/>
                    <a:p>
                      <a:r>
                        <a:rPr lang="en-US" sz="1200" dirty="0">
                          <a:latin typeface="Aptos" panose="020B0004020202020204" pitchFamily="34" charset="0"/>
                        </a:rPr>
                        <a:t>File Name</a:t>
                      </a:r>
                    </a:p>
                  </a:txBody>
                  <a:tcPr/>
                </a:tc>
                <a:tc>
                  <a:txBody>
                    <a:bodyPr/>
                    <a:lstStyle/>
                    <a:p>
                      <a:r>
                        <a:rPr lang="en-US" sz="1200" dirty="0">
                          <a:latin typeface="Aptos" panose="020B0004020202020204" pitchFamily="34" charset="0"/>
                        </a:rPr>
                        <a:t>Projected E2E Start Date</a:t>
                      </a:r>
                    </a:p>
                  </a:txBody>
                  <a:tcPr/>
                </a:tc>
                <a:extLst>
                  <a:ext uri="{0D108BD9-81ED-4DB2-BD59-A6C34878D82A}">
                    <a16:rowId xmlns:a16="http://schemas.microsoft.com/office/drawing/2014/main" val="401523149"/>
                  </a:ext>
                </a:extLst>
              </a:tr>
              <a:tr h="370840">
                <a:tc>
                  <a:txBody>
                    <a:bodyPr/>
                    <a:lstStyle/>
                    <a:p>
                      <a:r>
                        <a:rPr lang="en-US" sz="1200" dirty="0">
                          <a:latin typeface="Aptos" panose="020B0004020202020204" pitchFamily="34" charset="0"/>
                        </a:rPr>
                        <a:t>XCI – Cert 9020</a:t>
                      </a:r>
                    </a:p>
                  </a:txBody>
                  <a:tcPr/>
                </a:tc>
                <a:tc>
                  <a:txBody>
                    <a:bodyPr/>
                    <a:lstStyle/>
                    <a:p>
                      <a:r>
                        <a:rPr lang="en-US" sz="1200" dirty="0">
                          <a:latin typeface="Aptos" panose="020B0004020202020204" pitchFamily="34" charset="0"/>
                        </a:rPr>
                        <a:t>3/10/2025</a:t>
                      </a:r>
                    </a:p>
                  </a:txBody>
                  <a:tcPr/>
                </a:tc>
                <a:extLst>
                  <a:ext uri="{0D108BD9-81ED-4DB2-BD59-A6C34878D82A}">
                    <a16:rowId xmlns:a16="http://schemas.microsoft.com/office/drawing/2014/main" val="339459808"/>
                  </a:ext>
                </a:extLst>
              </a:tr>
              <a:tr h="370840">
                <a:tc>
                  <a:txBody>
                    <a:bodyPr/>
                    <a:lstStyle/>
                    <a:p>
                      <a:r>
                        <a:rPr lang="en-US" sz="1200" dirty="0">
                          <a:latin typeface="Aptos" panose="020B0004020202020204" pitchFamily="34" charset="0"/>
                        </a:rPr>
                        <a:t>XNI – </a:t>
                      </a:r>
                      <a:r>
                        <a:rPr lang="en-US" sz="1200" dirty="0" err="1">
                          <a:latin typeface="Aptos" panose="020B0004020202020204" pitchFamily="34" charset="0"/>
                        </a:rPr>
                        <a:t>NonFinancial</a:t>
                      </a:r>
                      <a:r>
                        <a:rPr lang="en-US" sz="1200" dirty="0">
                          <a:latin typeface="Aptos" panose="020B0004020202020204" pitchFamily="34" charset="0"/>
                        </a:rPr>
                        <a:t> 9011.40</a:t>
                      </a:r>
                    </a:p>
                  </a:txBody>
                  <a:tcPr/>
                </a:tc>
                <a:tc>
                  <a:txBody>
                    <a:bodyPr/>
                    <a:lstStyle/>
                    <a:p>
                      <a:r>
                        <a:rPr lang="en-US" sz="1200" dirty="0">
                          <a:latin typeface="Aptos" panose="020B0004020202020204" pitchFamily="34" charset="0"/>
                        </a:rPr>
                        <a:t>3/17/2025</a:t>
                      </a:r>
                    </a:p>
                  </a:txBody>
                  <a:tcPr/>
                </a:tc>
                <a:extLst>
                  <a:ext uri="{0D108BD9-81ED-4DB2-BD59-A6C34878D82A}">
                    <a16:rowId xmlns:a16="http://schemas.microsoft.com/office/drawing/2014/main" val="3575214471"/>
                  </a:ext>
                </a:extLst>
              </a:tr>
              <a:tr h="370840">
                <a:tc>
                  <a:txBody>
                    <a:bodyPr/>
                    <a:lstStyle/>
                    <a:p>
                      <a:r>
                        <a:rPr lang="en-US" sz="1200" dirty="0">
                          <a:latin typeface="Aptos" panose="020B0004020202020204" pitchFamily="34" charset="0"/>
                        </a:rPr>
                        <a:t>XDI – </a:t>
                      </a: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r>
                        <a:rPr lang="en-US" sz="1200" dirty="0">
                          <a:latin typeface="Aptos" panose="020B0004020202020204" pitchFamily="34" charset="0"/>
                        </a:rPr>
                        <a:t>3/19/2025</a:t>
                      </a:r>
                    </a:p>
                  </a:txBody>
                  <a:tcPr/>
                </a:tc>
                <a:extLst>
                  <a:ext uri="{0D108BD9-81ED-4DB2-BD59-A6C34878D82A}">
                    <a16:rowId xmlns:a16="http://schemas.microsoft.com/office/drawing/2014/main" val="917671094"/>
                  </a:ext>
                </a:extLst>
              </a:tr>
              <a:tr h="370840">
                <a:tc>
                  <a:txBody>
                    <a:bodyPr/>
                    <a:lstStyle/>
                    <a:p>
                      <a:r>
                        <a:rPr lang="en-US" sz="1200" dirty="0">
                          <a:latin typeface="Aptos" panose="020B0004020202020204" pitchFamily="34" charset="0"/>
                        </a:rPr>
                        <a:t>XFI – Transaction Import 9011</a:t>
                      </a:r>
                    </a:p>
                  </a:txBody>
                  <a:tcPr/>
                </a:tc>
                <a:tc>
                  <a:txBody>
                    <a:bodyPr/>
                    <a:lstStyle/>
                    <a:p>
                      <a:r>
                        <a:rPr lang="en-US" sz="1200" dirty="0">
                          <a:highlight>
                            <a:srgbClr val="FFFF00"/>
                          </a:highlight>
                          <a:latin typeface="Aptos" panose="020B0004020202020204" pitchFamily="34" charset="0"/>
                        </a:rPr>
                        <a:t>3/20/2025</a:t>
                      </a:r>
                    </a:p>
                  </a:txBody>
                  <a:tcPr/>
                </a:tc>
                <a:extLst>
                  <a:ext uri="{0D108BD9-81ED-4DB2-BD59-A6C34878D82A}">
                    <a16:rowId xmlns:a16="http://schemas.microsoft.com/office/drawing/2014/main" val="467531179"/>
                  </a:ext>
                </a:extLst>
              </a:tr>
              <a:tr h="370840">
                <a:tc>
                  <a:txBody>
                    <a:bodyPr/>
                    <a:lstStyle/>
                    <a:p>
                      <a:r>
                        <a:rPr lang="en-US" sz="1200" dirty="0">
                          <a:latin typeface="Aptos" panose="020B0004020202020204" pitchFamily="34" charset="0"/>
                        </a:rPr>
                        <a:t>XAI – Address Update 9008</a:t>
                      </a:r>
                    </a:p>
                  </a:txBody>
                  <a:tcPr/>
                </a:tc>
                <a:tc>
                  <a:txBody>
                    <a:bodyPr/>
                    <a:lstStyle/>
                    <a:p>
                      <a:r>
                        <a:rPr lang="en-US" sz="1200" dirty="0">
                          <a:latin typeface="Aptos" panose="020B0004020202020204" pitchFamily="34" charset="0"/>
                        </a:rPr>
                        <a:t>4/2/2025</a:t>
                      </a:r>
                    </a:p>
                  </a:txBody>
                  <a:tcPr/>
                </a:tc>
                <a:extLst>
                  <a:ext uri="{0D108BD9-81ED-4DB2-BD59-A6C34878D82A}">
                    <a16:rowId xmlns:a16="http://schemas.microsoft.com/office/drawing/2014/main" val="2723132791"/>
                  </a:ext>
                </a:extLst>
              </a:tr>
            </a:tbl>
          </a:graphicData>
        </a:graphic>
      </p:graphicFrame>
      <p:graphicFrame>
        <p:nvGraphicFramePr>
          <p:cNvPr id="6" name="Table 5">
            <a:extLst>
              <a:ext uri="{FF2B5EF4-FFF2-40B4-BE49-F238E27FC236}">
                <a16:creationId xmlns:a16="http://schemas.microsoft.com/office/drawing/2014/main" id="{2C0F7B03-7C5F-DB97-66A4-D7BD5534BBAB}"/>
              </a:ext>
            </a:extLst>
          </p:cNvPr>
          <p:cNvGraphicFramePr>
            <a:graphicFrameLocks noGrp="1"/>
          </p:cNvGraphicFramePr>
          <p:nvPr/>
        </p:nvGraphicFramePr>
        <p:xfrm>
          <a:off x="4969160" y="2346655"/>
          <a:ext cx="3810000" cy="1656080"/>
        </p:xfrm>
        <a:graphic>
          <a:graphicData uri="http://schemas.openxmlformats.org/drawingml/2006/table">
            <a:tbl>
              <a:tblPr firstRow="1" bandRow="1">
                <a:tableStyleId>{7DF18680-E054-41AD-8BC1-D1AEF772440D}</a:tableStyleId>
              </a:tblPr>
              <a:tblGrid>
                <a:gridCol w="2546310">
                  <a:extLst>
                    <a:ext uri="{9D8B030D-6E8A-4147-A177-3AD203B41FA5}">
                      <a16:colId xmlns:a16="http://schemas.microsoft.com/office/drawing/2014/main" val="1594170129"/>
                    </a:ext>
                  </a:extLst>
                </a:gridCol>
                <a:gridCol w="1263690">
                  <a:extLst>
                    <a:ext uri="{9D8B030D-6E8A-4147-A177-3AD203B41FA5}">
                      <a16:colId xmlns:a16="http://schemas.microsoft.com/office/drawing/2014/main" val="1027634171"/>
                    </a:ext>
                  </a:extLst>
                </a:gridCol>
              </a:tblGrid>
              <a:tr h="370840">
                <a:tc>
                  <a:txBody>
                    <a:bodyPr/>
                    <a:lstStyle/>
                    <a:p>
                      <a:r>
                        <a:rPr lang="en-US" sz="1200" dirty="0">
                          <a:latin typeface="Aptos" panose="020B0004020202020204" pitchFamily="34" charset="0"/>
                        </a:rPr>
                        <a:t>File Name</a:t>
                      </a:r>
                    </a:p>
                  </a:txBody>
                  <a:tcPr/>
                </a:tc>
                <a:tc>
                  <a:txBody>
                    <a:bodyPr/>
                    <a:lstStyle/>
                    <a:p>
                      <a:r>
                        <a:rPr lang="en-US" sz="1200" dirty="0">
                          <a:latin typeface="Aptos" panose="020B0004020202020204" pitchFamily="34" charset="0"/>
                        </a:rPr>
                        <a:t>Projected E2E Start Date</a:t>
                      </a:r>
                    </a:p>
                  </a:txBody>
                  <a:tcPr/>
                </a:tc>
                <a:extLst>
                  <a:ext uri="{0D108BD9-81ED-4DB2-BD59-A6C34878D82A}">
                    <a16:rowId xmlns:a16="http://schemas.microsoft.com/office/drawing/2014/main" val="401523149"/>
                  </a:ext>
                </a:extLst>
              </a:tr>
              <a:tr h="370840">
                <a:tc>
                  <a:txBody>
                    <a:bodyPr/>
                    <a:lstStyle/>
                    <a:p>
                      <a:r>
                        <a:rPr lang="en-US" sz="1200" dirty="0">
                          <a:latin typeface="Aptos" panose="020B0004020202020204" pitchFamily="34" charset="0"/>
                        </a:rPr>
                        <a:t>XFO – Transaction Export (IB.8050)</a:t>
                      </a:r>
                    </a:p>
                  </a:txBody>
                  <a:tcPr/>
                </a:tc>
                <a:tc>
                  <a:txBody>
                    <a:bodyPr/>
                    <a:lstStyle/>
                    <a:p>
                      <a:r>
                        <a:rPr lang="en-US" sz="1200" dirty="0">
                          <a:latin typeface="Aptos" panose="020B0004020202020204" pitchFamily="34" charset="0"/>
                        </a:rPr>
                        <a:t>4/4/2025</a:t>
                      </a:r>
                    </a:p>
                  </a:txBody>
                  <a:tcPr/>
                </a:tc>
                <a:extLst>
                  <a:ext uri="{0D108BD9-81ED-4DB2-BD59-A6C34878D82A}">
                    <a16:rowId xmlns:a16="http://schemas.microsoft.com/office/drawing/2014/main" val="2723132791"/>
                  </a:ext>
                </a:extLst>
              </a:tr>
              <a:tr h="370840">
                <a:tc>
                  <a:txBody>
                    <a:bodyPr/>
                    <a:lstStyle/>
                    <a:p>
                      <a:r>
                        <a:rPr lang="en-US" sz="1200" dirty="0">
                          <a:latin typeface="Aptos" panose="020B0004020202020204" pitchFamily="34" charset="0"/>
                        </a:rPr>
                        <a:t>XNFO – </a:t>
                      </a:r>
                      <a:r>
                        <a:rPr lang="en-US" sz="1200" dirty="0" err="1">
                          <a:latin typeface="Aptos" panose="020B0004020202020204" pitchFamily="34" charset="0"/>
                        </a:rPr>
                        <a:t>NonFin</a:t>
                      </a:r>
                      <a:r>
                        <a:rPr lang="en-US" sz="1200" dirty="0">
                          <a:latin typeface="Aptos" panose="020B0004020202020204" pitchFamily="34" charset="0"/>
                        </a:rPr>
                        <a:t> Export (IB.8050.40)</a:t>
                      </a:r>
                    </a:p>
                  </a:txBody>
                  <a:tcPr/>
                </a:tc>
                <a:tc>
                  <a:txBody>
                    <a:bodyPr/>
                    <a:lstStyle/>
                    <a:p>
                      <a:r>
                        <a:rPr lang="en-US" sz="1200" dirty="0">
                          <a:latin typeface="Aptos" panose="020B0004020202020204" pitchFamily="34" charset="0"/>
                        </a:rPr>
                        <a:t>4/7/2025</a:t>
                      </a:r>
                    </a:p>
                  </a:txBody>
                  <a:tcPr/>
                </a:tc>
                <a:extLst>
                  <a:ext uri="{0D108BD9-81ED-4DB2-BD59-A6C34878D82A}">
                    <a16:rowId xmlns:a16="http://schemas.microsoft.com/office/drawing/2014/main" val="3423568982"/>
                  </a:ext>
                </a:extLst>
              </a:tr>
              <a:tr h="370840">
                <a:tc>
                  <a:txBody>
                    <a:bodyPr/>
                    <a:lstStyle/>
                    <a:p>
                      <a:r>
                        <a:rPr lang="en-US" sz="1200" dirty="0">
                          <a:latin typeface="Aptos" panose="020B0004020202020204" pitchFamily="34" charset="0"/>
                        </a:rPr>
                        <a:t>XADO – Tax Archive </a:t>
                      </a:r>
                      <a:r>
                        <a:rPr lang="en-US" sz="1200" dirty="0" err="1">
                          <a:latin typeface="Aptos" panose="020B0004020202020204" pitchFamily="34" charset="0"/>
                        </a:rPr>
                        <a:t>DataExtract</a:t>
                      </a:r>
                      <a:r>
                        <a:rPr lang="en-US" sz="1200" dirty="0">
                          <a:latin typeface="Aptos" panose="020B0004020202020204" pitchFamily="34" charset="0"/>
                        </a:rPr>
                        <a:t> (8050.98)</a:t>
                      </a:r>
                    </a:p>
                  </a:txBody>
                  <a:tcPr/>
                </a:tc>
                <a:tc>
                  <a:txBody>
                    <a:bodyPr/>
                    <a:lstStyle/>
                    <a:p>
                      <a:r>
                        <a:rPr lang="en-US" sz="1200" dirty="0">
                          <a:latin typeface="Aptos" panose="020B0004020202020204" pitchFamily="34" charset="0"/>
                        </a:rPr>
                        <a:t>4/7/2025</a:t>
                      </a:r>
                    </a:p>
                  </a:txBody>
                  <a:tcPr/>
                </a:tc>
                <a:extLst>
                  <a:ext uri="{0D108BD9-81ED-4DB2-BD59-A6C34878D82A}">
                    <a16:rowId xmlns:a16="http://schemas.microsoft.com/office/drawing/2014/main" val="1373782828"/>
                  </a:ext>
                </a:extLst>
              </a:tr>
            </a:tbl>
          </a:graphicData>
        </a:graphic>
      </p:graphicFrame>
      <p:graphicFrame>
        <p:nvGraphicFramePr>
          <p:cNvPr id="7" name="Table 6">
            <a:extLst>
              <a:ext uri="{FF2B5EF4-FFF2-40B4-BE49-F238E27FC236}">
                <a16:creationId xmlns:a16="http://schemas.microsoft.com/office/drawing/2014/main" id="{5C4BC547-A7B3-B6B9-80B1-67880ED7ABE5}"/>
              </a:ext>
            </a:extLst>
          </p:cNvPr>
          <p:cNvGraphicFramePr>
            <a:graphicFrameLocks noGrp="1"/>
          </p:cNvGraphicFramePr>
          <p:nvPr>
            <p:extLst>
              <p:ext uri="{D42A27DB-BD31-4B8C-83A1-F6EECF244321}">
                <p14:modId xmlns:p14="http://schemas.microsoft.com/office/powerpoint/2010/main" val="3370879002"/>
              </p:ext>
            </p:extLst>
          </p:nvPr>
        </p:nvGraphicFramePr>
        <p:xfrm>
          <a:off x="4969160" y="4123967"/>
          <a:ext cx="3810000" cy="914400"/>
        </p:xfrm>
        <a:graphic>
          <a:graphicData uri="http://schemas.openxmlformats.org/drawingml/2006/table">
            <a:tbl>
              <a:tblPr firstRow="1" bandRow="1">
                <a:tableStyleId>{F5AB1C69-6EDB-4FF4-983F-18BD219EF322}</a:tableStyleId>
              </a:tblPr>
              <a:tblGrid>
                <a:gridCol w="2549240">
                  <a:extLst>
                    <a:ext uri="{9D8B030D-6E8A-4147-A177-3AD203B41FA5}">
                      <a16:colId xmlns:a16="http://schemas.microsoft.com/office/drawing/2014/main" val="2741683485"/>
                    </a:ext>
                  </a:extLst>
                </a:gridCol>
                <a:gridCol w="1260760">
                  <a:extLst>
                    <a:ext uri="{9D8B030D-6E8A-4147-A177-3AD203B41FA5}">
                      <a16:colId xmlns:a16="http://schemas.microsoft.com/office/drawing/2014/main" val="920462871"/>
                    </a:ext>
                  </a:extLst>
                </a:gridCol>
              </a:tblGrid>
              <a:tr h="370840">
                <a:tc>
                  <a:txBody>
                    <a:bodyPr/>
                    <a:lstStyle/>
                    <a:p>
                      <a:r>
                        <a:rPr lang="en-US" sz="1200" dirty="0">
                          <a:latin typeface="Aptos" panose="020B0004020202020204" pitchFamily="34" charset="0"/>
                        </a:rPr>
                        <a:t>File Name</a:t>
                      </a:r>
                    </a:p>
                  </a:txBody>
                  <a:tcPr/>
                </a:tc>
                <a:tc>
                  <a:txBody>
                    <a:bodyPr/>
                    <a:lstStyle/>
                    <a:p>
                      <a:r>
                        <a:rPr lang="en-US" sz="1200" dirty="0">
                          <a:latin typeface="Aptos" panose="020B0004020202020204" pitchFamily="34" charset="0"/>
                        </a:rPr>
                        <a:t>Projected E2E Start Date</a:t>
                      </a:r>
                    </a:p>
                  </a:txBody>
                  <a:tcPr/>
                </a:tc>
                <a:extLst>
                  <a:ext uri="{0D108BD9-81ED-4DB2-BD59-A6C34878D82A}">
                    <a16:rowId xmlns:a16="http://schemas.microsoft.com/office/drawing/2014/main" val="2763620361"/>
                  </a:ext>
                </a:extLst>
              </a:tr>
              <a:tr h="370840">
                <a:tc>
                  <a:txBody>
                    <a:bodyPr/>
                    <a:lstStyle/>
                    <a:p>
                      <a:r>
                        <a:rPr lang="en-US" sz="1200" dirty="0">
                          <a:latin typeface="Aptos" panose="020B0004020202020204" pitchFamily="34" charset="0"/>
                        </a:rPr>
                        <a:t>True Up Web Service (Real-Time API call)</a:t>
                      </a:r>
                    </a:p>
                  </a:txBody>
                  <a:tcPr/>
                </a:tc>
                <a:tc>
                  <a:txBody>
                    <a:bodyPr/>
                    <a:lstStyle/>
                    <a:p>
                      <a:r>
                        <a:rPr lang="en-US" sz="1200" dirty="0">
                          <a:latin typeface="Aptos" panose="020B0004020202020204" pitchFamily="34" charset="0"/>
                        </a:rPr>
                        <a:t>4/2/2025</a:t>
                      </a:r>
                    </a:p>
                  </a:txBody>
                  <a:tcPr/>
                </a:tc>
                <a:extLst>
                  <a:ext uri="{0D108BD9-81ED-4DB2-BD59-A6C34878D82A}">
                    <a16:rowId xmlns:a16="http://schemas.microsoft.com/office/drawing/2014/main" val="4194911870"/>
                  </a:ext>
                </a:extLst>
              </a:tr>
            </a:tbl>
          </a:graphicData>
        </a:graphic>
      </p:graphicFrame>
    </p:spTree>
    <p:extLst>
      <p:ext uri="{BB962C8B-B14F-4D97-AF65-F5344CB8AC3E}">
        <p14:creationId xmlns:p14="http://schemas.microsoft.com/office/powerpoint/2010/main" val="200767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4B4A-1FB0-8585-74C9-22925F4C8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E17AF-8943-DD7C-E86E-31136FD5FE88}"/>
              </a:ext>
            </a:extLst>
          </p:cNvPr>
          <p:cNvSpPr>
            <a:spLocks noGrp="1"/>
          </p:cNvSpPr>
          <p:nvPr>
            <p:ph type="title"/>
          </p:nvPr>
        </p:nvSpPr>
        <p:spPr>
          <a:xfrm>
            <a:off x="931649" y="141326"/>
            <a:ext cx="7847511" cy="857250"/>
          </a:xfrm>
        </p:spPr>
        <p:txBody>
          <a:bodyPr anchor="ctr">
            <a:normAutofit/>
          </a:bodyPr>
          <a:lstStyle/>
          <a:p>
            <a:r>
              <a:rPr lang="en-US" sz="3600" dirty="0">
                <a:latin typeface="Aptos" panose="020B0004020202020204" pitchFamily="34" charset="0"/>
              </a:rPr>
              <a:t>E2E Testing: Status Update (Cycle 1)</a:t>
            </a:r>
          </a:p>
        </p:txBody>
      </p:sp>
      <p:graphicFrame>
        <p:nvGraphicFramePr>
          <p:cNvPr id="3" name="Table 2">
            <a:extLst>
              <a:ext uri="{FF2B5EF4-FFF2-40B4-BE49-F238E27FC236}">
                <a16:creationId xmlns:a16="http://schemas.microsoft.com/office/drawing/2014/main" id="{E8414B58-6F22-2AA6-D6FB-2778F03C0F05}"/>
              </a:ext>
            </a:extLst>
          </p:cNvPr>
          <p:cNvGraphicFramePr>
            <a:graphicFrameLocks noGrp="1"/>
          </p:cNvGraphicFramePr>
          <p:nvPr>
            <p:extLst>
              <p:ext uri="{D42A27DB-BD31-4B8C-83A1-F6EECF244321}">
                <p14:modId xmlns:p14="http://schemas.microsoft.com/office/powerpoint/2010/main" val="2009819501"/>
              </p:ext>
            </p:extLst>
          </p:nvPr>
        </p:nvGraphicFramePr>
        <p:xfrm>
          <a:off x="775855" y="1029276"/>
          <a:ext cx="8238836" cy="3708400"/>
        </p:xfrm>
        <a:graphic>
          <a:graphicData uri="http://schemas.openxmlformats.org/drawingml/2006/table">
            <a:tbl>
              <a:tblPr firstRow="1" bandRow="1">
                <a:tableStyleId>{3B4B98B0-60AC-42C2-AFA5-B58CD77FA1E5}</a:tableStyleId>
              </a:tblPr>
              <a:tblGrid>
                <a:gridCol w="4276436">
                  <a:extLst>
                    <a:ext uri="{9D8B030D-6E8A-4147-A177-3AD203B41FA5}">
                      <a16:colId xmlns:a16="http://schemas.microsoft.com/office/drawing/2014/main" val="1918682557"/>
                    </a:ext>
                  </a:extLst>
                </a:gridCol>
                <a:gridCol w="2198254">
                  <a:extLst>
                    <a:ext uri="{9D8B030D-6E8A-4147-A177-3AD203B41FA5}">
                      <a16:colId xmlns:a16="http://schemas.microsoft.com/office/drawing/2014/main" val="2198072509"/>
                    </a:ext>
                  </a:extLst>
                </a:gridCol>
                <a:gridCol w="1764146">
                  <a:extLst>
                    <a:ext uri="{9D8B030D-6E8A-4147-A177-3AD203B41FA5}">
                      <a16:colId xmlns:a16="http://schemas.microsoft.com/office/drawing/2014/main" val="2333988094"/>
                    </a:ext>
                  </a:extLst>
                </a:gridCol>
              </a:tblGrid>
              <a:tr h="370840">
                <a:tc>
                  <a:txBody>
                    <a:bodyPr/>
                    <a:lstStyle/>
                    <a:p>
                      <a:pPr algn="ctr"/>
                      <a:r>
                        <a:rPr lang="en-US" b="0" dirty="0">
                          <a:latin typeface="Aptos" panose="020B0004020202020204" pitchFamily="34" charset="0"/>
                        </a:rPr>
                        <a:t>Interface</a:t>
                      </a:r>
                    </a:p>
                  </a:txBody>
                  <a:tcPr/>
                </a:tc>
                <a:tc>
                  <a:txBody>
                    <a:bodyPr/>
                    <a:lstStyle/>
                    <a:p>
                      <a:pPr algn="ctr"/>
                      <a:r>
                        <a:rPr lang="en-US" b="0" dirty="0">
                          <a:latin typeface="Aptos" panose="020B0004020202020204" pitchFamily="34" charset="0"/>
                        </a:rPr>
                        <a:t>Start Date</a:t>
                      </a:r>
                    </a:p>
                  </a:txBody>
                  <a:tcPr/>
                </a:tc>
                <a:tc>
                  <a:txBody>
                    <a:bodyPr/>
                    <a:lstStyle/>
                    <a:p>
                      <a:pPr algn="ctr"/>
                      <a:r>
                        <a:rPr lang="en-US" b="0" dirty="0">
                          <a:latin typeface="Aptos" panose="020B0004020202020204" pitchFamily="34" charset="0"/>
                        </a:rPr>
                        <a:t>Status</a:t>
                      </a:r>
                    </a:p>
                  </a:txBody>
                  <a:tcPr/>
                </a:tc>
                <a:extLst>
                  <a:ext uri="{0D108BD9-81ED-4DB2-BD59-A6C34878D82A}">
                    <a16:rowId xmlns:a16="http://schemas.microsoft.com/office/drawing/2014/main" val="3551882738"/>
                  </a:ext>
                </a:extLst>
              </a:tr>
              <a:tr h="370840">
                <a:tc>
                  <a:txBody>
                    <a:bodyPr/>
                    <a:lstStyle/>
                    <a:p>
                      <a:r>
                        <a:rPr lang="en-US" sz="1200" dirty="0">
                          <a:latin typeface="Aptos" panose="020B0004020202020204" pitchFamily="34" charset="0"/>
                        </a:rPr>
                        <a:t>XCI – Cert 9020</a:t>
                      </a:r>
                    </a:p>
                  </a:txBody>
                  <a:tcPr/>
                </a:tc>
                <a:tc>
                  <a:txBody>
                    <a:bodyPr/>
                    <a:lstStyle/>
                    <a:p>
                      <a:pPr algn="ctr"/>
                      <a:r>
                        <a:rPr lang="en-US" sz="1200" dirty="0">
                          <a:latin typeface="Aptos" panose="020B0004020202020204" pitchFamily="34" charset="0"/>
                        </a:rPr>
                        <a:t>3/10/2025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142770782"/>
                  </a:ext>
                </a:extLst>
              </a:tr>
              <a:tr h="370840">
                <a:tc>
                  <a:txBody>
                    <a:bodyPr/>
                    <a:lstStyle/>
                    <a:p>
                      <a:r>
                        <a:rPr lang="en-US" sz="1200" dirty="0">
                          <a:latin typeface="Aptos" panose="020B0004020202020204" pitchFamily="34" charset="0"/>
                        </a:rPr>
                        <a:t>XNI – </a:t>
                      </a:r>
                      <a:r>
                        <a:rPr lang="en-US" sz="1200" dirty="0" err="1">
                          <a:latin typeface="Aptos" panose="020B0004020202020204" pitchFamily="34" charset="0"/>
                        </a:rPr>
                        <a:t>NonFinancial</a:t>
                      </a:r>
                      <a:r>
                        <a:rPr lang="en-US" sz="1200" dirty="0">
                          <a:latin typeface="Aptos" panose="020B0004020202020204" pitchFamily="34" charset="0"/>
                        </a:rPr>
                        <a:t> 9011.40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2316251586"/>
                  </a:ext>
                </a:extLst>
              </a:tr>
              <a:tr h="370840">
                <a:tc>
                  <a:txBody>
                    <a:bodyPr/>
                    <a:lstStyle/>
                    <a:p>
                      <a:r>
                        <a:rPr lang="en-US" sz="1200" dirty="0">
                          <a:latin typeface="Aptos" panose="020B0004020202020204" pitchFamily="34" charset="0"/>
                        </a:rPr>
                        <a:t>XDI – </a:t>
                      </a:r>
                      <a:r>
                        <a:rPr lang="en-US" sz="1200" dirty="0" err="1">
                          <a:latin typeface="Aptos" panose="020B0004020202020204" pitchFamily="34" charset="0"/>
                        </a:rPr>
                        <a:t>Decert</a:t>
                      </a:r>
                      <a:r>
                        <a:rPr lang="en-US" sz="1200" dirty="0">
                          <a:latin typeface="Aptos" panose="020B0004020202020204" pitchFamily="34" charset="0"/>
                        </a:rPr>
                        <a:t> 9407.40</a:t>
                      </a:r>
                    </a:p>
                  </a:txBody>
                  <a:tcPr/>
                </a:tc>
                <a:tc>
                  <a:txBody>
                    <a:bodyPr/>
                    <a:lstStyle/>
                    <a:p>
                      <a:pPr algn="ctr"/>
                      <a:r>
                        <a:rPr lang="en-US" sz="1200" dirty="0">
                          <a:latin typeface="Aptos" panose="020B0004020202020204" pitchFamily="34" charset="0"/>
                        </a:rPr>
                        <a:t>3/14/2025</a:t>
                      </a:r>
                    </a:p>
                  </a:txBody>
                  <a:tcPr/>
                </a:tc>
                <a:tc>
                  <a:txBody>
                    <a:bodyPr/>
                    <a:lstStyle/>
                    <a:p>
                      <a:pPr algn="l"/>
                      <a:r>
                        <a:rPr lang="en-US" sz="1200" dirty="0">
                          <a:latin typeface="Aptos" panose="020B0004020202020204" pitchFamily="34" charset="0"/>
                        </a:rPr>
                        <a:t>Completed</a:t>
                      </a:r>
                    </a:p>
                  </a:txBody>
                  <a:tcPr/>
                </a:tc>
                <a:extLst>
                  <a:ext uri="{0D108BD9-81ED-4DB2-BD59-A6C34878D82A}">
                    <a16:rowId xmlns:a16="http://schemas.microsoft.com/office/drawing/2014/main" val="1281053045"/>
                  </a:ext>
                </a:extLst>
              </a:tr>
              <a:tr h="370840">
                <a:tc>
                  <a:txBody>
                    <a:bodyPr/>
                    <a:lstStyle/>
                    <a:p>
                      <a:r>
                        <a:rPr lang="en-US" sz="1200" dirty="0">
                          <a:latin typeface="Aptos" panose="020B0004020202020204" pitchFamily="34" charset="0"/>
                        </a:rPr>
                        <a:t>XFI – Transaction Import 9011</a:t>
                      </a:r>
                    </a:p>
                  </a:txBody>
                  <a:tcPr/>
                </a:tc>
                <a:tc>
                  <a:txBody>
                    <a:bodyPr/>
                    <a:lstStyle/>
                    <a:p>
                      <a:pPr algn="ctr"/>
                      <a:r>
                        <a:rPr lang="en-US" sz="1200" dirty="0">
                          <a:latin typeface="Aptos" panose="020B0004020202020204" pitchFamily="34" charset="0"/>
                        </a:rPr>
                        <a:t>3/20/2025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3647484406"/>
                  </a:ext>
                </a:extLst>
              </a:tr>
              <a:tr h="370840">
                <a:tc>
                  <a:txBody>
                    <a:bodyPr/>
                    <a:lstStyle/>
                    <a:p>
                      <a:r>
                        <a:rPr lang="en-US" sz="1200" dirty="0">
                          <a:latin typeface="Aptos" panose="020B0004020202020204" pitchFamily="34" charset="0"/>
                        </a:rPr>
                        <a:t>XAI – Address Update 9008</a:t>
                      </a:r>
                    </a:p>
                  </a:txBody>
                  <a:tcPr/>
                </a:tc>
                <a:tc>
                  <a:txBody>
                    <a:bodyPr/>
                    <a:lstStyle/>
                    <a:p>
                      <a:pPr algn="ctr"/>
                      <a:r>
                        <a:rPr lang="en-US" sz="1200" dirty="0">
                          <a:latin typeface="Aptos" panose="020B0004020202020204" pitchFamily="34" charset="0"/>
                        </a:rPr>
                        <a:t>3/28/2025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630290607"/>
                  </a:ext>
                </a:extLst>
              </a:tr>
              <a:tr h="370840">
                <a:tc>
                  <a:txBody>
                    <a:bodyPr/>
                    <a:lstStyle/>
                    <a:p>
                      <a:r>
                        <a:rPr lang="en-US" sz="1200" dirty="0">
                          <a:latin typeface="Aptos" panose="020B0004020202020204" pitchFamily="34" charset="0"/>
                        </a:rPr>
                        <a:t>XFO – Transaction Export (IB.8050)</a:t>
                      </a:r>
                    </a:p>
                  </a:txBody>
                  <a:tcPr/>
                </a:tc>
                <a:tc>
                  <a:txBody>
                    <a:bodyPr/>
                    <a:lstStyle/>
                    <a:p>
                      <a:pPr algn="ctr"/>
                      <a:r>
                        <a:rPr lang="en-US" sz="1200" dirty="0">
                          <a:latin typeface="Aptos" panose="020B0004020202020204" pitchFamily="34" charset="0"/>
                        </a:rPr>
                        <a:t>4/4/2025</a:t>
                      </a:r>
                    </a:p>
                  </a:txBody>
                  <a:tcPr/>
                </a:tc>
                <a:tc>
                  <a:txBody>
                    <a:bodyPr/>
                    <a:lstStyle/>
                    <a:p>
                      <a:pPr algn="l"/>
                      <a:r>
                        <a:rPr lang="en-US" sz="1200" dirty="0">
                          <a:latin typeface="Aptos" panose="020B0004020202020204" pitchFamily="34" charset="0"/>
                        </a:rPr>
                        <a:t>In progress</a:t>
                      </a:r>
                    </a:p>
                  </a:txBody>
                  <a:tcPr/>
                </a:tc>
                <a:extLst>
                  <a:ext uri="{0D108BD9-81ED-4DB2-BD59-A6C34878D82A}">
                    <a16:rowId xmlns:a16="http://schemas.microsoft.com/office/drawing/2014/main" val="3833472389"/>
                  </a:ext>
                </a:extLst>
              </a:tr>
              <a:tr h="370840">
                <a:tc>
                  <a:txBody>
                    <a:bodyPr/>
                    <a:lstStyle/>
                    <a:p>
                      <a:r>
                        <a:rPr lang="en-US" sz="1200" dirty="0">
                          <a:latin typeface="Aptos" panose="020B0004020202020204" pitchFamily="34" charset="0"/>
                        </a:rPr>
                        <a:t>XNFO – </a:t>
                      </a:r>
                      <a:r>
                        <a:rPr lang="en-US" sz="1200" dirty="0" err="1">
                          <a:latin typeface="Aptos" panose="020B0004020202020204" pitchFamily="34" charset="0"/>
                        </a:rPr>
                        <a:t>NonFin</a:t>
                      </a:r>
                      <a:r>
                        <a:rPr lang="en-US" sz="1200" dirty="0">
                          <a:latin typeface="Aptos" panose="020B0004020202020204" pitchFamily="34" charset="0"/>
                        </a:rPr>
                        <a:t> Export (IB.8050.40)</a:t>
                      </a:r>
                    </a:p>
                  </a:txBody>
                  <a:tcPr/>
                </a:tc>
                <a:tc>
                  <a:txBody>
                    <a:bodyPr/>
                    <a:lstStyle/>
                    <a:p>
                      <a:pPr algn="ctr"/>
                      <a:r>
                        <a:rPr lang="en-US" sz="1200" dirty="0">
                          <a:latin typeface="Aptos" panose="020B0004020202020204" pitchFamily="34" charset="0"/>
                        </a:rPr>
                        <a:t>4/7/2025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Not Started </a:t>
                      </a:r>
                    </a:p>
                  </a:txBody>
                  <a:tcPr/>
                </a:tc>
                <a:extLst>
                  <a:ext uri="{0D108BD9-81ED-4DB2-BD59-A6C34878D82A}">
                    <a16:rowId xmlns:a16="http://schemas.microsoft.com/office/drawing/2014/main" val="2898186789"/>
                  </a:ext>
                </a:extLst>
              </a:tr>
              <a:tr h="370840">
                <a:tc>
                  <a:txBody>
                    <a:bodyPr/>
                    <a:lstStyle/>
                    <a:p>
                      <a:r>
                        <a:rPr lang="en-US" sz="1200" dirty="0">
                          <a:latin typeface="Aptos" panose="020B0004020202020204" pitchFamily="34" charset="0"/>
                        </a:rPr>
                        <a:t>XADO – Tax Archive </a:t>
                      </a:r>
                      <a:r>
                        <a:rPr lang="en-US" sz="1200" dirty="0" err="1">
                          <a:latin typeface="Aptos" panose="020B0004020202020204" pitchFamily="34" charset="0"/>
                        </a:rPr>
                        <a:t>DataExtract</a:t>
                      </a:r>
                      <a:r>
                        <a:rPr lang="en-US" sz="1200" dirty="0">
                          <a:latin typeface="Aptos" panose="020B0004020202020204" pitchFamily="34" charset="0"/>
                        </a:rPr>
                        <a:t> (8050.98)</a:t>
                      </a:r>
                    </a:p>
                  </a:txBody>
                  <a:tcPr/>
                </a:tc>
                <a:tc>
                  <a:txBody>
                    <a:bodyPr/>
                    <a:lstStyle/>
                    <a:p>
                      <a:pPr algn="ctr"/>
                      <a:r>
                        <a:rPr lang="en-US" sz="1200" dirty="0">
                          <a:latin typeface="Aptos" panose="020B0004020202020204" pitchFamily="34" charset="0"/>
                        </a:rPr>
                        <a:t>4/7/2025</a:t>
                      </a:r>
                    </a:p>
                  </a:txBody>
                  <a:tcPr/>
                </a:tc>
                <a:tc>
                  <a:txBody>
                    <a:bodyPr/>
                    <a:lstStyle/>
                    <a:p>
                      <a:pPr algn="l"/>
                      <a:r>
                        <a:rPr lang="en-US" sz="1200" dirty="0">
                          <a:latin typeface="Aptos" panose="020B0004020202020204" pitchFamily="34" charset="0"/>
                        </a:rPr>
                        <a:t>Not Started</a:t>
                      </a:r>
                    </a:p>
                  </a:txBody>
                  <a:tcPr/>
                </a:tc>
                <a:extLst>
                  <a:ext uri="{0D108BD9-81ED-4DB2-BD59-A6C34878D82A}">
                    <a16:rowId xmlns:a16="http://schemas.microsoft.com/office/drawing/2014/main" val="19870841"/>
                  </a:ext>
                </a:extLst>
              </a:tr>
              <a:tr h="370840">
                <a:tc>
                  <a:txBody>
                    <a:bodyPr/>
                    <a:lstStyle/>
                    <a:p>
                      <a:r>
                        <a:rPr lang="en-US" sz="1200" dirty="0">
                          <a:latin typeface="Aptos" panose="020B0004020202020204" pitchFamily="34" charset="0"/>
                        </a:rPr>
                        <a:t>True Up Web Service (Real-Time API call)</a:t>
                      </a:r>
                    </a:p>
                  </a:txBody>
                  <a:tcPr/>
                </a:tc>
                <a:tc>
                  <a:txBody>
                    <a:bodyPr/>
                    <a:lstStyle/>
                    <a:p>
                      <a:pPr algn="ctr"/>
                      <a:r>
                        <a:rPr lang="en-US" sz="1200" dirty="0">
                          <a:latin typeface="Aptos" panose="020B0004020202020204" pitchFamily="34" charset="0"/>
                        </a:rPr>
                        <a:t>4/2/2025</a:t>
                      </a:r>
                    </a:p>
                  </a:txBody>
                  <a:tcPr/>
                </a:tc>
                <a:tc>
                  <a:txBody>
                    <a:bodyPr/>
                    <a:lstStyle/>
                    <a:p>
                      <a:pPr algn="l"/>
                      <a:r>
                        <a:rPr lang="en-US" sz="1200" dirty="0">
                          <a:latin typeface="Aptos" panose="020B0004020202020204" pitchFamily="34" charset="0"/>
                        </a:rPr>
                        <a:t>Not Started </a:t>
                      </a:r>
                    </a:p>
                  </a:txBody>
                  <a:tcPr/>
                </a:tc>
                <a:extLst>
                  <a:ext uri="{0D108BD9-81ED-4DB2-BD59-A6C34878D82A}">
                    <a16:rowId xmlns:a16="http://schemas.microsoft.com/office/drawing/2014/main" val="3843882438"/>
                  </a:ext>
                </a:extLst>
              </a:tr>
            </a:tbl>
          </a:graphicData>
        </a:graphic>
      </p:graphicFrame>
      <p:pic>
        <p:nvPicPr>
          <p:cNvPr id="12" name="Graphic 11" descr="Checkbox Checked with solid fill">
            <a:extLst>
              <a:ext uri="{FF2B5EF4-FFF2-40B4-BE49-F238E27FC236}">
                <a16:creationId xmlns:a16="http://schemas.microsoft.com/office/drawing/2014/main" id="{12F5736B-88BB-F538-83FC-C3D2A3A0B5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342784"/>
            <a:ext cx="454372" cy="454372"/>
          </a:xfrm>
          <a:prstGeom prst="rect">
            <a:avLst/>
          </a:prstGeom>
        </p:spPr>
      </p:pic>
      <p:pic>
        <p:nvPicPr>
          <p:cNvPr id="26" name="Graphic 25" descr="Badge Cross with solid fill">
            <a:extLst>
              <a:ext uri="{FF2B5EF4-FFF2-40B4-BE49-F238E27FC236}">
                <a16:creationId xmlns:a16="http://schemas.microsoft.com/office/drawing/2014/main" id="{69C250FE-5380-21FF-AEEB-5562870D93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847" y="4008827"/>
            <a:ext cx="357123" cy="357123"/>
          </a:xfrm>
          <a:prstGeom prst="rect">
            <a:avLst/>
          </a:prstGeom>
        </p:spPr>
      </p:pic>
      <p:pic>
        <p:nvPicPr>
          <p:cNvPr id="27" name="Graphic 26" descr="Badge Cross with solid fill">
            <a:extLst>
              <a:ext uri="{FF2B5EF4-FFF2-40B4-BE49-F238E27FC236}">
                <a16:creationId xmlns:a16="http://schemas.microsoft.com/office/drawing/2014/main" id="{0F7194DF-6AFA-ACBF-43A4-7EB6ABEB77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9848" y="4365737"/>
            <a:ext cx="357123" cy="357123"/>
          </a:xfrm>
          <a:prstGeom prst="rect">
            <a:avLst/>
          </a:prstGeom>
        </p:spPr>
      </p:pic>
      <p:pic>
        <p:nvPicPr>
          <p:cNvPr id="30" name="Graphic 29" descr="Hourglass Finished with solid fill">
            <a:extLst>
              <a:ext uri="{FF2B5EF4-FFF2-40B4-BE49-F238E27FC236}">
                <a16:creationId xmlns:a16="http://schemas.microsoft.com/office/drawing/2014/main" id="{9E9FDBF7-3CFB-3BF7-5F83-61D226BE70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7456" y="2518802"/>
            <a:ext cx="308354" cy="308354"/>
          </a:xfrm>
          <a:prstGeom prst="rect">
            <a:avLst/>
          </a:prstGeom>
        </p:spPr>
      </p:pic>
      <p:pic>
        <p:nvPicPr>
          <p:cNvPr id="4" name="Graphic 3" descr="Checkbox Checked with solid fill">
            <a:extLst>
              <a:ext uri="{FF2B5EF4-FFF2-40B4-BE49-F238E27FC236}">
                <a16:creationId xmlns:a16="http://schemas.microsoft.com/office/drawing/2014/main" id="{51FA8469-CFA2-11BD-A568-D7A9A3C99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1704986"/>
            <a:ext cx="454372" cy="454372"/>
          </a:xfrm>
          <a:prstGeom prst="rect">
            <a:avLst/>
          </a:prstGeom>
        </p:spPr>
      </p:pic>
      <p:pic>
        <p:nvPicPr>
          <p:cNvPr id="5" name="Graphic 4" descr="Checkbox Checked with solid fill">
            <a:extLst>
              <a:ext uri="{FF2B5EF4-FFF2-40B4-BE49-F238E27FC236}">
                <a16:creationId xmlns:a16="http://schemas.microsoft.com/office/drawing/2014/main" id="{2FD28423-8FCF-9847-354B-4C0ABB158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223" y="2084514"/>
            <a:ext cx="454372" cy="454372"/>
          </a:xfrm>
          <a:prstGeom prst="rect">
            <a:avLst/>
          </a:prstGeom>
        </p:spPr>
      </p:pic>
      <p:pic>
        <p:nvPicPr>
          <p:cNvPr id="7" name="Graphic 6" descr="Badge Cross with solid fill">
            <a:extLst>
              <a:ext uri="{FF2B5EF4-FFF2-40B4-BE49-F238E27FC236}">
                <a16:creationId xmlns:a16="http://schemas.microsoft.com/office/drawing/2014/main" id="{0EA5B360-52CA-05BD-3628-C586768486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6792" y="3651917"/>
            <a:ext cx="357123" cy="357123"/>
          </a:xfrm>
          <a:prstGeom prst="rect">
            <a:avLst/>
          </a:prstGeom>
        </p:spPr>
      </p:pic>
      <p:pic>
        <p:nvPicPr>
          <p:cNvPr id="8" name="Graphic 7" descr="Hourglass Finished with solid fill">
            <a:extLst>
              <a:ext uri="{FF2B5EF4-FFF2-40B4-BE49-F238E27FC236}">
                <a16:creationId xmlns:a16="http://schemas.microsoft.com/office/drawing/2014/main" id="{2242431F-030A-7D92-6E14-CBE143928D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7456" y="2883476"/>
            <a:ext cx="308354" cy="308354"/>
          </a:xfrm>
          <a:prstGeom prst="rect">
            <a:avLst/>
          </a:prstGeom>
        </p:spPr>
      </p:pic>
      <p:pic>
        <p:nvPicPr>
          <p:cNvPr id="9" name="Graphic 8" descr="Hourglass Finished with solid fill">
            <a:extLst>
              <a:ext uri="{FF2B5EF4-FFF2-40B4-BE49-F238E27FC236}">
                <a16:creationId xmlns:a16="http://schemas.microsoft.com/office/drawing/2014/main" id="{C0A03E22-1B8E-B4B6-315B-C72F2CD2E4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7456" y="3295007"/>
            <a:ext cx="308354" cy="308354"/>
          </a:xfrm>
          <a:prstGeom prst="rect">
            <a:avLst/>
          </a:prstGeom>
        </p:spPr>
      </p:pic>
    </p:spTree>
    <p:extLst>
      <p:ext uri="{BB962C8B-B14F-4D97-AF65-F5344CB8AC3E}">
        <p14:creationId xmlns:p14="http://schemas.microsoft.com/office/powerpoint/2010/main" val="2139916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3.xml><?xml version="1.0" encoding="utf-8"?>
<ds:datastoreItem xmlns:ds="http://schemas.openxmlformats.org/officeDocument/2006/customXml" ds:itemID="{BCC288A5-373C-459B-B780-9AA6D0ECD93D}">
  <ds:schemaRefs>
    <ds:schemaRef ds:uri="http://schemas.microsoft.com/sharepoint/v3/contenttype/forms"/>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160045</TotalTime>
  <Words>844</Words>
  <Application>Microsoft Office PowerPoint</Application>
  <PresentationFormat>On-screen Show (16:9)</PresentationFormat>
  <Paragraphs>259</Paragraphs>
  <Slides>13</Slides>
  <Notes>13</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13</vt:i4>
      </vt:variant>
    </vt:vector>
  </HeadingPairs>
  <TitlesOfParts>
    <vt:vector size="38"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Technical Workflows - Continued</vt:lpstr>
      <vt:lpstr>Design and Testing for ETLS</vt:lpstr>
      <vt:lpstr>End-to-End (E2E) Testing</vt:lpstr>
      <vt:lpstr>E2E Testing: Status Update (Cycle 1)</vt:lpstr>
      <vt:lpstr>User Acceptance Testing Planning</vt:lpstr>
      <vt:lpstr>Action Items</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1805</cp:revision>
  <cp:lastPrinted>2020-11-09T17:33:02Z</cp:lastPrinted>
  <dcterms:created xsi:type="dcterms:W3CDTF">2020-06-09T14:21:50Z</dcterms:created>
  <dcterms:modified xsi:type="dcterms:W3CDTF">2025-03-26T15:22:13Z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