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0"/>
  </p:notesMasterIdLst>
  <p:sldIdLst>
    <p:sldId id="256" r:id="rId20"/>
    <p:sldId id="3506" r:id="rId21"/>
    <p:sldId id="2142532791" r:id="rId22"/>
    <p:sldId id="4555" r:id="rId23"/>
    <p:sldId id="2142532803" r:id="rId24"/>
    <p:sldId id="2142532802" r:id="rId25"/>
    <p:sldId id="2142532784" r:id="rId26"/>
    <p:sldId id="2142532796" r:id="rId27"/>
    <p:sldId id="2142532801" r:id="rId28"/>
    <p:sldId id="3448" r:id="rId29"/>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F3D"/>
    <a:srgbClr val="FFFFFF"/>
    <a:srgbClr val="33434B"/>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620" autoAdjust="0"/>
  </p:normalViewPr>
  <p:slideViewPr>
    <p:cSldViewPr snapToGrid="0">
      <p:cViewPr varScale="1">
        <p:scale>
          <a:sx n="113" d="100"/>
          <a:sy n="113" d="100"/>
        </p:scale>
        <p:origin x="768" y="62"/>
      </p:cViewPr>
      <p:guideLst>
        <p:guide orient="horz" pos="1620"/>
        <p:guide pos="2880"/>
      </p:guideLst>
    </p:cSldViewPr>
  </p:slideViewPr>
  <p:outlineViewPr>
    <p:cViewPr>
      <p:scale>
        <a:sx n="33" d="100"/>
        <a:sy n="33" d="100"/>
      </p:scale>
      <p:origin x="0" y="-810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8/26/2024</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20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00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52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8/26/2024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8/26/2024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8/26/2024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8/26/2024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a:t>
            </a:r>
          </a:p>
          <a:p>
            <a:r>
              <a:rPr lang="en-US" i="1" dirty="0">
                <a:latin typeface="Aptos" panose="020B0004020202020204" pitchFamily="34" charset="0"/>
                <a:cs typeface="Franklin Gothic Book"/>
              </a:rPr>
              <a:t>August 28, 2024</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92500" lnSpcReduction="2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Upcoming Engagement</a:t>
            </a:r>
          </a:p>
          <a:p>
            <a:r>
              <a:rPr lang="en-US" dirty="0">
                <a:latin typeface="Aptos" panose="020B0004020202020204" pitchFamily="34" charset="0"/>
              </a:rPr>
              <a:t>Pain Points/Concerns Discussion</a:t>
            </a:r>
          </a:p>
          <a:p>
            <a:r>
              <a:rPr lang="en-US" dirty="0">
                <a:latin typeface="Aptos" panose="020B0004020202020204" pitchFamily="34" charset="0"/>
              </a:rPr>
              <a:t>Resources Check-in / Design Session Feedback</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44139"/>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903941" y="858775"/>
            <a:ext cx="8142904" cy="4198611"/>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903941" y="1132885"/>
            <a:ext cx="1361829" cy="3835625"/>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p:nvPr/>
        </p:nvCxnSpPr>
        <p:spPr>
          <a:xfrm flipV="1">
            <a:off x="2265770" y="1132885"/>
            <a:ext cx="0" cy="382753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2217218" y="203110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1687483121"/>
              </p:ext>
            </p:extLst>
          </p:nvPr>
        </p:nvGraphicFramePr>
        <p:xfrm>
          <a:off x="740110" y="1103867"/>
          <a:ext cx="8306788" cy="202692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WF-19 Innocent Spouse</a:t>
                      </a:r>
                    </a:p>
                  </a:txBody>
                  <a:tcPr/>
                </a:tc>
                <a:tc>
                  <a:txBody>
                    <a:bodyPr/>
                    <a:lstStyle/>
                    <a:p>
                      <a:pPr algn="ctr"/>
                      <a:r>
                        <a:rPr lang="en-US" sz="1200" dirty="0">
                          <a:latin typeface="Aptos" panose="020B0004020202020204" pitchFamily="34" charset="0"/>
                        </a:rPr>
                        <a:t>Kevin Whitacre, Nicole Brock</a:t>
                      </a:r>
                    </a:p>
                  </a:txBody>
                  <a:tcPr/>
                </a:tc>
                <a:tc>
                  <a:txBody>
                    <a:bodyPr/>
                    <a:lstStyle/>
                    <a:p>
                      <a:pPr algn="ctr"/>
                      <a:r>
                        <a:rPr lang="en-US" sz="1200" dirty="0">
                          <a:latin typeface="Aptos" panose="020B0004020202020204" pitchFamily="34" charset="0"/>
                        </a:rPr>
                        <a:t>8/5/2024-8/13/2024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WF-48 Tax Collections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7/29/2024-8/23/2024</a:t>
                      </a:r>
                    </a:p>
                  </a:txBody>
                  <a:tcPr/>
                </a:tc>
                <a:tc>
                  <a:txBody>
                    <a:bodyPr/>
                    <a:lstStyle/>
                    <a:p>
                      <a:pPr algn="ctr"/>
                      <a:r>
                        <a:rPr lang="en-US" sz="1200" dirty="0">
                          <a:latin typeface="Aptos" panose="020B0004020202020204" pitchFamily="34" charset="0"/>
                        </a:rPr>
                        <a:t>Final walk-through completed</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Skip Trace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6/26/2024-8/12/2024</a:t>
                      </a:r>
                    </a:p>
                    <a:p>
                      <a:pPr algn="ctr"/>
                      <a:endParaRPr lang="en-US" sz="1200" dirty="0">
                        <a:latin typeface="Aptos" panose="020B00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Final walk-through completed</a:t>
                      </a:r>
                    </a:p>
                  </a:txBody>
                  <a:tcPr/>
                </a:tc>
                <a:extLst>
                  <a:ext uri="{0D108BD9-81ED-4DB2-BD59-A6C34878D82A}">
                    <a16:rowId xmlns:a16="http://schemas.microsoft.com/office/drawing/2014/main" val="621724651"/>
                  </a:ext>
                </a:extLst>
              </a:tr>
              <a:tr h="370840">
                <a:tc>
                  <a:txBody>
                    <a:bodyPr/>
                    <a:lstStyle/>
                    <a:p>
                      <a:pPr algn="ctr"/>
                      <a:r>
                        <a:rPr lang="en-US" sz="1200" dirty="0">
                          <a:latin typeface="Aptos" panose="020B0004020202020204" pitchFamily="34" charset="0"/>
                        </a:rPr>
                        <a:t>Workflow Look-backs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8/26/2024-present</a:t>
                      </a:r>
                    </a:p>
                  </a:txBody>
                  <a:tcPr/>
                </a:tc>
                <a:tc>
                  <a:txBody>
                    <a:bodyPr/>
                    <a:lstStyle/>
                    <a:p>
                      <a:pPr algn="ctr"/>
                      <a:r>
                        <a:rPr lang="en-US" sz="1200" dirty="0">
                          <a:latin typeface="Aptos" panose="020B0004020202020204" pitchFamily="34" charset="0"/>
                        </a:rPr>
                        <a:t>Ongoing through iteration 2</a:t>
                      </a:r>
                    </a:p>
                  </a:txBody>
                  <a:tcPr/>
                </a:tc>
                <a:extLst>
                  <a:ext uri="{0D108BD9-81ED-4DB2-BD59-A6C34878D82A}">
                    <a16:rowId xmlns:a16="http://schemas.microsoft.com/office/drawing/2014/main" val="1881952147"/>
                  </a:ext>
                </a:extLst>
              </a:tr>
            </a:tbl>
          </a:graphicData>
        </a:graphic>
      </p:graphicFrame>
    </p:spTree>
    <p:extLst>
      <p:ext uri="{BB962C8B-B14F-4D97-AF65-F5344CB8AC3E}">
        <p14:creationId xmlns:p14="http://schemas.microsoft.com/office/powerpoint/2010/main" val="13507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1856754341"/>
              </p:ext>
            </p:extLst>
          </p:nvPr>
        </p:nvGraphicFramePr>
        <p:xfrm>
          <a:off x="740110" y="1124186"/>
          <a:ext cx="8290604" cy="2667000"/>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2072651">
                  <a:extLst>
                    <a:ext uri="{9D8B030D-6E8A-4147-A177-3AD203B41FA5}">
                      <a16:colId xmlns:a16="http://schemas.microsoft.com/office/drawing/2014/main" val="663599121"/>
                    </a:ext>
                  </a:extLst>
                </a:gridCol>
                <a:gridCol w="2072651">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SOVOS-1099 </a:t>
                      </a:r>
                    </a:p>
                  </a:txBody>
                  <a:tcPr/>
                </a:tc>
                <a:tc>
                  <a:txBody>
                    <a:bodyPr/>
                    <a:lstStyle/>
                    <a:p>
                      <a:pPr algn="ctr"/>
                      <a:r>
                        <a:rPr lang="en-US" sz="1200" dirty="0">
                          <a:latin typeface="Aptos" panose="020B0004020202020204" pitchFamily="34" charset="0"/>
                        </a:rPr>
                        <a:t>David Boals, James Seeto</a:t>
                      </a:r>
                    </a:p>
                  </a:txBody>
                  <a:tcPr/>
                </a:tc>
                <a:tc>
                  <a:txBody>
                    <a:bodyPr/>
                    <a:lstStyle/>
                    <a:p>
                      <a:pPr algn="ctr"/>
                      <a:r>
                        <a:rPr lang="en-US" sz="1200" dirty="0">
                          <a:latin typeface="Aptos" panose="020B0004020202020204" pitchFamily="34" charset="0"/>
                        </a:rPr>
                        <a:t>8/1/2024-8/20/2024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Skip Tracing Interface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6/26/2024-8/21/2024</a:t>
                      </a:r>
                    </a:p>
                    <a:p>
                      <a:pPr algn="ctr"/>
                      <a:endParaRPr lang="en-US" sz="1200" dirty="0">
                        <a:latin typeface="Aptos" panose="020B0004020202020204" pitchFamily="34" charset="0"/>
                      </a:endParaRPr>
                    </a:p>
                  </a:txBody>
                  <a:tcPr/>
                </a:tc>
                <a:tc>
                  <a:txBody>
                    <a:bodyPr/>
                    <a:lstStyle/>
                    <a:p>
                      <a:pPr algn="ctr"/>
                      <a:r>
                        <a:rPr lang="en-US" sz="1200" dirty="0">
                          <a:latin typeface="Aptos" panose="020B0004020202020204" pitchFamily="34" charset="0"/>
                        </a:rPr>
                        <a:t>Final walk-through completed</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BKY Skip Tracing</a:t>
                      </a:r>
                    </a:p>
                  </a:txBody>
                  <a:tcPr/>
                </a:tc>
                <a:tc>
                  <a:txBody>
                    <a:bodyPr/>
                    <a:lstStyle/>
                    <a:p>
                      <a:pPr algn="ctr"/>
                      <a:r>
                        <a:rPr lang="en-US" sz="1200" dirty="0">
                          <a:latin typeface="Aptos" panose="020B0004020202020204" pitchFamily="34" charset="0"/>
                        </a:rPr>
                        <a:t>Shannon Ray, Lucas Ward, Trish Lazich</a:t>
                      </a:r>
                    </a:p>
                  </a:txBody>
                  <a:tcPr/>
                </a:tc>
                <a:tc>
                  <a:txBody>
                    <a:bodyPr/>
                    <a:lstStyle/>
                    <a:p>
                      <a:pPr algn="ctr"/>
                      <a:r>
                        <a:rPr lang="en-US" sz="1200" dirty="0">
                          <a:latin typeface="Aptos" panose="020B0004020202020204" pitchFamily="34" charset="0"/>
                        </a:rPr>
                        <a:t>8/5/2024-8/12/2024</a:t>
                      </a:r>
                    </a:p>
                  </a:txBody>
                  <a:tcPr/>
                </a:tc>
                <a:tc>
                  <a:txBody>
                    <a:bodyPr/>
                    <a:lstStyle/>
                    <a:p>
                      <a:pPr algn="ctr"/>
                      <a:r>
                        <a:rPr lang="en-US" sz="1200" dirty="0">
                          <a:latin typeface="Aptos" panose="020B0004020202020204" pitchFamily="34" charset="0"/>
                        </a:rPr>
                        <a:t>Final walk-through completed</a:t>
                      </a:r>
                    </a:p>
                  </a:txBody>
                  <a:tcPr/>
                </a:tc>
                <a:extLst>
                  <a:ext uri="{0D108BD9-81ED-4DB2-BD59-A6C34878D82A}">
                    <a16:rowId xmlns:a16="http://schemas.microsoft.com/office/drawing/2014/main" val="1881952147"/>
                  </a:ext>
                </a:extLst>
              </a:tr>
              <a:tr h="370840">
                <a:tc>
                  <a:txBody>
                    <a:bodyPr/>
                    <a:lstStyle/>
                    <a:p>
                      <a:pPr algn="ctr"/>
                      <a:r>
                        <a:rPr lang="en-US" sz="1200" dirty="0">
                          <a:latin typeface="Aptos" panose="020B0004020202020204" pitchFamily="34" charset="0"/>
                        </a:rPr>
                        <a:t>Migration Discussions</a:t>
                      </a:r>
                    </a:p>
                  </a:txBody>
                  <a:tcPr/>
                </a:tc>
                <a:tc>
                  <a:txBody>
                    <a:bodyPr/>
                    <a:lstStyle/>
                    <a:p>
                      <a:pPr algn="ctr"/>
                      <a:r>
                        <a:rPr lang="en-US" sz="1200" dirty="0">
                          <a:latin typeface="Aptos" panose="020B0004020202020204" pitchFamily="34" charset="0"/>
                        </a:rPr>
                        <a:t>Billy Miller, Timothy Greene</a:t>
                      </a:r>
                    </a:p>
                  </a:txBody>
                  <a:tcPr/>
                </a:tc>
                <a:tc>
                  <a:txBody>
                    <a:bodyPr/>
                    <a:lstStyle/>
                    <a:p>
                      <a:pPr algn="ctr"/>
                      <a:r>
                        <a:rPr lang="en-US" sz="1200" dirty="0">
                          <a:latin typeface="Aptos" panose="020B0004020202020204" pitchFamily="34" charset="0"/>
                        </a:rPr>
                        <a:t>7/29/2024-Present</a:t>
                      </a:r>
                    </a:p>
                  </a:txBody>
                  <a:tcPr/>
                </a:tc>
                <a:tc>
                  <a:txBody>
                    <a:bodyPr/>
                    <a:lstStyle/>
                    <a:p>
                      <a:pPr algn="ctr"/>
                      <a:r>
                        <a:rPr lang="en-US" sz="1200" dirty="0">
                          <a:latin typeface="Aptos" panose="020B0004020202020204" pitchFamily="34" charset="0"/>
                        </a:rPr>
                        <a:t>Ongoing Migration discussions; first look at mapping in progress</a:t>
                      </a:r>
                    </a:p>
                  </a:txBody>
                  <a:tcPr/>
                </a:tc>
                <a:extLst>
                  <a:ext uri="{0D108BD9-81ED-4DB2-BD59-A6C34878D82A}">
                    <a16:rowId xmlns:a16="http://schemas.microsoft.com/office/drawing/2014/main" val="1318764098"/>
                  </a:ext>
                </a:extLst>
              </a:tr>
              <a:tr h="370840">
                <a:tc>
                  <a:txBody>
                    <a:bodyPr/>
                    <a:lstStyle/>
                    <a:p>
                      <a:pPr algn="ctr"/>
                      <a:r>
                        <a:rPr lang="en-US" sz="1200" dirty="0">
                          <a:latin typeface="Aptos" panose="020B0004020202020204" pitchFamily="34" charset="0"/>
                        </a:rPr>
                        <a:t>Certification (9020) Interface</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8/26/2024-present</a:t>
                      </a:r>
                    </a:p>
                  </a:txBody>
                  <a:tcPr/>
                </a:tc>
                <a:tc>
                  <a:txBody>
                    <a:bodyPr/>
                    <a:lstStyle/>
                    <a:p>
                      <a:pPr algn="ctr"/>
                      <a:r>
                        <a:rPr lang="en-US" sz="1200" dirty="0">
                          <a:latin typeface="Aptos" panose="020B0004020202020204" pitchFamily="34" charset="0"/>
                        </a:rPr>
                        <a:t>Design sessions in progress</a:t>
                      </a:r>
                    </a:p>
                  </a:txBody>
                  <a:tcPr/>
                </a:tc>
                <a:extLst>
                  <a:ext uri="{0D108BD9-81ED-4DB2-BD59-A6C34878D82A}">
                    <a16:rowId xmlns:a16="http://schemas.microsoft.com/office/drawing/2014/main" val="2324940827"/>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Upcoming Engagement</a:t>
            </a:r>
          </a:p>
        </p:txBody>
      </p:sp>
      <p:graphicFrame>
        <p:nvGraphicFramePr>
          <p:cNvPr id="6" name="Table 5">
            <a:extLst>
              <a:ext uri="{FF2B5EF4-FFF2-40B4-BE49-F238E27FC236}">
                <a16:creationId xmlns:a16="http://schemas.microsoft.com/office/drawing/2014/main" id="{5BBD9375-1C24-C314-EE1D-DC6C25FFE658}"/>
              </a:ext>
            </a:extLst>
          </p:cNvPr>
          <p:cNvGraphicFramePr>
            <a:graphicFrameLocks noGrp="1"/>
          </p:cNvGraphicFramePr>
          <p:nvPr>
            <p:extLst>
              <p:ext uri="{D42A27DB-BD31-4B8C-83A1-F6EECF244321}">
                <p14:modId xmlns:p14="http://schemas.microsoft.com/office/powerpoint/2010/main" val="3675479483"/>
              </p:ext>
            </p:extLst>
          </p:nvPr>
        </p:nvGraphicFramePr>
        <p:xfrm>
          <a:off x="903941" y="1142577"/>
          <a:ext cx="8084272" cy="3540760"/>
        </p:xfrm>
        <a:graphic>
          <a:graphicData uri="http://schemas.openxmlformats.org/drawingml/2006/table">
            <a:tbl>
              <a:tblPr firstRow="1" bandRow="1">
                <a:tableStyleId>{93296810-A885-4BE3-A3E7-6D5BEEA58F35}</a:tableStyleId>
              </a:tblPr>
              <a:tblGrid>
                <a:gridCol w="4042136">
                  <a:extLst>
                    <a:ext uri="{9D8B030D-6E8A-4147-A177-3AD203B41FA5}">
                      <a16:colId xmlns:a16="http://schemas.microsoft.com/office/drawing/2014/main" val="930126640"/>
                    </a:ext>
                  </a:extLst>
                </a:gridCol>
                <a:gridCol w="4042136">
                  <a:extLst>
                    <a:ext uri="{9D8B030D-6E8A-4147-A177-3AD203B41FA5}">
                      <a16:colId xmlns:a16="http://schemas.microsoft.com/office/drawing/2014/main" val="540053431"/>
                    </a:ext>
                  </a:extLst>
                </a:gridCol>
              </a:tblGrid>
              <a:tr h="370840">
                <a:tc>
                  <a:txBody>
                    <a:bodyPr/>
                    <a:lstStyle/>
                    <a:p>
                      <a:r>
                        <a:rPr lang="en-US" sz="1400" dirty="0">
                          <a:latin typeface="Aptos" panose="020B0004020202020204" pitchFamily="34" charset="0"/>
                        </a:rPr>
                        <a:t>Session Name</a:t>
                      </a:r>
                    </a:p>
                  </a:txBody>
                  <a:tcPr/>
                </a:tc>
                <a:tc>
                  <a:txBody>
                    <a:bodyPr/>
                    <a:lstStyle/>
                    <a:p>
                      <a:r>
                        <a:rPr lang="en-US" sz="1400" dirty="0">
                          <a:latin typeface="Aptos" panose="020B0004020202020204" pitchFamily="34" charset="0"/>
                        </a:rPr>
                        <a:t>Date(s)</a:t>
                      </a:r>
                    </a:p>
                  </a:txBody>
                  <a:tcPr/>
                </a:tc>
                <a:extLst>
                  <a:ext uri="{0D108BD9-81ED-4DB2-BD59-A6C34878D82A}">
                    <a16:rowId xmlns:a16="http://schemas.microsoft.com/office/drawing/2014/main" val="3625126130"/>
                  </a:ext>
                </a:extLst>
              </a:tr>
              <a:tr h="370840">
                <a:tc>
                  <a:txBody>
                    <a:bodyPr/>
                    <a:lstStyle/>
                    <a:p>
                      <a:r>
                        <a:rPr lang="en-US" sz="1300" dirty="0">
                          <a:latin typeface="Aptos" panose="020B0004020202020204" pitchFamily="34" charset="0"/>
                        </a:rPr>
                        <a:t>Certification (9020) Interface</a:t>
                      </a:r>
                    </a:p>
                  </a:txBody>
                  <a:tcPr/>
                </a:tc>
                <a:tc>
                  <a:txBody>
                    <a:bodyPr/>
                    <a:lstStyle/>
                    <a:p>
                      <a:r>
                        <a:rPr lang="en-US" sz="1300" dirty="0">
                          <a:latin typeface="Aptos" panose="020B0004020202020204" pitchFamily="34" charset="0"/>
                        </a:rPr>
                        <a:t>8/29/2024: 1-3pm</a:t>
                      </a:r>
                    </a:p>
                  </a:txBody>
                  <a:tcPr/>
                </a:tc>
                <a:extLst>
                  <a:ext uri="{0D108BD9-81ED-4DB2-BD59-A6C34878D82A}">
                    <a16:rowId xmlns:a16="http://schemas.microsoft.com/office/drawing/2014/main" val="2057000342"/>
                  </a:ext>
                </a:extLst>
              </a:tr>
              <a:tr h="370840">
                <a:tc>
                  <a:txBody>
                    <a:bodyPr/>
                    <a:lstStyle/>
                    <a:p>
                      <a:r>
                        <a:rPr lang="en-US" sz="1300" dirty="0">
                          <a:latin typeface="Aptos" panose="020B0004020202020204" pitchFamily="34" charset="0"/>
                        </a:rPr>
                        <a:t>Address Update (9008) Interface</a:t>
                      </a:r>
                    </a:p>
                  </a:txBody>
                  <a:tcPr/>
                </a:tc>
                <a:tc>
                  <a:txBody>
                    <a:bodyPr/>
                    <a:lstStyle/>
                    <a:p>
                      <a:r>
                        <a:rPr lang="en-US" sz="1300" dirty="0">
                          <a:latin typeface="Aptos" panose="020B0004020202020204" pitchFamily="34" charset="0"/>
                        </a:rPr>
                        <a:t>8/30/2024: 10am-12pm*</a:t>
                      </a:r>
                    </a:p>
                  </a:txBody>
                  <a:tcPr/>
                </a:tc>
                <a:extLst>
                  <a:ext uri="{0D108BD9-81ED-4DB2-BD59-A6C34878D82A}">
                    <a16:rowId xmlns:a16="http://schemas.microsoft.com/office/drawing/2014/main" val="2009160772"/>
                  </a:ext>
                </a:extLst>
              </a:tr>
              <a:tr h="370840">
                <a:tc>
                  <a:txBody>
                    <a:bodyPr/>
                    <a:lstStyle/>
                    <a:p>
                      <a:r>
                        <a:rPr lang="en-US" sz="1300" dirty="0">
                          <a:latin typeface="Aptos" panose="020B0004020202020204" pitchFamily="34" charset="0"/>
                        </a:rPr>
                        <a:t>Non-Financial (9011.40) Interface</a:t>
                      </a:r>
                    </a:p>
                  </a:txBody>
                  <a:tcPr/>
                </a:tc>
                <a:tc>
                  <a:txBody>
                    <a:bodyPr/>
                    <a:lstStyle/>
                    <a:p>
                      <a:r>
                        <a:rPr lang="en-US" sz="1300" dirty="0">
                          <a:latin typeface="Aptos" panose="020B0004020202020204" pitchFamily="34" charset="0"/>
                        </a:rPr>
                        <a:t>9/3/2024: 1-3pm*</a:t>
                      </a:r>
                    </a:p>
                    <a:p>
                      <a:r>
                        <a:rPr lang="en-US" sz="1300" dirty="0">
                          <a:latin typeface="Aptos" panose="020B0004020202020204" pitchFamily="34" charset="0"/>
                        </a:rPr>
                        <a:t>9/5/2024: 10am-12pm*</a:t>
                      </a:r>
                    </a:p>
                  </a:txBody>
                  <a:tcPr/>
                </a:tc>
                <a:extLst>
                  <a:ext uri="{0D108BD9-81ED-4DB2-BD59-A6C34878D82A}">
                    <a16:rowId xmlns:a16="http://schemas.microsoft.com/office/drawing/2014/main" val="3711310831"/>
                  </a:ext>
                </a:extLst>
              </a:tr>
              <a:tr h="370840">
                <a:tc>
                  <a:txBody>
                    <a:bodyPr/>
                    <a:lstStyle/>
                    <a:p>
                      <a:r>
                        <a:rPr lang="en-US" sz="1300" dirty="0" err="1">
                          <a:latin typeface="Aptos" panose="020B0004020202020204" pitchFamily="34" charset="0"/>
                        </a:rPr>
                        <a:t>Decert</a:t>
                      </a:r>
                      <a:r>
                        <a:rPr lang="en-US" sz="1300" dirty="0">
                          <a:latin typeface="Aptos" panose="020B0004020202020204" pitchFamily="34" charset="0"/>
                        </a:rPr>
                        <a:t> (9407.40) Interface</a:t>
                      </a:r>
                    </a:p>
                  </a:txBody>
                  <a:tcPr/>
                </a:tc>
                <a:tc>
                  <a:txBody>
                    <a:bodyPr/>
                    <a:lstStyle/>
                    <a:p>
                      <a:r>
                        <a:rPr lang="en-US" sz="1300" dirty="0">
                          <a:latin typeface="Aptos" panose="020B0004020202020204" pitchFamily="34" charset="0"/>
                        </a:rPr>
                        <a:t>9/6/2024: 10am-12pm*</a:t>
                      </a:r>
                    </a:p>
                  </a:txBody>
                  <a:tcPr/>
                </a:tc>
                <a:extLst>
                  <a:ext uri="{0D108BD9-81ED-4DB2-BD59-A6C34878D82A}">
                    <a16:rowId xmlns:a16="http://schemas.microsoft.com/office/drawing/2014/main" val="1281636999"/>
                  </a:ext>
                </a:extLst>
              </a:tr>
              <a:tr h="370840">
                <a:tc>
                  <a:txBody>
                    <a:bodyPr/>
                    <a:lstStyle/>
                    <a:p>
                      <a:r>
                        <a:rPr lang="en-US" sz="1300" dirty="0">
                          <a:latin typeface="Aptos" panose="020B0004020202020204" pitchFamily="34" charset="0"/>
                        </a:rPr>
                        <a:t>Transaction Import (9011)</a:t>
                      </a:r>
                    </a:p>
                  </a:txBody>
                  <a:tcPr/>
                </a:tc>
                <a:tc>
                  <a:txBody>
                    <a:bodyPr/>
                    <a:lstStyle/>
                    <a:p>
                      <a:r>
                        <a:rPr lang="en-US" sz="1300" dirty="0">
                          <a:latin typeface="Aptos" panose="020B0004020202020204" pitchFamily="34" charset="0"/>
                        </a:rPr>
                        <a:t>9/12/2024: 1-3pm*</a:t>
                      </a:r>
                    </a:p>
                    <a:p>
                      <a:r>
                        <a:rPr lang="en-US" sz="1300" dirty="0">
                          <a:latin typeface="Aptos" panose="020B0004020202020204" pitchFamily="34" charset="0"/>
                        </a:rPr>
                        <a:t>9/13/2024: 10am-12pm*</a:t>
                      </a:r>
                    </a:p>
                  </a:txBody>
                  <a:tcPr/>
                </a:tc>
                <a:extLst>
                  <a:ext uri="{0D108BD9-81ED-4DB2-BD59-A6C34878D82A}">
                    <a16:rowId xmlns:a16="http://schemas.microsoft.com/office/drawing/2014/main" val="958968577"/>
                  </a:ext>
                </a:extLst>
              </a:tr>
              <a:tr h="370840">
                <a:tc>
                  <a:txBody>
                    <a:bodyPr/>
                    <a:lstStyle/>
                    <a:p>
                      <a:r>
                        <a:rPr lang="en-US" sz="1300" dirty="0">
                          <a:latin typeface="Aptos" panose="020B0004020202020204" pitchFamily="34" charset="0"/>
                        </a:rPr>
                        <a:t>True Up Web Service (8405.40)</a:t>
                      </a:r>
                    </a:p>
                  </a:txBody>
                  <a:tcPr/>
                </a:tc>
                <a:tc>
                  <a:txBody>
                    <a:bodyPr/>
                    <a:lstStyle/>
                    <a:p>
                      <a:r>
                        <a:rPr lang="en-US" sz="1300" dirty="0">
                          <a:latin typeface="Aptos" panose="020B0004020202020204" pitchFamily="34" charset="0"/>
                        </a:rPr>
                        <a:t>9/16/2024: 1-3pm*</a:t>
                      </a:r>
                    </a:p>
                    <a:p>
                      <a:r>
                        <a:rPr lang="en-US" sz="1300" dirty="0">
                          <a:latin typeface="Aptos" panose="020B0004020202020204" pitchFamily="34" charset="0"/>
                        </a:rPr>
                        <a:t>9/17/2024: 1-3pm*</a:t>
                      </a:r>
                    </a:p>
                    <a:p>
                      <a:r>
                        <a:rPr lang="en-US" sz="1300" dirty="0">
                          <a:latin typeface="Aptos" panose="020B0004020202020204" pitchFamily="34" charset="0"/>
                        </a:rPr>
                        <a:t>9/19/2024: 10am-12pm*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Aptos" panose="020B0004020202020204" pitchFamily="34" charset="0"/>
                        </a:rPr>
                        <a:t>9/19/2024: 1-3pm*</a:t>
                      </a:r>
                    </a:p>
                    <a:p>
                      <a:r>
                        <a:rPr lang="en-US" sz="1300" dirty="0">
                          <a:latin typeface="Aptos" panose="020B0004020202020204" pitchFamily="34" charset="0"/>
                        </a:rPr>
                        <a:t>9/20/2024: 10am-12pm*</a:t>
                      </a:r>
                    </a:p>
                  </a:txBody>
                  <a:tcPr/>
                </a:tc>
                <a:extLst>
                  <a:ext uri="{0D108BD9-81ED-4DB2-BD59-A6C34878D82A}">
                    <a16:rowId xmlns:a16="http://schemas.microsoft.com/office/drawing/2014/main" val="795030117"/>
                  </a:ext>
                </a:extLst>
              </a:tr>
            </a:tbl>
          </a:graphicData>
        </a:graphic>
      </p:graphicFrame>
      <p:sp>
        <p:nvSpPr>
          <p:cNvPr id="3" name="TextBox 2">
            <a:extLst>
              <a:ext uri="{FF2B5EF4-FFF2-40B4-BE49-F238E27FC236}">
                <a16:creationId xmlns:a16="http://schemas.microsoft.com/office/drawing/2014/main" id="{3A759FE9-F698-09DF-62E2-DB1FEC6A4FD1}"/>
              </a:ext>
            </a:extLst>
          </p:cNvPr>
          <p:cNvSpPr txBox="1"/>
          <p:nvPr/>
        </p:nvSpPr>
        <p:spPr>
          <a:xfrm>
            <a:off x="1002453" y="4762685"/>
            <a:ext cx="2716107" cy="292388"/>
          </a:xfrm>
          <a:prstGeom prst="rect">
            <a:avLst/>
          </a:prstGeom>
          <a:noFill/>
        </p:spPr>
        <p:txBody>
          <a:bodyPr wrap="square" rtlCol="0">
            <a:spAutoFit/>
          </a:bodyPr>
          <a:lstStyle/>
          <a:p>
            <a:r>
              <a:rPr lang="en-US" sz="1300" dirty="0">
                <a:latin typeface="Aptos" panose="020B0004020202020204" pitchFamily="34" charset="0"/>
              </a:rPr>
              <a:t>*Subject to change</a:t>
            </a:r>
          </a:p>
        </p:txBody>
      </p:sp>
    </p:spTree>
    <p:extLst>
      <p:ext uri="{BB962C8B-B14F-4D97-AF65-F5344CB8AC3E}">
        <p14:creationId xmlns:p14="http://schemas.microsoft.com/office/powerpoint/2010/main" val="338632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a:xfrm>
            <a:off x="903939" y="54906"/>
            <a:ext cx="7782859" cy="857250"/>
          </a:xfrm>
        </p:spPr>
        <p:txBody>
          <a:bodyPr>
            <a:noAutofit/>
          </a:bodyPr>
          <a:lstStyle/>
          <a:p>
            <a:pPr algn="l"/>
            <a:r>
              <a:rPr lang="en-US" sz="2800" dirty="0">
                <a:latin typeface="Aptos" panose="020B0004020202020204" pitchFamily="34" charset="0"/>
              </a:rPr>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3914863191"/>
              </p:ext>
            </p:extLst>
          </p:nvPr>
        </p:nvGraphicFramePr>
        <p:xfrm>
          <a:off x="903940" y="899964"/>
          <a:ext cx="7970184" cy="4058920"/>
        </p:xfrm>
        <a:graphic>
          <a:graphicData uri="http://schemas.openxmlformats.org/drawingml/2006/table">
            <a:tbl>
              <a:tblPr firstRow="1" bandRow="1">
                <a:tableStyleId>{1FECB4D8-DB02-4DC6-A0A2-4F2EBAE1DC90}</a:tableStyleId>
              </a:tblPr>
              <a:tblGrid>
                <a:gridCol w="7970184">
                  <a:extLst>
                    <a:ext uri="{9D8B030D-6E8A-4147-A177-3AD203B41FA5}">
                      <a16:colId xmlns:a16="http://schemas.microsoft.com/office/drawing/2014/main" val="1754581659"/>
                    </a:ext>
                  </a:extLst>
                </a:gridCol>
              </a:tblGrid>
              <a:tr h="370840">
                <a:tc>
                  <a:txBody>
                    <a:bodyPr/>
                    <a:lstStyle/>
                    <a:p>
                      <a:pPr algn="ctr"/>
                      <a:r>
                        <a:rPr lang="en-US" sz="1800" dirty="0">
                          <a:latin typeface="Aptos" panose="020B0004020202020204" pitchFamily="34" charset="0"/>
                        </a:rPr>
                        <a:t>Pain Points/Concerns - Updated</a:t>
                      </a:r>
                    </a:p>
                  </a:txBody>
                  <a:tcPr/>
                </a:tc>
                <a:extLst>
                  <a:ext uri="{0D108BD9-81ED-4DB2-BD59-A6C34878D82A}">
                    <a16:rowId xmlns:a16="http://schemas.microsoft.com/office/drawing/2014/main" val="1580925226"/>
                  </a:ext>
                </a:extLst>
              </a:tr>
              <a:tr h="370840">
                <a:tc>
                  <a:txBody>
                    <a:bodyPr/>
                    <a:lstStyle/>
                    <a:p>
                      <a:r>
                        <a:rPr lang="en-US" sz="1300" dirty="0">
                          <a:latin typeface="Aptos" panose="020B0004020202020204" pitchFamily="34" charset="0"/>
                        </a:rPr>
                        <a:t>Current collections system is inefficient and not programmed to handle certain aspects of the collections process, necessitating manual intervention (i.e., Tax memos process, payment error reports, )</a:t>
                      </a:r>
                    </a:p>
                  </a:txBody>
                  <a:tcPr/>
                </a:tc>
                <a:extLst>
                  <a:ext uri="{0D108BD9-81ED-4DB2-BD59-A6C34878D82A}">
                    <a16:rowId xmlns:a16="http://schemas.microsoft.com/office/drawing/2014/main" val="2832493320"/>
                  </a:ext>
                </a:extLst>
              </a:tr>
              <a:tr h="370840">
                <a:tc>
                  <a:txBody>
                    <a:bodyPr/>
                    <a:lstStyle/>
                    <a:p>
                      <a:r>
                        <a:rPr lang="en-US" sz="1300" b="0" i="0" u="none" strike="noStrike" kern="1200" baseline="0" dirty="0">
                          <a:solidFill>
                            <a:schemeClr val="dk1"/>
                          </a:solidFill>
                          <a:latin typeface="Aptos" panose="020B0004020202020204" pitchFamily="34" charset="0"/>
                          <a:ea typeface="+mn-ea"/>
                          <a:cs typeface="+mn-cs"/>
                        </a:rPr>
                        <a:t>Concerns around Client Invoicing as it relates to the current Compass Reports system</a:t>
                      </a:r>
                    </a:p>
                  </a:txBody>
                  <a:tcPr/>
                </a:tc>
                <a:extLst>
                  <a:ext uri="{0D108BD9-81ED-4DB2-BD59-A6C34878D82A}">
                    <a16:rowId xmlns:a16="http://schemas.microsoft.com/office/drawing/2014/main" val="781866921"/>
                  </a:ext>
                </a:extLst>
              </a:tr>
              <a:tr h="370840">
                <a:tc>
                  <a:txBody>
                    <a:bodyPr/>
                    <a:lstStyle/>
                    <a:p>
                      <a:r>
                        <a:rPr lang="en-US" sz="1300" b="0" i="0" u="none" strike="noStrike" kern="1200" baseline="0" dirty="0">
                          <a:solidFill>
                            <a:schemeClr val="dk1"/>
                          </a:solidFill>
                          <a:latin typeface="Aptos" panose="020B0004020202020204" pitchFamily="34" charset="0"/>
                          <a:ea typeface="+mn-ea"/>
                          <a:cs typeface="+mn-cs"/>
                        </a:rPr>
                        <a:t>Concerned about system access for Debt Manager (as some Tax Examiners can currently access debtors in CUBS directly), and ensuring that their agents should only be able to view and add notes</a:t>
                      </a:r>
                    </a:p>
                  </a:txBody>
                  <a:tcPr/>
                </a:tc>
                <a:extLst>
                  <a:ext uri="{0D108BD9-81ED-4DB2-BD59-A6C34878D82A}">
                    <a16:rowId xmlns:a16="http://schemas.microsoft.com/office/drawing/2014/main" val="313888256"/>
                  </a:ext>
                </a:extLst>
              </a:tr>
              <a:tr h="370840">
                <a:tc>
                  <a:txBody>
                    <a:bodyPr/>
                    <a:lstStyle/>
                    <a:p>
                      <a:r>
                        <a:rPr lang="en-US" sz="1300" b="0" i="0" u="none" strike="noStrike" kern="1200" baseline="0" dirty="0">
                          <a:solidFill>
                            <a:schemeClr val="dk1"/>
                          </a:solidFill>
                          <a:latin typeface="Aptos" panose="020B0004020202020204" pitchFamily="34" charset="0"/>
                          <a:ea typeface="+mn-ea"/>
                          <a:cs typeface="+mn-cs"/>
                        </a:rPr>
                        <a:t>Concerns re: eliminating debt by bucket</a:t>
                      </a:r>
                    </a:p>
                  </a:txBody>
                  <a:tcPr/>
                </a:tc>
                <a:extLst>
                  <a:ext uri="{0D108BD9-81ED-4DB2-BD59-A6C34878D82A}">
                    <a16:rowId xmlns:a16="http://schemas.microsoft.com/office/drawing/2014/main" val="1058783163"/>
                  </a:ext>
                </a:extLst>
              </a:tr>
              <a:tr h="370840">
                <a:tc>
                  <a:txBody>
                    <a:bodyPr/>
                    <a:lstStyle/>
                    <a:p>
                      <a:r>
                        <a:rPr lang="en-US" sz="1300" b="0" i="0" u="none" strike="noStrike" kern="1200" baseline="0" dirty="0">
                          <a:solidFill>
                            <a:schemeClr val="dk1"/>
                          </a:solidFill>
                          <a:latin typeface="Aptos" panose="020B0004020202020204" pitchFamily="34" charset="0"/>
                          <a:ea typeface="+mn-ea"/>
                          <a:cs typeface="+mn-cs"/>
                        </a:rPr>
                        <a:t>Concerns about AGI/CC calculating and being removed appropriately, both manually and when Tax passes an adjustment to the AGO for updates</a:t>
                      </a:r>
                    </a:p>
                  </a:txBody>
                  <a:tcPr/>
                </a:tc>
                <a:extLst>
                  <a:ext uri="{0D108BD9-81ED-4DB2-BD59-A6C34878D82A}">
                    <a16:rowId xmlns:a16="http://schemas.microsoft.com/office/drawing/2014/main" val="4189206487"/>
                  </a:ext>
                </a:extLst>
              </a:tr>
              <a:tr h="370840">
                <a:tc>
                  <a:txBody>
                    <a:bodyPr/>
                    <a:lstStyle/>
                    <a:p>
                      <a:r>
                        <a:rPr lang="en-US" sz="1300" b="0" i="0" u="none" strike="noStrike" kern="1200" baseline="0" dirty="0">
                          <a:solidFill>
                            <a:schemeClr val="dk1"/>
                          </a:solidFill>
                          <a:latin typeface="Aptos" panose="020B0004020202020204" pitchFamily="34" charset="0"/>
                          <a:ea typeface="+mn-ea"/>
                          <a:cs typeface="+mn-cs"/>
                        </a:rPr>
                        <a:t>AGO processing overpayments without Tax memo/prompting</a:t>
                      </a:r>
                    </a:p>
                  </a:txBody>
                  <a:tcPr/>
                </a:tc>
                <a:extLst>
                  <a:ext uri="{0D108BD9-81ED-4DB2-BD59-A6C34878D82A}">
                    <a16:rowId xmlns:a16="http://schemas.microsoft.com/office/drawing/2014/main" val="2550364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Aptos" panose="020B0004020202020204" pitchFamily="34" charset="0"/>
                        </a:rPr>
                        <a:t>Out of statute overpayments following Tax Statute and allowing adjustments to pass to DM accordingly</a:t>
                      </a:r>
                    </a:p>
                  </a:txBody>
                  <a:tcPr/>
                </a:tc>
                <a:extLst>
                  <a:ext uri="{0D108BD9-81ED-4DB2-BD59-A6C34878D82A}">
                    <a16:rowId xmlns:a16="http://schemas.microsoft.com/office/drawing/2014/main" val="30769999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Aptos" panose="020B0004020202020204" pitchFamily="34" charset="0"/>
                        </a:rPr>
                        <a:t>Ease of taxpayer registration for the payment portal (out of scope)</a:t>
                      </a:r>
                    </a:p>
                  </a:txBody>
                  <a:tcPr/>
                </a:tc>
                <a:extLst>
                  <a:ext uri="{0D108BD9-81ED-4DB2-BD59-A6C34878D82A}">
                    <a16:rowId xmlns:a16="http://schemas.microsoft.com/office/drawing/2014/main" val="41197243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Aptos" panose="020B0004020202020204" pitchFamily="34" charset="0"/>
                        </a:rPr>
                        <a:t>TOPS notices – can the AGO send? </a:t>
                      </a:r>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CA87B4C8-8462-6C40-F0A1-A7B3382FD870}"/>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56292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1872733"/>
            <a:ext cx="7782859" cy="1229282"/>
          </a:xfrm>
        </p:spPr>
        <p:txBody>
          <a:bodyPr>
            <a:normAutofit fontScale="90000"/>
          </a:bodyPr>
          <a:lstStyle/>
          <a:p>
            <a:r>
              <a:rPr lang="en-US" dirty="0">
                <a:latin typeface="Aptos" panose="020B0004020202020204" pitchFamily="34" charset="0"/>
              </a:rPr>
              <a:t>Resource Check-in / </a:t>
            </a:r>
            <a:br>
              <a:rPr lang="en-US" dirty="0">
                <a:latin typeface="Aptos" panose="020B0004020202020204" pitchFamily="34" charset="0"/>
              </a:rPr>
            </a:br>
            <a:r>
              <a:rPr lang="en-US" dirty="0">
                <a:latin typeface="Aptos" panose="020B0004020202020204" pitchFamily="34" charset="0"/>
              </a:rPr>
              <a:t>Design Session Feedback</a:t>
            </a:r>
          </a:p>
        </p:txBody>
      </p:sp>
    </p:spTree>
    <p:extLst>
      <p:ext uri="{BB962C8B-B14F-4D97-AF65-F5344CB8AC3E}">
        <p14:creationId xmlns:p14="http://schemas.microsoft.com/office/powerpoint/2010/main" val="249088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680802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54462</TotalTime>
  <Words>455</Words>
  <Application>Microsoft Office PowerPoint</Application>
  <PresentationFormat>On-screen Show (16:9)</PresentationFormat>
  <Paragraphs>99</Paragraphs>
  <Slides>10</Slides>
  <Notes>9</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10</vt:i4>
      </vt:variant>
    </vt:vector>
  </HeadingPairs>
  <TitlesOfParts>
    <vt:vector size="35"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Upcoming Engagement</vt:lpstr>
      <vt:lpstr>Validation of Stakeholder Feedback</vt:lpstr>
      <vt:lpstr>Resource Check-in /  Design Session Feedback</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1706</cp:revision>
  <cp:lastPrinted>2020-11-09T17:33:02Z</cp:lastPrinted>
  <dcterms:created xsi:type="dcterms:W3CDTF">2020-06-09T14:21:50Z</dcterms:created>
  <dcterms:modified xsi:type="dcterms:W3CDTF">2024-08-28T15:48:57Z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