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F8FE6F-8C3F-4C5C-AE01-3EC3F490120A}" type="datetimeFigureOut">
              <a:rPr lang="en-US" smtClean="0"/>
              <a:t>12/16/2013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307EE-97C1-4798-A9F4-9ED98D67346A}" type="slidenum">
              <a:rPr lang="en-US" smtClean="0"/>
              <a:t>‹#›</a:t>
            </a:fld>
            <a:endParaRPr lang="en-US"/>
          </a:p>
        </p:txBody>
      </p:sp>
    </p:spTree>
    <p:extLst>
      <p:ext uri="{BB962C8B-B14F-4D97-AF65-F5344CB8AC3E}">
        <p14:creationId xmlns:p14="http://schemas.microsoft.com/office/powerpoint/2010/main" val="221255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watch?v=kwoJTtEtQPc"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p:txBody>
          <a:bodyPr/>
          <a:lstStyle>
            <a:lvl1pPr defTabSz="931863" eaLnBrk="0" hangingPunct="0">
              <a:spcBef>
                <a:spcPct val="20000"/>
              </a:spcBef>
              <a:buChar char="•"/>
              <a:defRPr sz="3200">
                <a:solidFill>
                  <a:srgbClr val="003366"/>
                </a:solidFill>
                <a:latin typeface="Franklin Gothic Book" pitchFamily="34" charset="0"/>
              </a:defRPr>
            </a:lvl1pPr>
            <a:lvl2pPr marL="742950" indent="-285750" defTabSz="931863" eaLnBrk="0" hangingPunct="0">
              <a:spcBef>
                <a:spcPct val="20000"/>
              </a:spcBef>
              <a:buChar char="•"/>
              <a:defRPr sz="3200">
                <a:solidFill>
                  <a:srgbClr val="003366"/>
                </a:solidFill>
                <a:latin typeface="Franklin Gothic Book" pitchFamily="34" charset="0"/>
              </a:defRPr>
            </a:lvl2pPr>
            <a:lvl3pPr marL="1143000" indent="-228600" defTabSz="931863" eaLnBrk="0" hangingPunct="0">
              <a:spcBef>
                <a:spcPct val="20000"/>
              </a:spcBef>
              <a:buChar char="•"/>
              <a:defRPr sz="3200">
                <a:solidFill>
                  <a:srgbClr val="003366"/>
                </a:solidFill>
                <a:latin typeface="Franklin Gothic Book" pitchFamily="34" charset="0"/>
              </a:defRPr>
            </a:lvl3pPr>
            <a:lvl4pPr marL="1600200" indent="-228600" defTabSz="931863" eaLnBrk="0" hangingPunct="0">
              <a:spcBef>
                <a:spcPct val="20000"/>
              </a:spcBef>
              <a:buChar char="•"/>
              <a:defRPr sz="3200">
                <a:solidFill>
                  <a:srgbClr val="003366"/>
                </a:solidFill>
                <a:latin typeface="Franklin Gothic Book" pitchFamily="34" charset="0"/>
              </a:defRPr>
            </a:lvl4pPr>
            <a:lvl5pPr marL="2057400" indent="-228600" defTabSz="931863" eaLnBrk="0" hangingPunct="0">
              <a:spcBef>
                <a:spcPct val="20000"/>
              </a:spcBef>
              <a:buChar char="•"/>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spcBef>
                <a:spcPct val="0"/>
              </a:spcBef>
              <a:buFontTx/>
              <a:buNone/>
              <a:defRPr/>
            </a:pPr>
            <a:fld id="{14F116EC-76D7-4601-97D4-9C6C33415F3D}" type="slidenum">
              <a:rPr lang="en-US" sz="1300" smtClean="0">
                <a:solidFill>
                  <a:schemeClr val="tx1"/>
                </a:solidFill>
                <a:latin typeface="Arial" pitchFamily="34" charset="0"/>
              </a:rPr>
              <a:pPr eaLnBrk="1" hangingPunct="1">
                <a:spcBef>
                  <a:spcPct val="0"/>
                </a:spcBef>
                <a:buFontTx/>
                <a:buNone/>
                <a:defRPr/>
              </a:pPr>
              <a:t>1</a:t>
            </a:fld>
            <a:endParaRPr lang="en-US" sz="1300" smtClean="0">
              <a:solidFill>
                <a:schemeClr val="tx1"/>
              </a:solidFill>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EEC7A05B-E477-4B8B-BE15-47A26FE3FD09}" type="slidenum">
              <a:rPr lang="en-US" smtClean="0"/>
              <a:pPr>
                <a:defRPr/>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 is from the Ohio Attorney General’s Office as part of National Consumer Protection Week. The length of the video is 1 minute, 28 seconds.</a:t>
            </a:r>
          </a:p>
          <a:p>
            <a:r>
              <a:rPr lang="en-US" dirty="0" smtClean="0"/>
              <a:t>The source of the video is </a:t>
            </a:r>
            <a:r>
              <a:rPr lang="en-US" dirty="0" smtClean="0">
                <a:solidFill>
                  <a:srgbClr val="005CBD"/>
                </a:solidFill>
                <a:hlinkClick r:id="rId3"/>
              </a:rPr>
              <a:t>http://www.youtube.com/watch?v=kwoJTtEtQPc</a:t>
            </a:r>
            <a:endParaRPr lang="en-US" dirty="0" smtClean="0">
              <a:solidFill>
                <a:srgbClr val="005CBD"/>
              </a:solidFill>
            </a:endParaRPr>
          </a:p>
          <a:p>
            <a:endParaRPr lang="en-US" dirty="0"/>
          </a:p>
        </p:txBody>
      </p:sp>
      <p:sp>
        <p:nvSpPr>
          <p:cNvPr id="4" name="Slide Number Placeholder 3"/>
          <p:cNvSpPr>
            <a:spLocks noGrp="1"/>
          </p:cNvSpPr>
          <p:nvPr>
            <p:ph type="sldNum" sz="quarter" idx="10"/>
          </p:nvPr>
        </p:nvSpPr>
        <p:spPr/>
        <p:txBody>
          <a:bodyPr/>
          <a:lstStyle/>
          <a:p>
            <a:pPr>
              <a:defRPr/>
            </a:pPr>
            <a:fld id="{48D356C6-9F5D-4E7D-AADC-2245CC714051}" type="slidenum">
              <a:rPr lang="en-US" smtClean="0"/>
              <a:pPr>
                <a:defRPr/>
              </a:pPr>
              <a:t>18</a:t>
            </a:fld>
            <a:endParaRPr lang="en-US"/>
          </a:p>
        </p:txBody>
      </p:sp>
    </p:spTree>
    <p:extLst>
      <p:ext uri="{BB962C8B-B14F-4D97-AF65-F5344CB8AC3E}">
        <p14:creationId xmlns:p14="http://schemas.microsoft.com/office/powerpoint/2010/main" val="632741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lvl1pPr defTabSz="931863" eaLnBrk="0" hangingPunct="0">
              <a:defRPr sz="3200">
                <a:solidFill>
                  <a:srgbClr val="003366"/>
                </a:solidFill>
                <a:latin typeface="Franklin Gothic Book" pitchFamily="34" charset="0"/>
              </a:defRPr>
            </a:lvl1pPr>
            <a:lvl2pPr marL="742950" indent="-285750" defTabSz="931863" eaLnBrk="0" hangingPunct="0">
              <a:defRPr sz="3200">
                <a:solidFill>
                  <a:srgbClr val="003366"/>
                </a:solidFill>
                <a:latin typeface="Franklin Gothic Book" pitchFamily="34" charset="0"/>
              </a:defRPr>
            </a:lvl2pPr>
            <a:lvl3pPr marL="1143000" indent="-228600" defTabSz="931863" eaLnBrk="0" hangingPunct="0">
              <a:defRPr sz="3200">
                <a:solidFill>
                  <a:srgbClr val="003366"/>
                </a:solidFill>
                <a:latin typeface="Franklin Gothic Book" pitchFamily="34" charset="0"/>
              </a:defRPr>
            </a:lvl3pPr>
            <a:lvl4pPr marL="1600200" indent="-228600" defTabSz="931863" eaLnBrk="0" hangingPunct="0">
              <a:defRPr sz="3200">
                <a:solidFill>
                  <a:srgbClr val="003366"/>
                </a:solidFill>
                <a:latin typeface="Franklin Gothic Book" pitchFamily="34" charset="0"/>
              </a:defRPr>
            </a:lvl4pPr>
            <a:lvl5pPr marL="2057400" indent="-228600" defTabSz="931863" eaLnBrk="0" hangingPunct="0">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defRPr/>
            </a:pPr>
            <a:fld id="{5AA0497B-1B1E-421D-A07E-5C0D09E18697}" type="slidenum">
              <a:rPr lang="en-US" sz="1300" smtClean="0">
                <a:solidFill>
                  <a:schemeClr val="tx1"/>
                </a:solidFill>
                <a:latin typeface="Arial" pitchFamily="34" charset="0"/>
              </a:rPr>
              <a:pPr eaLnBrk="1" hangingPunct="1">
                <a:defRPr/>
              </a:pPr>
              <a:t>19</a:t>
            </a:fld>
            <a:endParaRPr lang="en-US" sz="1300" smtClean="0">
              <a:solidFill>
                <a:schemeClr val="tx1"/>
              </a:solidFill>
              <a:latin typeface="Arial" pitchFamily="34" charset="0"/>
            </a:endParaRPr>
          </a:p>
        </p:txBody>
      </p:sp>
      <p:sp>
        <p:nvSpPr>
          <p:cNvPr id="28675" name="Rectangle 2"/>
          <p:cNvSpPr>
            <a:spLocks noGrp="1" noRot="1" noChangeAspect="1" noChangeArrowheads="1" noTextEdit="1"/>
          </p:cNvSpPr>
          <p:nvPr>
            <p:ph type="sldImg"/>
          </p:nvPr>
        </p:nvSpPr>
        <p:spPr>
          <a:xfrm>
            <a:off x="1143000" y="685800"/>
            <a:ext cx="4573588" cy="3429000"/>
          </a:xfrm>
          <a:ln/>
        </p:spPr>
      </p:sp>
      <p:sp>
        <p:nvSpPr>
          <p:cNvPr id="18436" name="Rectangle 3"/>
          <p:cNvSpPr>
            <a:spLocks noGrp="1" noChangeArrowheads="1"/>
          </p:cNvSpPr>
          <p:nvPr>
            <p:ph type="body" idx="1"/>
          </p:nvPr>
        </p:nvSpPr>
        <p:spPr>
          <a:xfrm>
            <a:off x="685800" y="4344025"/>
            <a:ext cx="5486400" cy="4114488"/>
          </a:xfrm>
        </p:spPr>
        <p:txBody>
          <a:bodyPr/>
          <a:lstStyle/>
          <a:p>
            <a:pPr>
              <a:buFont typeface="Arial" charset="0"/>
              <a:buNone/>
              <a:defRPr/>
            </a:pPr>
            <a:r>
              <a:rPr lang="en-US" dirty="0" smtClean="0">
                <a:solidFill>
                  <a:srgbClr val="005CBD"/>
                </a:solidFill>
              </a:rPr>
              <a:t>1.</a:t>
            </a:r>
          </a:p>
          <a:p>
            <a:pPr marL="171450" indent="-171450">
              <a:buFontTx/>
              <a:buChar char="-"/>
              <a:defRPr/>
            </a:pPr>
            <a:r>
              <a:rPr lang="en-US" dirty="0" smtClean="0">
                <a:solidFill>
                  <a:srgbClr val="005CBD"/>
                </a:solidFill>
              </a:rPr>
              <a:t>Keep documents in a safe place </a:t>
            </a:r>
          </a:p>
          <a:p>
            <a:pPr marL="171450" indent="-171450">
              <a:buFontTx/>
              <a:buChar char="-"/>
              <a:defRPr/>
            </a:pPr>
            <a:r>
              <a:rPr lang="en-US" dirty="0" smtClean="0">
                <a:solidFill>
                  <a:srgbClr val="005CBD"/>
                </a:solidFill>
              </a:rPr>
              <a:t>Don’t carry around personal information</a:t>
            </a:r>
          </a:p>
          <a:p>
            <a:pPr marL="171450" indent="-171450">
              <a:buFontTx/>
              <a:buChar char="-"/>
              <a:defRPr/>
            </a:pPr>
            <a:r>
              <a:rPr lang="en-US" dirty="0" smtClean="0"/>
              <a:t>Shred paperwork that contains account numbers or Social Security numbers</a:t>
            </a:r>
          </a:p>
          <a:p>
            <a:pPr marL="171450" indent="-171450">
              <a:buFontTx/>
              <a:buChar char="-"/>
              <a:defRPr/>
            </a:pPr>
            <a:r>
              <a:rPr lang="en-US" dirty="0" smtClean="0"/>
              <a:t>Only provide personal information if you initiate contact with a company or service</a:t>
            </a:r>
          </a:p>
          <a:p>
            <a:pPr marL="171450" indent="-171450">
              <a:buFontTx/>
              <a:buChar char="-"/>
              <a:defRPr/>
            </a:pPr>
            <a:r>
              <a:rPr lang="en-US" dirty="0" smtClean="0"/>
              <a:t>Call a company or government agency back at a phone number you know is correct</a:t>
            </a:r>
          </a:p>
          <a:p>
            <a:pPr marL="171450" indent="-171450">
              <a:buFontTx/>
              <a:buChar char="-"/>
              <a:defRPr/>
            </a:pPr>
            <a:r>
              <a:rPr lang="en-US" dirty="0" smtClean="0"/>
              <a:t>Make sure the security software on your computer is updated</a:t>
            </a:r>
          </a:p>
          <a:p>
            <a:pPr marL="171450" indent="-171450">
              <a:buFontTx/>
              <a:buChar char="-"/>
              <a:defRPr/>
            </a:pPr>
            <a:r>
              <a:rPr lang="en-US" dirty="0" smtClean="0"/>
              <a:t>Be aware of the computer repair scam</a:t>
            </a:r>
            <a:endParaRPr lang="en-US" dirty="0" smtClean="0">
              <a:solidFill>
                <a:srgbClr val="005CBD"/>
              </a:solidFill>
            </a:endParaRPr>
          </a:p>
          <a:p>
            <a:pPr eaLnBrk="1" hangingPunct="1">
              <a:defRPr/>
            </a:pPr>
            <a:endParaRPr lang="en-US" dirty="0" smtClean="0"/>
          </a:p>
          <a:p>
            <a:pPr eaLnBrk="1" hangingPunct="1">
              <a:defRPr/>
            </a:pPr>
            <a:r>
              <a:rPr lang="en-US" dirty="0" smtClean="0"/>
              <a:t>2.</a:t>
            </a:r>
          </a:p>
          <a:p>
            <a:pPr eaLnBrk="1" hangingPunct="1">
              <a:defRPr/>
            </a:pPr>
            <a:r>
              <a:rPr lang="en-US" dirty="0" smtClean="0">
                <a:solidFill>
                  <a:srgbClr val="005CBD"/>
                </a:solidFill>
              </a:rPr>
              <a:t>ID theft occurs to use your identity to:</a:t>
            </a:r>
          </a:p>
          <a:p>
            <a:pPr marL="171450" indent="-171450" eaLnBrk="1" hangingPunct="1">
              <a:buFontTx/>
              <a:buChar char="-"/>
              <a:defRPr/>
            </a:pPr>
            <a:r>
              <a:rPr lang="en-US" dirty="0" smtClean="0">
                <a:solidFill>
                  <a:srgbClr val="005CBD"/>
                </a:solidFill>
              </a:rPr>
              <a:t>obtain credit</a:t>
            </a:r>
          </a:p>
          <a:p>
            <a:pPr marL="171450" indent="-171450" eaLnBrk="1" hangingPunct="1">
              <a:buFontTx/>
              <a:buChar char="-"/>
              <a:defRPr/>
            </a:pPr>
            <a:r>
              <a:rPr lang="en-US" dirty="0" smtClean="0">
                <a:solidFill>
                  <a:srgbClr val="005CBD"/>
                </a:solidFill>
              </a:rPr>
              <a:t>take out a loan</a:t>
            </a:r>
          </a:p>
          <a:p>
            <a:pPr marL="171450" indent="-171450" eaLnBrk="1" hangingPunct="1">
              <a:buFontTx/>
              <a:buChar char="-"/>
              <a:defRPr/>
            </a:pPr>
            <a:r>
              <a:rPr lang="en-US" dirty="0" smtClean="0">
                <a:solidFill>
                  <a:srgbClr val="005CBD"/>
                </a:solidFill>
              </a:rPr>
              <a:t>open accounts</a:t>
            </a:r>
          </a:p>
          <a:p>
            <a:pPr marL="171450" indent="-171450" eaLnBrk="1" hangingPunct="1">
              <a:buFontTx/>
              <a:buChar char="-"/>
              <a:defRPr/>
            </a:pPr>
            <a:r>
              <a:rPr lang="en-US" dirty="0" smtClean="0">
                <a:solidFill>
                  <a:srgbClr val="005CBD"/>
                </a:solidFill>
              </a:rPr>
              <a:t>get identification, or </a:t>
            </a:r>
          </a:p>
          <a:p>
            <a:pPr marL="171450" indent="-171450" eaLnBrk="1" hangingPunct="1">
              <a:buFontTx/>
              <a:buChar char="-"/>
              <a:defRPr/>
            </a:pPr>
            <a:r>
              <a:rPr lang="en-US" dirty="0" smtClean="0">
                <a:solidFill>
                  <a:srgbClr val="005CBD"/>
                </a:solidFill>
              </a:rPr>
              <a:t>pretend to be you in some other way</a:t>
            </a:r>
          </a:p>
          <a:p>
            <a:pPr eaLnBrk="1" hangingPunct="1">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r>
              <a:rPr lang="en-US" smtClean="0"/>
              <a:t>1.</a:t>
            </a:r>
          </a:p>
          <a:p>
            <a:r>
              <a:rPr lang="en-US" b="1" smtClean="0"/>
              <a:t>False</a:t>
            </a:r>
            <a:r>
              <a:rPr lang="en-US" smtClean="0"/>
              <a:t>: This is a phishing scam aimed at getting your personal information. Your bank will never contact you unexpectedly and ask you to verify your personal information. Contact your bank directly if you are worried that your information has been compromised. Close accounts if necessary.</a:t>
            </a:r>
          </a:p>
          <a:p>
            <a:r>
              <a:rPr lang="en-US" smtClean="0"/>
              <a:t> </a:t>
            </a:r>
          </a:p>
          <a:p>
            <a:r>
              <a:rPr lang="en-US" smtClean="0"/>
              <a:t>2</a:t>
            </a:r>
          </a:p>
          <a:p>
            <a:r>
              <a:rPr lang="en-US" b="1" smtClean="0"/>
              <a:t>D - All of the above:</a:t>
            </a:r>
            <a:r>
              <a:rPr lang="en-US" smtClean="0"/>
              <a:t> If your identity had been stolen, it is important to take action immediately and follow these steps.</a:t>
            </a:r>
          </a:p>
          <a:p>
            <a:endParaRPr lang="en-US" smtClean="0"/>
          </a:p>
        </p:txBody>
      </p:sp>
      <p:sp>
        <p:nvSpPr>
          <p:cNvPr id="4" name="Slide Number Placeholder 3"/>
          <p:cNvSpPr>
            <a:spLocks noGrp="1"/>
          </p:cNvSpPr>
          <p:nvPr>
            <p:ph type="sldNum" sz="quarter" idx="5"/>
          </p:nvPr>
        </p:nvSpPr>
        <p:spPr/>
        <p:txBody>
          <a:bodyPr/>
          <a:lstStyle/>
          <a:p>
            <a:pPr>
              <a:defRPr/>
            </a:pPr>
            <a:fld id="{64188B4D-EA87-486E-804E-130570ED3A55}" type="slidenum">
              <a:rPr lang="en-US" smtClean="0"/>
              <a:pPr>
                <a:defRPr/>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smtClean="0"/>
              <a:t>3.</a:t>
            </a:r>
          </a:p>
          <a:p>
            <a:r>
              <a:rPr lang="en-US" b="1" smtClean="0"/>
              <a:t>True:</a:t>
            </a:r>
            <a:r>
              <a:rPr lang="en-US" smtClean="0"/>
              <a:t> Adults are more likely to check their credit reports or notice other red flags, which is why they are usually able to detect if their identity has been stolen sooner.</a:t>
            </a:r>
          </a:p>
          <a:p>
            <a:r>
              <a:rPr lang="en-US" smtClean="0"/>
              <a:t> </a:t>
            </a:r>
          </a:p>
          <a:p>
            <a:r>
              <a:rPr lang="en-US" smtClean="0"/>
              <a:t>4.</a:t>
            </a:r>
          </a:p>
          <a:p>
            <a:r>
              <a:rPr lang="en-US" b="1" smtClean="0"/>
              <a:t>C - </a:t>
            </a:r>
            <a:r>
              <a:rPr lang="en-US" smtClean="0"/>
              <a:t>The credit reporting company is prohibited from disclosing your credit file to many third parties until you lift the freeze.</a:t>
            </a:r>
          </a:p>
          <a:p>
            <a:endParaRPr lang="en-US" smtClean="0"/>
          </a:p>
        </p:txBody>
      </p:sp>
      <p:sp>
        <p:nvSpPr>
          <p:cNvPr id="4" name="Slide Number Placeholder 3"/>
          <p:cNvSpPr>
            <a:spLocks noGrp="1"/>
          </p:cNvSpPr>
          <p:nvPr>
            <p:ph type="sldNum" sz="quarter" idx="5"/>
          </p:nvPr>
        </p:nvSpPr>
        <p:spPr/>
        <p:txBody>
          <a:bodyPr/>
          <a:lstStyle/>
          <a:p>
            <a:pPr>
              <a:defRPr/>
            </a:pPr>
            <a:fld id="{A28C4B5F-7C3E-4A67-B21E-E2EC2E39C305}"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endParaRPr lang="en-US" dirty="0" smtClean="0">
              <a:solidFill>
                <a:srgbClr val="005CBD"/>
              </a:solidFill>
            </a:endParaRPr>
          </a:p>
          <a:p>
            <a:pPr eaLnBrk="1" hangingPunct="1"/>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F48E19A5-7B80-40C2-B0DF-EE5AECDDE60A}"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 is from the Federal Trade Commission. The length of the video is 10 minutes.</a:t>
            </a:r>
          </a:p>
          <a:p>
            <a:pPr eaLnBrk="1" hangingPunct="1"/>
            <a:r>
              <a:rPr lang="en-US" dirty="0" smtClean="0"/>
              <a:t>The source of the video is </a:t>
            </a:r>
            <a:r>
              <a:rPr lang="en-US" dirty="0" smtClean="0">
                <a:solidFill>
                  <a:srgbClr val="005CBD"/>
                </a:solidFill>
              </a:rPr>
              <a:t>http://www.youtube.com/watch?v=bC8pjXn-sWM</a:t>
            </a:r>
          </a:p>
        </p:txBody>
      </p:sp>
      <p:sp>
        <p:nvSpPr>
          <p:cNvPr id="4" name="Slide Number Placeholder 3"/>
          <p:cNvSpPr>
            <a:spLocks noGrp="1"/>
          </p:cNvSpPr>
          <p:nvPr>
            <p:ph type="sldNum" sz="quarter" idx="10"/>
          </p:nvPr>
        </p:nvSpPr>
        <p:spPr/>
        <p:txBody>
          <a:bodyPr/>
          <a:lstStyle/>
          <a:p>
            <a:pPr>
              <a:defRPr/>
            </a:pPr>
            <a:fld id="{48D356C6-9F5D-4E7D-AADC-2245CC714051}" type="slidenum">
              <a:rPr lang="en-US" smtClean="0"/>
              <a:pPr>
                <a:defRPr/>
              </a:pPr>
              <a:t>4</a:t>
            </a:fld>
            <a:endParaRPr lang="en-US"/>
          </a:p>
        </p:txBody>
      </p:sp>
    </p:spTree>
    <p:extLst>
      <p:ext uri="{BB962C8B-B14F-4D97-AF65-F5344CB8AC3E}">
        <p14:creationId xmlns:p14="http://schemas.microsoft.com/office/powerpoint/2010/main" val="2547643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p:txBody>
          <a:bodyPr/>
          <a:lstStyle>
            <a:lvl1pPr defTabSz="931863" eaLnBrk="0" hangingPunct="0">
              <a:spcBef>
                <a:spcPct val="20000"/>
              </a:spcBef>
              <a:buChar char="•"/>
              <a:defRPr sz="3200">
                <a:solidFill>
                  <a:srgbClr val="003366"/>
                </a:solidFill>
                <a:latin typeface="Franklin Gothic Book" pitchFamily="34" charset="0"/>
              </a:defRPr>
            </a:lvl1pPr>
            <a:lvl2pPr marL="742950" indent="-285750" defTabSz="931863" eaLnBrk="0" hangingPunct="0">
              <a:spcBef>
                <a:spcPct val="20000"/>
              </a:spcBef>
              <a:buChar char="•"/>
              <a:defRPr sz="3200">
                <a:solidFill>
                  <a:srgbClr val="003366"/>
                </a:solidFill>
                <a:latin typeface="Franklin Gothic Book" pitchFamily="34" charset="0"/>
              </a:defRPr>
            </a:lvl2pPr>
            <a:lvl3pPr marL="1143000" indent="-228600" defTabSz="931863" eaLnBrk="0" hangingPunct="0">
              <a:spcBef>
                <a:spcPct val="20000"/>
              </a:spcBef>
              <a:buChar char="•"/>
              <a:defRPr sz="3200">
                <a:solidFill>
                  <a:srgbClr val="003366"/>
                </a:solidFill>
                <a:latin typeface="Franklin Gothic Book" pitchFamily="34" charset="0"/>
              </a:defRPr>
            </a:lvl3pPr>
            <a:lvl4pPr marL="1600200" indent="-228600" defTabSz="931863" eaLnBrk="0" hangingPunct="0">
              <a:spcBef>
                <a:spcPct val="20000"/>
              </a:spcBef>
              <a:buChar char="•"/>
              <a:defRPr sz="3200">
                <a:solidFill>
                  <a:srgbClr val="003366"/>
                </a:solidFill>
                <a:latin typeface="Franklin Gothic Book" pitchFamily="34" charset="0"/>
              </a:defRPr>
            </a:lvl4pPr>
            <a:lvl5pPr marL="2057400" indent="-228600" defTabSz="931863" eaLnBrk="0" hangingPunct="0">
              <a:spcBef>
                <a:spcPct val="20000"/>
              </a:spcBef>
              <a:buChar char="•"/>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spcBef>
                <a:spcPct val="0"/>
              </a:spcBef>
              <a:buFontTx/>
              <a:buNone/>
              <a:defRPr/>
            </a:pPr>
            <a:fld id="{7F0CD361-0687-458C-ACDC-0F24A5379F23}" type="slidenum">
              <a:rPr lang="en-US" sz="1300" smtClean="0">
                <a:solidFill>
                  <a:schemeClr val="tx1"/>
                </a:solidFill>
                <a:latin typeface="Arial" pitchFamily="34" charset="0"/>
              </a:rPr>
              <a:pPr eaLnBrk="1" hangingPunct="1">
                <a:spcBef>
                  <a:spcPct val="0"/>
                </a:spcBef>
                <a:buFontTx/>
                <a:buNone/>
                <a:defRPr/>
              </a:pPr>
              <a:t>5</a:t>
            </a:fld>
            <a:endParaRPr lang="en-US" sz="1300" smtClean="0">
              <a:solidFill>
                <a:schemeClr val="tx1"/>
              </a:solidFill>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smtClean="0"/>
              <a:t>Phishing and vishing occur when others email or call you and pretend to be a legitimate organization, such as your bank, to obtain personal information.  For example, someone may call and pretend to be your bank and say they just need to confirm your account number.  Once you’ve given the account number to the other person, you may be ripe for identity theft.  </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r>
              <a:rPr lang="en-US" dirty="0" smtClean="0"/>
              <a:t>Caller ID spoofing is when technology is used to mask the Caller ID name and/or number displayed to the recipient. Scammers can use a familiar name and/or number to trick the recipient into thinking it is call from a legitimate company or government agency.</a:t>
            </a:r>
          </a:p>
          <a:p>
            <a:endParaRPr lang="en-US" dirty="0" smtClean="0"/>
          </a:p>
          <a:p>
            <a:r>
              <a:rPr lang="en-US" dirty="0" smtClean="0"/>
              <a:t>The video is from the Ohio Attorney General’s Office as part of National Consumer Protection Week. The length of the video is 57 seconds.</a:t>
            </a:r>
          </a:p>
          <a:p>
            <a:pPr marL="0" lvl="1"/>
            <a:r>
              <a:rPr lang="en-US" dirty="0" smtClean="0"/>
              <a:t>The source is at </a:t>
            </a:r>
            <a:r>
              <a:rPr lang="en-US" sz="3200" dirty="0" smtClean="0"/>
              <a:t>http://www.youtube.com/watch?v=kmTOC76Eh8I</a:t>
            </a:r>
          </a:p>
          <a:p>
            <a:endParaRPr lang="en-US" dirty="0" smtClean="0"/>
          </a:p>
          <a:p>
            <a:r>
              <a:rPr lang="en-US" dirty="0" err="1" smtClean="0"/>
              <a:t>Smishing</a:t>
            </a:r>
            <a:r>
              <a:rPr lang="en-US" dirty="0" smtClean="0"/>
              <a:t> is phishing through text messages instead of e-mail. Scammers may want the recipient to click on a link or call a phone number to help them obtain personal information.</a:t>
            </a:r>
          </a:p>
          <a:p>
            <a:endParaRPr lang="en-US" dirty="0" smtClean="0"/>
          </a:p>
          <a:p>
            <a:r>
              <a:rPr lang="en-US" dirty="0" smtClean="0"/>
              <a:t>Security breaches occur when an entity’s data retention systems are compromised.  With increased online shopping, banking, etc., there are many more data breaches now than in the past. </a:t>
            </a:r>
          </a:p>
          <a:p>
            <a:endParaRPr lang="en-US" dirty="0" smtClean="0"/>
          </a:p>
        </p:txBody>
      </p:sp>
      <p:sp>
        <p:nvSpPr>
          <p:cNvPr id="4" name="Slide Number Placeholder 3"/>
          <p:cNvSpPr>
            <a:spLocks noGrp="1"/>
          </p:cNvSpPr>
          <p:nvPr>
            <p:ph type="sldNum" sz="quarter" idx="5"/>
          </p:nvPr>
        </p:nvSpPr>
        <p:spPr/>
        <p:txBody>
          <a:bodyPr/>
          <a:lstStyle/>
          <a:p>
            <a:pPr>
              <a:defRPr/>
            </a:pPr>
            <a:fld id="{BCFEBC73-F934-469A-A5EA-2649CFB8B058}"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p:txBody>
          <a:bodyPr/>
          <a:lstStyle>
            <a:lvl1pPr defTabSz="931863" eaLnBrk="0" hangingPunct="0">
              <a:spcBef>
                <a:spcPct val="20000"/>
              </a:spcBef>
              <a:buChar char="•"/>
              <a:defRPr sz="3200">
                <a:solidFill>
                  <a:srgbClr val="003366"/>
                </a:solidFill>
                <a:latin typeface="Franklin Gothic Book" pitchFamily="34" charset="0"/>
              </a:defRPr>
            </a:lvl1pPr>
            <a:lvl2pPr marL="742950" indent="-285750" defTabSz="931863" eaLnBrk="0" hangingPunct="0">
              <a:spcBef>
                <a:spcPct val="20000"/>
              </a:spcBef>
              <a:buChar char="•"/>
              <a:defRPr sz="3200">
                <a:solidFill>
                  <a:srgbClr val="003366"/>
                </a:solidFill>
                <a:latin typeface="Franklin Gothic Book" pitchFamily="34" charset="0"/>
              </a:defRPr>
            </a:lvl2pPr>
            <a:lvl3pPr marL="1143000" indent="-228600" defTabSz="931863" eaLnBrk="0" hangingPunct="0">
              <a:spcBef>
                <a:spcPct val="20000"/>
              </a:spcBef>
              <a:buChar char="•"/>
              <a:defRPr sz="3200">
                <a:solidFill>
                  <a:srgbClr val="003366"/>
                </a:solidFill>
                <a:latin typeface="Franklin Gothic Book" pitchFamily="34" charset="0"/>
              </a:defRPr>
            </a:lvl3pPr>
            <a:lvl4pPr marL="1600200" indent="-228600" defTabSz="931863" eaLnBrk="0" hangingPunct="0">
              <a:spcBef>
                <a:spcPct val="20000"/>
              </a:spcBef>
              <a:buChar char="•"/>
              <a:defRPr sz="3200">
                <a:solidFill>
                  <a:srgbClr val="003366"/>
                </a:solidFill>
                <a:latin typeface="Franklin Gothic Book" pitchFamily="34" charset="0"/>
              </a:defRPr>
            </a:lvl4pPr>
            <a:lvl5pPr marL="2057400" indent="-228600" defTabSz="931863" eaLnBrk="0" hangingPunct="0">
              <a:spcBef>
                <a:spcPct val="20000"/>
              </a:spcBef>
              <a:buChar char="•"/>
              <a:defRPr sz="3200">
                <a:solidFill>
                  <a:srgbClr val="003366"/>
                </a:solidFill>
                <a:latin typeface="Franklin Gothic Book" pitchFamily="34" charset="0"/>
              </a:defRPr>
            </a:lvl5pPr>
            <a:lvl6pPr marL="2514600" indent="-228600" defTabSz="931863" eaLnBrk="0" fontAlgn="base" hangingPunct="0">
              <a:spcBef>
                <a:spcPct val="20000"/>
              </a:spcBef>
              <a:spcAft>
                <a:spcPct val="0"/>
              </a:spcAft>
              <a:buChar char="•"/>
              <a:defRPr sz="3200">
                <a:solidFill>
                  <a:srgbClr val="003366"/>
                </a:solidFill>
                <a:latin typeface="Franklin Gothic Book" pitchFamily="34" charset="0"/>
              </a:defRPr>
            </a:lvl6pPr>
            <a:lvl7pPr marL="2971800" indent="-228600" defTabSz="931863" eaLnBrk="0" fontAlgn="base" hangingPunct="0">
              <a:spcBef>
                <a:spcPct val="20000"/>
              </a:spcBef>
              <a:spcAft>
                <a:spcPct val="0"/>
              </a:spcAft>
              <a:buChar char="•"/>
              <a:defRPr sz="3200">
                <a:solidFill>
                  <a:srgbClr val="003366"/>
                </a:solidFill>
                <a:latin typeface="Franklin Gothic Book" pitchFamily="34" charset="0"/>
              </a:defRPr>
            </a:lvl7pPr>
            <a:lvl8pPr marL="3429000" indent="-228600" defTabSz="931863" eaLnBrk="0" fontAlgn="base" hangingPunct="0">
              <a:spcBef>
                <a:spcPct val="20000"/>
              </a:spcBef>
              <a:spcAft>
                <a:spcPct val="0"/>
              </a:spcAft>
              <a:buChar char="•"/>
              <a:defRPr sz="3200">
                <a:solidFill>
                  <a:srgbClr val="003366"/>
                </a:solidFill>
                <a:latin typeface="Franklin Gothic Book" pitchFamily="34" charset="0"/>
              </a:defRPr>
            </a:lvl8pPr>
            <a:lvl9pPr marL="3886200" indent="-228600" defTabSz="931863" eaLnBrk="0" fontAlgn="base" hangingPunct="0">
              <a:spcBef>
                <a:spcPct val="20000"/>
              </a:spcBef>
              <a:spcAft>
                <a:spcPct val="0"/>
              </a:spcAft>
              <a:buChar char="•"/>
              <a:defRPr sz="3200">
                <a:solidFill>
                  <a:srgbClr val="003366"/>
                </a:solidFill>
                <a:latin typeface="Franklin Gothic Book" pitchFamily="34" charset="0"/>
              </a:defRPr>
            </a:lvl9pPr>
          </a:lstStyle>
          <a:p>
            <a:pPr eaLnBrk="1" hangingPunct="1">
              <a:spcBef>
                <a:spcPct val="0"/>
              </a:spcBef>
              <a:buFontTx/>
              <a:buNone/>
              <a:defRPr/>
            </a:pPr>
            <a:fld id="{A895D1DA-864B-4111-BA5A-ED5D64BFF9F8}" type="slidenum">
              <a:rPr lang="en-US" sz="1300" smtClean="0">
                <a:solidFill>
                  <a:schemeClr val="tx1"/>
                </a:solidFill>
                <a:latin typeface="Arial" pitchFamily="34" charset="0"/>
              </a:rPr>
              <a:pPr eaLnBrk="1" hangingPunct="1">
                <a:spcBef>
                  <a:spcPct val="0"/>
                </a:spcBef>
                <a:buFontTx/>
                <a:buNone/>
                <a:defRPr/>
              </a:pPr>
              <a:t>8</a:t>
            </a:fld>
            <a:endParaRPr lang="en-US" sz="1300" smtClean="0">
              <a:solidFill>
                <a:schemeClr val="tx1"/>
              </a:solidFill>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mtClean="0"/>
              <a:t>Young adults do not typically have credit reports, but can be a target because they have a “clean” report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r>
              <a:rPr lang="en-US" dirty="0" smtClean="0"/>
              <a:t>Reviewing your credit report will alert you to if new accounts have been opened in your name without your permission.  </a:t>
            </a:r>
          </a:p>
          <a:p>
            <a:endParaRPr lang="en-US" dirty="0" smtClean="0"/>
          </a:p>
          <a:p>
            <a:r>
              <a:rPr lang="en-US" dirty="0" smtClean="0"/>
              <a:t>The video is from the Federal Trade Commission. The length of the video is 1 minute, 18 seconds.</a:t>
            </a:r>
          </a:p>
          <a:p>
            <a:r>
              <a:rPr lang="en-US" dirty="0" smtClean="0"/>
              <a:t>The source of the video is http://www.youtube.com/watch?v=k3yh9hjnE44</a:t>
            </a:r>
          </a:p>
          <a:p>
            <a:endParaRPr lang="en-US" dirty="0" smtClean="0"/>
          </a:p>
        </p:txBody>
      </p:sp>
      <p:sp>
        <p:nvSpPr>
          <p:cNvPr id="4" name="Slide Number Placeholder 3"/>
          <p:cNvSpPr>
            <a:spLocks noGrp="1"/>
          </p:cNvSpPr>
          <p:nvPr>
            <p:ph type="sldNum" sz="quarter" idx="5"/>
          </p:nvPr>
        </p:nvSpPr>
        <p:spPr/>
        <p:txBody>
          <a:bodyPr/>
          <a:lstStyle/>
          <a:p>
            <a:pPr>
              <a:defRPr/>
            </a:pPr>
            <a:fld id="{4281C6B3-DB0D-467A-A7DF-51D2FFBD7FF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video is from the Federal Trade Commission. The length of the video is 1 minute, 18 seconds.</a:t>
            </a:r>
          </a:p>
          <a:p>
            <a:r>
              <a:rPr lang="en-US" dirty="0" smtClean="0"/>
              <a:t>The source of the video is http://www.youtube.com/watch?v=k3yh9hjnE44</a:t>
            </a:r>
          </a:p>
          <a:p>
            <a:endParaRPr lang="en-US" dirty="0"/>
          </a:p>
        </p:txBody>
      </p:sp>
      <p:sp>
        <p:nvSpPr>
          <p:cNvPr id="4" name="Slide Number Placeholder 3"/>
          <p:cNvSpPr>
            <a:spLocks noGrp="1"/>
          </p:cNvSpPr>
          <p:nvPr>
            <p:ph type="sldNum" sz="quarter" idx="10"/>
          </p:nvPr>
        </p:nvSpPr>
        <p:spPr/>
        <p:txBody>
          <a:bodyPr/>
          <a:lstStyle/>
          <a:p>
            <a:pPr>
              <a:defRPr/>
            </a:pPr>
            <a:fld id="{48D356C6-9F5D-4E7D-AADC-2245CC714051}" type="slidenum">
              <a:rPr lang="en-US" smtClean="0"/>
              <a:pPr>
                <a:defRPr/>
              </a:pPr>
              <a:t>14</a:t>
            </a:fld>
            <a:endParaRPr lang="en-US"/>
          </a:p>
        </p:txBody>
      </p:sp>
    </p:spTree>
    <p:extLst>
      <p:ext uri="{BB962C8B-B14F-4D97-AF65-F5344CB8AC3E}">
        <p14:creationId xmlns:p14="http://schemas.microsoft.com/office/powerpoint/2010/main" val="1017804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p:txBody>
          <a:bodyPr/>
          <a:lstStyle/>
          <a:p>
            <a:pPr eaLnBrk="1" hangingPunct="1">
              <a:defRPr/>
            </a:pPr>
            <a:r>
              <a:rPr lang="en-US" dirty="0" smtClean="0">
                <a:solidFill>
                  <a:srgbClr val="005CBD"/>
                </a:solidFill>
              </a:rPr>
              <a:t>Examples of what NOT to use in a password:</a:t>
            </a:r>
          </a:p>
          <a:p>
            <a:pPr eaLnBrk="1" hangingPunct="1">
              <a:defRPr/>
            </a:pPr>
            <a:r>
              <a:rPr lang="en-US" dirty="0" smtClean="0">
                <a:solidFill>
                  <a:srgbClr val="005CBD"/>
                </a:solidFill>
              </a:rPr>
              <a:t>- Last 4 digits of your Social Security number</a:t>
            </a:r>
          </a:p>
          <a:p>
            <a:pPr marL="171450" indent="-171450" eaLnBrk="1" hangingPunct="1">
              <a:buFontTx/>
              <a:buChar char="-"/>
              <a:defRPr/>
            </a:pPr>
            <a:r>
              <a:rPr lang="en-US" dirty="0" smtClean="0">
                <a:solidFill>
                  <a:srgbClr val="005CBD"/>
                </a:solidFill>
              </a:rPr>
              <a:t>Your mother’s maiden name</a:t>
            </a:r>
          </a:p>
          <a:p>
            <a:pPr marL="171450" indent="-171450" eaLnBrk="1" hangingPunct="1">
              <a:buFontTx/>
              <a:buChar char="-"/>
              <a:defRPr/>
            </a:pPr>
            <a:r>
              <a:rPr lang="en-US" dirty="0" smtClean="0">
                <a:solidFill>
                  <a:srgbClr val="005CBD"/>
                </a:solidFill>
              </a:rPr>
              <a:t>Your birthday</a:t>
            </a:r>
          </a:p>
          <a:p>
            <a:pPr marL="171450" indent="-171450" eaLnBrk="1" hangingPunct="1">
              <a:buFontTx/>
              <a:buChar char="-"/>
              <a:defRPr/>
            </a:pPr>
            <a:r>
              <a:rPr lang="en-US" dirty="0" smtClean="0">
                <a:solidFill>
                  <a:srgbClr val="005CBD"/>
                </a:solidFill>
              </a:rPr>
              <a:t>Consecutive numbers </a:t>
            </a:r>
          </a:p>
          <a:p>
            <a:pPr marL="171450" indent="-171450" eaLnBrk="1" hangingPunct="1">
              <a:buFontTx/>
              <a:buChar char="-"/>
              <a:defRPr/>
            </a:pPr>
            <a:r>
              <a:rPr lang="en-US" dirty="0" smtClean="0">
                <a:solidFill>
                  <a:srgbClr val="005CBD"/>
                </a:solidFill>
              </a:rPr>
              <a:t>Your name</a:t>
            </a:r>
          </a:p>
          <a:p>
            <a:pPr>
              <a:defRPr/>
            </a:pPr>
            <a:endParaRPr lang="en-US" dirty="0" smtClean="0"/>
          </a:p>
        </p:txBody>
      </p:sp>
      <p:sp>
        <p:nvSpPr>
          <p:cNvPr id="4" name="Slide Number Placeholder 3"/>
          <p:cNvSpPr>
            <a:spLocks noGrp="1"/>
          </p:cNvSpPr>
          <p:nvPr>
            <p:ph type="sldNum" sz="quarter" idx="5"/>
          </p:nvPr>
        </p:nvSpPr>
        <p:spPr/>
        <p:txBody>
          <a:bodyPr/>
          <a:lstStyle/>
          <a:p>
            <a:pPr>
              <a:defRPr/>
            </a:pPr>
            <a:fld id="{EE2DA768-7736-45D2-931A-91E699AFBD9C}"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F2EF1A-3FE0-4D94-B2ED-ECCE36C3821D}"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3775777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2EF1A-3FE0-4D94-B2ED-ECCE36C3821D}"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1529470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2EF1A-3FE0-4D94-B2ED-ECCE36C3821D}"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342288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F2EF1A-3FE0-4D94-B2ED-ECCE36C3821D}"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1831125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F2EF1A-3FE0-4D94-B2ED-ECCE36C3821D}" type="datetimeFigureOut">
              <a:rPr lang="en-US" smtClean="0"/>
              <a:t>12/16/2013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389541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F2EF1A-3FE0-4D94-B2ED-ECCE36C3821D}"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301890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F2EF1A-3FE0-4D94-B2ED-ECCE36C3821D}" type="datetimeFigureOut">
              <a:rPr lang="en-US" smtClean="0"/>
              <a:t>12/16/2013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364496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F2EF1A-3FE0-4D94-B2ED-ECCE36C3821D}" type="datetimeFigureOut">
              <a:rPr lang="en-US" smtClean="0"/>
              <a:t>12/16/2013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2177579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2EF1A-3FE0-4D94-B2ED-ECCE36C3821D}" type="datetimeFigureOut">
              <a:rPr lang="en-US" smtClean="0"/>
              <a:t>12/16/2013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1873709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2EF1A-3FE0-4D94-B2ED-ECCE36C3821D}"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153913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F2EF1A-3FE0-4D94-B2ED-ECCE36C3821D}" type="datetimeFigureOut">
              <a:rPr lang="en-US" smtClean="0"/>
              <a:t>12/16/2013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44D32C-BE8B-4498-B6A7-BEE895C6DED6}" type="slidenum">
              <a:rPr lang="en-US" smtClean="0"/>
              <a:t>‹#›</a:t>
            </a:fld>
            <a:endParaRPr lang="en-US"/>
          </a:p>
        </p:txBody>
      </p:sp>
    </p:spTree>
    <p:extLst>
      <p:ext uri="{BB962C8B-B14F-4D97-AF65-F5344CB8AC3E}">
        <p14:creationId xmlns:p14="http://schemas.microsoft.com/office/powerpoint/2010/main" val="151880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2EF1A-3FE0-4D94-B2ED-ECCE36C3821D}" type="datetimeFigureOut">
              <a:rPr lang="en-US" smtClean="0"/>
              <a:t>12/16/2013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4D32C-BE8B-4498-B6A7-BEE895C6DED6}" type="slidenum">
              <a:rPr lang="en-US" smtClean="0"/>
              <a:t>‹#›</a:t>
            </a:fld>
            <a:endParaRPr lang="en-US"/>
          </a:p>
        </p:txBody>
      </p:sp>
    </p:spTree>
    <p:extLst>
      <p:ext uri="{BB962C8B-B14F-4D97-AF65-F5344CB8AC3E}">
        <p14:creationId xmlns:p14="http://schemas.microsoft.com/office/powerpoint/2010/main" val="2094292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hyperlink" Target="http://www.transunion,com/"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equifa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optoutprescreen.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annualcreditreport.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k3yh9hjnE44"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ohioattorneygeneral.gov/"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kwoJTtEtQPc"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C8pjXn-sW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kmTOC76Eh8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defRPr/>
            </a:pPr>
            <a:r>
              <a:rPr lang="en-US" sz="6000" dirty="0" smtClean="0">
                <a:latin typeface="+mn-lt"/>
              </a:rPr>
              <a:t>Jeff loses his identity! </a:t>
            </a:r>
            <a:r>
              <a:rPr lang="en-US" sz="4000" dirty="0" smtClean="0">
                <a:solidFill>
                  <a:schemeClr val="tx1"/>
                </a:solidFill>
                <a:latin typeface="+mn-lt"/>
              </a:rPr>
              <a:t/>
            </a:r>
            <a:br>
              <a:rPr lang="en-US" sz="4000" dirty="0" smtClean="0">
                <a:solidFill>
                  <a:schemeClr val="tx1"/>
                </a:solidFill>
                <a:latin typeface="+mn-lt"/>
              </a:rPr>
            </a:br>
            <a:endParaRPr lang="en-US" sz="3200" dirty="0" smtClean="0">
              <a:solidFill>
                <a:srgbClr val="005CBD"/>
              </a:solidFill>
              <a:latin typeface="+mn-lt"/>
            </a:endParaRPr>
          </a:p>
        </p:txBody>
      </p:sp>
      <p:sp>
        <p:nvSpPr>
          <p:cNvPr id="2051" name="Subtitle 1"/>
          <p:cNvSpPr>
            <a:spLocks noGrp="1"/>
          </p:cNvSpPr>
          <p:nvPr>
            <p:ph type="subTitle" idx="1"/>
          </p:nvPr>
        </p:nvSpPr>
        <p:spPr>
          <a:xfrm>
            <a:off x="1447800" y="3962400"/>
            <a:ext cx="6400800" cy="1752600"/>
          </a:xfrm>
        </p:spPr>
        <p:txBody>
          <a:bodyPr/>
          <a:lstStyle/>
          <a:p>
            <a:pPr eaLnBrk="1" hangingPunct="1"/>
            <a:r>
              <a:rPr lang="en-US" dirty="0" smtClean="0">
                <a:solidFill>
                  <a:schemeClr val="tx1"/>
                </a:solidFill>
              </a:rPr>
              <a:t>Lesson 5: Identity Theft</a:t>
            </a:r>
          </a:p>
        </p:txBody>
      </p:sp>
    </p:spTree>
    <p:extLst>
      <p:ext uri="{BB962C8B-B14F-4D97-AF65-F5344CB8AC3E}">
        <p14:creationId xmlns:p14="http://schemas.microsoft.com/office/powerpoint/2010/main" val="18473964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304800" y="685800"/>
            <a:ext cx="6248400" cy="5334000"/>
          </a:xfrm>
        </p:spPr>
        <p:txBody>
          <a:bodyPr>
            <a:normAutofit/>
          </a:bodyPr>
          <a:lstStyle/>
          <a:p>
            <a:pPr eaLnBrk="1" hangingPunct="1">
              <a:defRPr/>
            </a:pPr>
            <a:r>
              <a:rPr lang="en-US" sz="2800" dirty="0"/>
              <a:t>Shred paperwork that contains account numbers or Social Security numbers before </a:t>
            </a:r>
            <a:r>
              <a:rPr lang="en-US" sz="2800" dirty="0" smtClean="0"/>
              <a:t>discarding</a:t>
            </a:r>
          </a:p>
          <a:p>
            <a:pPr eaLnBrk="1" hangingPunct="1">
              <a:defRPr/>
            </a:pPr>
            <a:r>
              <a:rPr lang="en-US" sz="2800" dirty="0" smtClean="0"/>
              <a:t>Only </a:t>
            </a:r>
            <a:r>
              <a:rPr lang="en-US" sz="2800" dirty="0"/>
              <a:t>provide personal information if you initiate contact with a company or </a:t>
            </a:r>
            <a:r>
              <a:rPr lang="en-US" sz="2800" dirty="0" smtClean="0"/>
              <a:t>service. </a:t>
            </a:r>
          </a:p>
          <a:p>
            <a:pPr eaLnBrk="1" hangingPunct="1">
              <a:defRPr/>
            </a:pPr>
            <a:r>
              <a:rPr lang="en-US" sz="2800" dirty="0"/>
              <a:t>If a company or government agency calls asking for personal information, call them back at a phone number you know is correct</a:t>
            </a:r>
          </a:p>
          <a:p>
            <a:pPr marL="0" indent="0" eaLnBrk="1" hangingPunct="1">
              <a:buFontTx/>
              <a:buNone/>
              <a:defRPr/>
            </a:pPr>
            <a:endParaRPr lang="en-US" sz="2800" dirty="0" smtClean="0"/>
          </a:p>
          <a:p>
            <a:pPr eaLnBrk="1" hangingPunct="1">
              <a:defRPr/>
            </a:pPr>
            <a:endParaRPr lang="en-US" sz="2800" dirty="0" smtClean="0"/>
          </a:p>
        </p:txBody>
      </p:sp>
      <p:pic>
        <p:nvPicPr>
          <p:cNvPr id="4098" name="Picture 2" descr="C:\Users\Rlippe\AppData\Local\Microsoft\Windows\Temporary Internet Files\Content.IE5\2RLU71T7\MP90030966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94252"/>
            <a:ext cx="2119884"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8315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5257800" cy="4525963"/>
          </a:xfrm>
        </p:spPr>
        <p:txBody>
          <a:bodyPr/>
          <a:lstStyle/>
          <a:p>
            <a:pPr eaLnBrk="1" hangingPunct="1">
              <a:defRPr/>
            </a:pPr>
            <a:r>
              <a:rPr lang="en-US" dirty="0" smtClean="0"/>
              <a:t>Make </a:t>
            </a:r>
            <a:r>
              <a:rPr lang="en-US" dirty="0"/>
              <a:t>sure the security software on your computer is </a:t>
            </a:r>
            <a:r>
              <a:rPr lang="en-US" dirty="0" smtClean="0"/>
              <a:t>updated</a:t>
            </a:r>
          </a:p>
          <a:p>
            <a:pPr eaLnBrk="1" hangingPunct="1">
              <a:defRPr/>
            </a:pPr>
            <a:r>
              <a:rPr lang="en-US" dirty="0" smtClean="0"/>
              <a:t>Be aware of the computer repair scam – consumers receive a call or email claiming remote access is needed to fix a virus </a:t>
            </a:r>
            <a:endParaRPr lang="en-US" dirty="0"/>
          </a:p>
          <a:p>
            <a:pPr marL="0" indent="0">
              <a:buFontTx/>
              <a:buNone/>
              <a:defRPr/>
            </a:pPr>
            <a:endParaRPr lang="en-US" dirty="0"/>
          </a:p>
        </p:txBody>
      </p:sp>
      <p:pic>
        <p:nvPicPr>
          <p:cNvPr id="10243" name="Picture 3" descr="C:\Users\Rlippe\AppData\Local\Microsoft\Windows\Temporary Internet Files\Content.IE5\HQFSOH7D\MP900316436[1].jpg"/>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408613" y="1524000"/>
            <a:ext cx="376237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22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3886200" y="795338"/>
            <a:ext cx="5257800" cy="4038600"/>
          </a:xfrm>
        </p:spPr>
        <p:txBody>
          <a:bodyPr/>
          <a:lstStyle/>
          <a:p>
            <a:pPr eaLnBrk="1" hangingPunct="1"/>
            <a:r>
              <a:rPr lang="en-US" smtClean="0"/>
              <a:t>Use complex passwords on your computer and phone</a:t>
            </a:r>
          </a:p>
          <a:p>
            <a:pPr eaLnBrk="1" hangingPunct="1"/>
            <a:r>
              <a:rPr lang="en-US" smtClean="0"/>
              <a:t>Request a credit freeze on your credit report</a:t>
            </a:r>
          </a:p>
          <a:p>
            <a:pPr lvl="1" eaLnBrk="1" hangingPunct="1"/>
            <a:r>
              <a:rPr lang="en-US" smtClean="0">
                <a:hlinkClick r:id="rId2"/>
              </a:rPr>
              <a:t>www.transunion,com</a:t>
            </a:r>
            <a:endParaRPr lang="en-US" smtClean="0"/>
          </a:p>
          <a:p>
            <a:pPr lvl="1" eaLnBrk="1" hangingPunct="1"/>
            <a:r>
              <a:rPr lang="en-US" smtClean="0">
                <a:hlinkClick r:id="rId3"/>
              </a:rPr>
              <a:t>www.experian.com</a:t>
            </a:r>
            <a:endParaRPr lang="en-US" smtClean="0"/>
          </a:p>
          <a:p>
            <a:pPr lvl="1" eaLnBrk="1" hangingPunct="1"/>
            <a:r>
              <a:rPr lang="en-US" smtClean="0">
                <a:hlinkClick r:id="rId4"/>
              </a:rPr>
              <a:t>www.equifax.com</a:t>
            </a:r>
            <a:endParaRPr lang="en-US" smtClean="0"/>
          </a:p>
          <a:p>
            <a:pPr lvl="1" eaLnBrk="1" hangingPunct="1"/>
            <a:endParaRPr lang="en-US" smtClean="0"/>
          </a:p>
        </p:txBody>
      </p:sp>
      <p:sp>
        <p:nvSpPr>
          <p:cNvPr id="11267" name="AutoShape 4" descr="data:image/jpeg;base64,/9j/4AAQSkZJRgABAQAAAQABAAD/2wCEAAkGBhAQEBAPDxIPDw0PDw8NDQ8QEBANDQ4NFRAVFRUQEhIYGyYeFxkkGRIUHy8hLycpLS8sFR4xNTAqNSYrLCkBCQoKDgwOGA8PFykcHBwsKSkpKSwsLCwuLDUpNSksLDAsKSktKSkpKSopLCksLCkpLSkpLCkpKSkpKSkqKSwpKf/AABEIALcBFAMBIgACEQEDEQH/xAAcAAEAAgIDAQAAAAAAAAAAAAAABAUGBwECAwj/xABSEAABAwIBAw0JCwoGAwEAAAABAAIDBBESBQYhBxMWMUFRUlRxc5GS0RciMkJTYYGysyMlM2KTlKGisdLjFBUkZHKCpMHT8EN0g6O0wjTD4TX/xAAaAQEAAwEBAQAAAAAAAAAAAAAAAQIDBAUG/8QALBEBAAECAggGAwEBAAAAAAAAAAECAxETEhQxMlFSYXEEITNBoeEiI2Kxkf/aAAwDAQACEQMRAD8A3iiIgIiICIoVdlAxuaxrQ5zmucbuwANBA3jpu5BNRYdnhn3LQQNmFPHKXStjwmodGAC0m99bO8sN7vk3EIvnr/6CnAbjRaeGr5JxCP547+iue75JxBnzs/0UwG4EWnu75JxBnzt39FO75JxBnzs/0UwG4UWoO74/iLfnZ/pLnu+O4iPnZ/pKBt5FqLu+HiI+dfhLzn1epC0iOjYx/iufOZWjlaGNJ6Qg3Ci0i7V3rALmGkAG2S2UD2i6xavlU7wYqR1tuwkP/sQbwRaapdXecE67SwyNtoEb3wkHfJOK49AUru9/qP8AFfhoNtotSd3v9R/ivw07vf6j/FfhoNtotSd3v9R/ivw07vf6j/FfhINtotSd3v8AUf4r8JO71+o/xX4SDbaLUfd6PER86/CVvmtqturqkU/5IIrxvkx/lGPwbaLa2N9BsVFXsyobtDmABzg24fiIJNhosN2ysEBERAREQEREBERAREQFU5U+Gj5qT12K2VVlIe7M5mT12INfarv/AIUf+ZZ6j1p8uG+tras49xpOek9mtXMYu614XMp0scHPXe0JwweOIb6YhvhWEUSn08fmWuo/18fams9GP4xvhMY3x0rN6emv4p6qsIaP4v1VXUv6+Ps1jo1xrg3x0rjXBvjpW02UN/F+qvWOh+L9VNRnn+Ps1jo1Nrrd8dITXm77elbiZRDgjqr2bRDgjqpqM8/x9ms9Gka2z2OaHNBNrXIttgrwoo8Li5xiALQ0Bh+lb+bRDgjqhdjQjgjqhV1L+vj7TrHRowTN4TekJrreEOkLdctEOCOqF4PoRwR1VbUZ5vj7RrHRpzXW746QudcbvjpC21JQDgjqqK/J44P1U1Gef4+zWejV+uDfHSExjfHStlSUA4P1VCmovi/VTUZ5vj7NY6MDxjfHSucQ3wsqqYQNsAehVVQy+4OhNRnm+Ps1joq8Q3wsv1KzfKLeYlP0sWLSR+YK61Px76UW57pJ/wAeVRV4PRpmdLZ0TTfxmIwb5tpZzsXtGq8VK7xOdh9o1XS891CIiAiIgIiICIiAiIgKryh8Mzmn+uxWirMofDM5p/rtQa01Zx7jSc9J7NayiYtpar7Lx0nOy+oFrmOm3l7PhPTh59/fl2gjVpQRd+3lUWGJWlBH3zeVdbFcwMVlA1R4I1PgjWMtHvFEvcQrtC1S2RqkyI7Il7sgXuyBV1RVGUvDH61Tx6JZ91x4LP7/APsY4p2JklRFHoe9rTvXu7oGldG5SpzoEjRyhzR0kLH5IGyOw00crgBYk98XHhHcauJskzsF3RPA3TbFblsr5dPvPmz06vaGSugB0ixB2iNIK8HwrHqLKD4jdh0eM0+C7lH81lNNM2ZgkZu6CN1rt0FRVTNHZamqKle+FeToVaOhUeSNRilUyxKBUNVvOFXTxq0DGcrs0t5CqSeNZLlaPS3kKpJ4lvGxSVNMxWuYTffSi52T/jyqLLTq0zIhAylR86/2Eizu7lXaVre9DdzvE52H2rVdKlk8TnYfatV0vn3piIiAiIgIiICIiAiIgKryh8Mzmn+u1Wiq8ofDs5l/rtQa91Wh7nSc5L6gWBQNWd6rzrMo+dl9QLAqaVez4SP1Q8+9vysoI1ZUdP3zeVQKZ4VxQ+E3lC6mS2hhU6Fi6QNU2KNYTK7tExTYWryjjUuJizqlMIuXKgxU73DwnWjbv3O3b0XVTU0ZdLBQs0NY0OlI4ZGJzj6NrlU3PDRBHzw9R6hZpTOkq3veS55hcS47Z0sH2KaPK3NfDFFXnVosqpaRkTQxgDWj6fOd8r1IXqGIWLh0sXRgxHOrJDWgTxiwJwygbVztO/l6Qoma1VabWz4MrTo+O0XB6LrJc5mfok3I0/XasNzfd+lQ/tn1Su+1Vp2Zx9nNXGjcjBmUzFBlarOdqhyRrOiV6lXMxQZolcSRqHMxbRKrGsp0+kchVTPEFkOU26RyFUlSFtGxSVROxTMzh75UfOv9jIo1S4KRmfJ75UfOv9jIqXdyrtK1G9HeG6ZPE52H2rVdKlk8TnYfatV0vAemIiICIiAiIgIiICIiAquv+HZzL/XarRVld8O3mX+u1BrrVf8AAo+dm9RqwCnCz/Vf8Cj5yb1GrAqde14T0oeff35WVMFcUI75vKFU0yuKHwm8oXXOxiyGAqwhcoECnwrmlonQlTImqFCu+U3EU05GgiGSx/cKwrjzwXhj+dWXoZmNhixOLJMZfYCM2a4Wab3O3t2sq/N3LDaaYyPa5zTG5lm2vclpvpPmVLiXOJd0WqYo0PZzTXM1aTPtn8Hkp/8Ab+8h1QIPJTf7f3lgWJMSy1S3waZ1bMMs55RTwSRNjla54ABdgwizgdNj5lj2Sq4QzRyuBLWOuQ22IixGi/Kq/EmJa0WqaKZpjZLOquZnGWzqPKEVQzXIjcXs4EWc128QukqxvMV3fzjcwMPpxHtWSTrimjQrmmHRFWlTihSuUGdymyqDOtYVUeVTpHIVRVKvcqbY5CqOpXTTsUlU1AUrM0e+VHzr/YyKNUKTmd/+lR8672L1S7uVdpTRvR3huuTxOdh9q1XapX+JzsPtWq6Xzz1BERAREQEREBERAREQFWV3w7eZd67VZqsrfh28y71wg11qweDR85N6rVgNOVn2q+27aP8Abn9ViwSmiXteE9KHn39+VjTFXFCe+byhVdMwK4obYm8oXVM+TFfwKfCFCgKmxPXPLROhC5yv/wCLUcxL6hXnFIuMsP8A0Sp/y8vqFYzHnC8bGtsaYlGEi51xem5cGXZlZAjqnSPmuYosIDASMbzc6SNwAfSsxqs06N7S3WWMNtDoxgeDv3G2sN1PcuMilfBIQ0T4dbJ0DXRcYb75B0cnnWfV1fHBG6WVwbGwXcT9AG+SdAHnXk+Jm5F3CJno7LUU6LUddTmKWSI6TG9zCd+xtdeGJcV1eZZZJToMkj5Lb1ySB6Bo9Cj64vVpxw83JPRmWYBvJPzbPWKymcLENT2T3So5tnrFZXNIuC7H7Jb07sIswUCcKdI9Q5nK0IUOVNschVFUlZBlTbHIVR1LQuimfJSVNUFSczz75UfOu9k9eNTEvfNFlso0fOu9k9Uuz+FXaU0b0d4brf4nOw+1artUTz4HOw+1ar1fPvUEREBERAREQEREBERAVZW/DjmT64Vmqys+HHM/90Gu9Vw6KP8Aan+yNYJA5ZvqwvsKL9qo+yNa9jqd5ez4X04eff35XsD1Z0c/fN5QschmKtKCTvm8q68GLLYZlNheqiCRT4ZFjMLrWJ65yu79Eqf8vN6hXhA5dssv/Q6n/LzeoVlO2Foav1xNcUbGuca9Biv80Y9crqZu2BJjP7jS/wC1oWyM8YsdDUjgx651HB3/AFWpcj5bkpZdeiEZkDXMGuNL2gG1yACNOjf3SrqfVHrHscxzaUte0scNak8Eix25FyXrVVVcVR7NaaoiJhQa4muKNjXONdbJm2p073So5uP1isrncsN1OH+6VPNx+s5ZdUPXFc9SWsbqNK9QZpV7zuVfPIpgQMpz6RyFU88il5Wk0jkKpJ5VtEeSk7XE7lJzTPvjR88fZPVTLUqwzPmByjR88fZPWd3cq7SmjejvDdcnic7D7VqvlQv8XnYfatV8vAeoIiICIiAiIgIiICIiAqytPuw5r/urNVVd8P8A6I9coNY6tLtFD+1UfZGtcwvWw9Wk6KLlqPsjWto3L2vCelDz7+/K1gkVpQS9+3lVFDIrClnIII2wbrqYswhkVjTuWM02UXcEdJVjDlN3BHSVnNMr4wyWKRSmyggtOkEEEHaIO2FjkeU3bzekr1ZlR28OkquXMmkhVGp6C4mGcMjO017C9zfNiBFwug1N5OMR/JO+8rhmVH7w6SvduU37w6Srfs4o/FRDU0k4zH8k77y57mknGY/knfeWRtyk/eb0lc/nJ+83pKrjc4/4n8WMHU3k4zH8k77y6nU5fxiP5J33lkcmU37zekrxflR+8Okq0Tc4/wCH4vTImSI6OMsYS97yDJIdBcRtADcAudHnUmWZVMmU37w6SvB2VXbzekquhO2TShYzSKtqHLwlym7eHSVCmym7gjpKnRkxhFytJpbyFUk8in185fp0C24FTzvWkbFJeMz1YZlO98qLnj7J6p5Xq0zIPvlR88fZvVLu5V2lejehvp58HnYfatV8secfB5yH2rVkK+femIiICIiAiIgIiICIiAqnKHw3+i313K2JWKVuXGPqH6yWysYxkbjjLAJA5xNtGnQ5qDCdWWIazSvIOMTuY03t3royXaOVjVqrXFtXVLpKmsjibBDibCXTS4ZGuIGEgHC6x3TtX21rlmalc4BwgOE6QTLTsPpa6QEekLWLldMYRMwpNFMzjMIIqiP7C9GZTeNo/QFLfmfXtcWOgc14a15DnxAYXXsQ7FhO1uEriTNGtaATFa7msFnxO7520DhcbbR07WhTnXOaUZdHCHm3L8w2iOgdi7tzmqB4w6rexdth1ba+tCw0k67D99GZnVzmteIXYXtD2FzmMxN4QDnA2TOuc0mXTwc7LanhN6rexdhnhVDxm9RvYvFuaNaXujELi9jNdeAWlrY72xF98O7vrs/M6sDcRj0XA0Pjc65Nh3ocSmdc5pMung9hnrV8NvUb2LsM+azht6jexecuYte12B8OF9r4XSQtNtzx11hzJrngubDdjTZzjLBHhO1Yte8O5NGncTOuc0mXTwSRn/W8NnybVzs/reGz5Nq8dgldfDrYBIBBMkQZY/HxYb+a67SZg1zb+5hxboIY+ObT+44pm3OaTLp4OXZ91h8dnUb2Lqc9qvht6jexeg1Pa618MI3LOqIGvv8AsF2L6F0GYNef8MAYsILpI42k74LnAW86Z1zmky6eDzOeVUfGb1G9i6HOypPjDqt7F6vzErgcOtBx0+BLFI0W3C9ri2/pXWTMava0yGHvAcJIlgccW9gD8RPoTOuc0/8ATLp4PM501HCHVb2LzOcU58YdVvYpLMxq9xDWw4nHaAlguel68G5pVpxAQuuxxY4F0bLOBsQMThflFwmdc5pNCng8jlqU7Z+gdi8n17jt/wAlLlzQr2BpdTvaJCRG4yQBryNuzsdh6SF0fmvWNBcYdDRc2mpXG3ma2Uk8gF0zrnNJl08IRDNdZJqdxtflGnuLluN7dJ0ODDY/SVUtzUrjpEFwdI93pBo9MuhXeY+SqyGubJrDnCncPygYmYWMeN17SQRY7Yuk3bk+U1SnQpj2brc097zkXtWrIliVRlR2G+tgAFrr45PFcDut8yyWhyhHOwSROD2HdG55iNxYrpCIiAiIgIiICIiAur3hoLnEBoFyToAG+us87WNLnmzRtn6FjeVqmaY4Qx7YgdDbaSd93Ygp85c4amqlNLTNdFTf4s7hh1wbzb7nm6d5KKiMbcLMVht2cCSd8m+kqS2hfwXdClUtK4E3aRo3lIq6yEd7juwk2Y4t1zCfRcheGsSBpaXNkbpw4nxkjkJfoHoKtsqUT3BuFpNr7QJVaMlTeTd1SpQjx04NxEXRSMOkBzGjb2w8YGuHm0rrNS27+RjHADSW6zdvnDAXl32qc3JUvAd1Su4yVLwHdVShCZk95FmuD4iO9D9bu0fFa+S7L/3ZdX0BY3FYQ4R3zopGSPPnDGOB9GlWP5pk4DuquRkmTgO6pUYpQvzaXWfrcEw0EYzBSn9q2Im/KLrk5JltYlmG1g10kEjW6fExSHD6LLjKub9TIGNiBj77E9/ftIABtawvtqv2GV3l3dafsQT25KeNDWxRkX79lRGCb/FDxbpK5bkp97lsDyNA90gh0W32O+mxVdsKrvLfWn7EGZFd5X602n6EFl+aJNwxNFiMOuRTNaCb2bjebcoAXb81Othwwt031xtQGvtbawh/81V7B67yremf7q42E1w2pBfzOn+6gthkp+i5hdhADW44IhYb5Y4dJuvN+TywF7rMFiLRmOtLQdNg1zr+kAKbk/JdQyKNj2kvawNdYOOkedSvyCXgu6rkxFSMmusLNZpscWvtje0boLQ/Sf3gujqOzmsOFzgNDdaiZGG+eYOsTo3yVbnJ0nAd1CuDk1/Ad1SmIqn0DydqMAAta18kNQ0A7wc4AegLwLGxkRtDjO4f4d4GNG+ZWgsI82IK5OTJOA7qldfzZJwHdUpiKw5MN231sADbDYQ4+dztcJcV5tAkPeySPDLt75romts4g4Wy2vtbY3NrQrX81ycB3VcurslScB3VKYiumiwNBOIlzmtBDo7C/wAUAk+hd583NdwyWe2VmmOXC0SNB3Lbo8ylOyPJ5N2/4BUmkopQ8YhJbzh1kEOjc83ika7G3RiF8DvPiOjzbd73XnhqKR/5RS6QPhqckFkjfi22j/fLey0ZDSGstc30NtpvdRDRv4LuqVAybI+WGVMbZGhzHEAujeC2Rh3iD9qnrC4YZWODmB7XDaIaehZLk/KeuANeCyXeIID7DThv9ihKeiIgIiICIiCpzrydLUUVTBTu1uokicIX43R4ZRpb37dLdIGncXz1WZbytE97JZMoska5zXtc+YkOB07tiN4jQdxfTL72NtuxtyqifkO5JIJJJJJ0klB8+bLsoD/HrfS+RNmdfxir9L3r6B2PDgpsdHBHQFI+fdmlfxmq67k2a1/GarruX0DsdbwR0BNjjeCOgIPn7ZrX8ZquuU2bV3GanrlfQOxxvBHQE2ON4A6Ag+ftmtdxmp65TZpX8ZqusV9A7HG8EdATY43gjoCgfPxz0r+MVXWK42Z1/GarrFfQWx0cEdATY6OCOgIPn8Z51vG5vlEdnnXW0Vc1+cW+9icXkYvk29i4OaMPkYvk2diDQseelfhF6uXFbTZ+i/muuIs9coacVVLt97Zwvh89xtrfYzQh8jF8mzsXAzOg8jD8mzsQaGGe2UcVvyqXDbbxC+K/Ja1l6bNa/jcvS3sW9NhkHkIfk2di52GweQh+TZ2INDSZ917durl6WdijNz/yhc/pkhFzY42iw3rBq+hI80om3wxRtvt4WNbfoC7bGG8BnVCD582e1/G5PlB91cMz+yhc3q5Q2wsA9p06dNy0eZfQuxlvAZ1QgzYbwG9UINADVCreNzdLOxO6FXcbm6Y+xb/2MM4Deq1NjDOA3qtQaA7odbxyXpj7E7oVbxybrM7Fv/Yuzybeq1NjDPJt6rVI0ANUGu45N1mdi57oVdxybrM7Fv7Ywzybeq1NjDPJt6rUGhG5+5QO1V1B5C0/yWc6ldZlSrrWSyvqX0MAkdK+XvYXSOjcxrG6O/dd19G1bTa4vsQZttG0xo9AU7J1C6J2i4Ydtvi8tkxFoiIoBERAREQEREBERAREQEREBERAREQEREBERAREQEREBERAREQEREBERAREQEREBERB/9k="/>
          <p:cNvSpPr>
            <a:spLocks noChangeAspect="1" noChangeArrowheads="1"/>
          </p:cNvSpPr>
          <p:nvPr/>
        </p:nvSpPr>
        <p:spPr bwMode="auto">
          <a:xfrm>
            <a:off x="101600" y="-257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68" name="AutoShape 6" descr="data:image/jpeg;base64,/9j/4AAQSkZJRgABAQAAAQABAAD/2wCEAAkGBhQSERUUEhQVFRQUFxQXFxgYGBQXFxcXFxQVFBUVGBcYHCYeFxwjGRcUHy8gIycpLCwsFR8xNTAqNSYrLCkBCQoKDgwOGg8PGiolHSUsLCksKSwsKSwpLCwpKSksKSksLCwsLCksLCksKSwpKSksKSwpLCkpKSkpKSkpKSkpKf/AABEIALgBEwMBIgACEQEDEQH/xAAcAAABBQEBAQAAAAAAAAAAAAAFAAIDBAYBBwj/xABBEAACAQIEAwYDBgQFBAEFAAABAgMAEQQSITEFQVEGEyJhcYEykaEjQlLB0fAUYrHhBzNykqJDgrLxFSRTc9Li/8QAGgEBAAMBAQEAAAAAAAAAAAAAAAECAwQFBv/EACYRAAICAgICAgICAwAAAAAAAAABAhEDIRIxE0EiUWFxFJEEQlL/2gAMAwEAAhEDEQA/AKH+HXaJWQx3sbllW+1/iC9RfXrqfWvSsDjq+cuJwnCYplie+QixG40BANuYvb2r0vsZ23E4CSHLINOQD89PPy+Xlq4KriUv7PWsPiL1dSSstguIUZgxV6qWCqvUgNUY5fOphN0oC1mrheoM/nSqBZN3vSms/nUYNPqQcFICu0qEHAKfauAU6hI21LLXaVAcp1NpwoQKkaVKoBy1NNOpVIGkUwrUlq4y0BAwqMipmqticQsal3ZUVRdmYgADqSdqA4VphoSe2eFzWMoymIyrJ/03VZO7cIw1Zla1xbmKqYjtvF3pjjV5AoiLOmUoBMuaNyb3yWtd9hfntQB81SPFofGTIoETZXJOUK2UNYlrDYg+9YeTEYzFBZsP9ljLGCdO7lURRSNZSTJ4ZHicZ7qdQx06k5ex0mIC/wAQwQmHuZQrtNnMbB4MQruq5ZFe52Nw1qAIYntpD4RAGxLyLKyrEUNxFbPdnYAEEgW312of2omPEOEM+FDSGZYmVV+I2lQuhsdxZgfQ0Q4h2IgmD5h45GWRnIRj3iqEZ1R1KqXAGaw19qtcHwEOEj7mIs3idyPjYu5uxIQWW55AACgM1H2Nxj90ss0JTDsXgDhp8oIKdzMGCCYBSLSXDAjnRPh3+HmGjRVcNIRcXJKKVL5+6KIQrRByxCNmtmtWh7xzsoTzc3P+1T+YqDFFVH2jM5/CDlB9l1t6k1DaW2Sk3pEqCJAEHdqFAAXwqFAGgA5C1Khn/wAgBoIowP8ASP0pVl54G3gmfPPZ/s7PjphHApZjqxPwqL6s7ch+xc17l2c7KYfh0RRAJZjpLMw0B5qOY/0LqfvEaEFOF9nEwcBhwy5EABY3+0lNtWdxYgctNemUbj5nN7HS2gAsAB0AGgFXlNy66MUqIp5cjApchv6+nL0q/g+I351RYX31FV7FTp/78v8AV/WkX6Br8Nir1fjlvWTwWMo7hcT51cgLK9SqKqxS1OslATWpwFRB6eKAdaleuE0hQDq7TRXb0B21crtI1BJyuA10ClahB2lSFKgFSobxbtBFhyqyFi7hiiIjyOwQXchUB0AOpofN28wwWMoXk72NZVCIWbu2bIGykhjrcZVBbQ6UBoaH8Q4ykMsMb5rzsyI1vBnVcwVjfQsAbaa2rFcR7eTFyt1iQTPBIoSRp4ke8cOLLt9nlztG1ra5gLnWrkfZPFYh2bGMsV4YUJicuWxEEmePFICoERGoy63zG9AWsX2+jt9hHJKXSZoSVMcc7Q6vHHIwuzWDEaWOWucS4c3EuHRkOgeTuZ1YAmLMrCRVZTqy/dPmL25UTwXY/CwuHSLxKzMuZmZY2Y3YxIxKxXOvhAq8+LXZbsRyUXt620X3IqQZ8cFnnkjkxJhjaCRXi7jOx+F1mVjIB4XVgLAaZd6nw3ZHCxhQIEPdklC4DlQXMgAJ2UMSQNhyq82NPeCPMiMwJC3zOQLXOUaKBcakncVKcCp1a7n+Y3H+0WX6UBE2LU6C7n+W7W9SNB7kU28h2Cp6+Jvkun/I1cK/sUG45xpsOV+z8DOkZkY2RDIGCMwAJy5wqE6Wzg60Bc/ggfiLP6my/wC1bA+96kRABYADyFgPkKFYri07NMkUJzwmO+Yg51fKc0eynwl92BBTY3FD0gnkIeae1hHmjizSR5lZlkBAsuSSMrdXYlTseoBvEY5RoCC3S4PO2vvf5UMa51OpNMweAWJckd8o2ub9B6DQDQaVZArgyz5P8HfihxX5IMvlSqa1crKjaiXH8aC6J4m/FyHp1oC04zWJ8R18/wB61FO50ANiTYaE3O9vLberXD+As2o11Nix0W5vZb+3yrvo8uxJHe+u1tNeft6UjFe40Olzvt12qTHyNhSoLEA7EHQdc19h86llkzoH2YNlIGg2uGA5HQ39qAodwQQQb32319dNDf0zW6738BjLkC41PzAOp/r8qrE3Fjcg7i51qFww2J1PzN72P83nz9asmDUYXF6Dz2PX6UQjxPUjn5bf05/KslgcdyufmaOYXFD9k1cgNxSX8qkvVOB6soaAlvXRXFpwoDopwrl67aoJIjJ05euu3l5/WkJ/T2P9vI0/IP3ekIv7b+tARPKbaDr57X8vKnGU7c9RTu6Hr7n9aXdDXz5a0A0S+Xv+xXe96/pyB/OnZB+yaZIyKPEQPe1/IDn7UAI7T9mxjYkGYI8ciureLb4ZUOUhsrxllNiNxUOF7DYdVVX7yURgpHnexSI/9DMmUvH/ACuWo2s7H4ENur3UfIjMflUOLwUjowEpVipClQAFa2jEG5bXlex6UBXxfC8MZEd41aRAoQWLZQvw5Y9QLciF0qTG8SEalnKRKBctIwva9icoO2o3I3rM8HjxjRtr3BmWKxc6JNE1pVCMAzLKBcMh0DaAEXNzH4CKAq85aTMUilJe6hZQ0QaYEjOhzIpJHIG2lAVeI8bkMjpDaU2bu1YMv20Dhp8O6aC7xEFCep1Ohqw3D8RKcoZoocxIGZkfu5I2zIQpLK6S5XWxAscpGlKHjKqWiwkBzKUDeD7ve9zIfCbs8drlGIJA36d/g55iwxElgyGNooC91P2iM4KnTOrKwzm6FRvUgHT8O7iZpROXmEQcRhQDK6qFkewDW70RoCFtcpprazjxDEyySKj3WRWkwzx3KqFXMufNGAwJGVlzHVja1hY7g+z4VVAUDKbhnIZsxsS+RLIGzDNe51JPOrq8MX7131vY7Xve+UWW9+dr7UBVj4hdFNgXygsE8WU5bsL2sLG41PKm4iFpQUZY8pNrMM9yCCPCfCNbblqu4vwLoNSVUAk2uzBQPrUhhGu5v6+Q/KgBz4ZQPGS4H4jddP5AAo2vtVDEzljbQAbDbkD6c6dil+1c5iQSMu/hAVVIBvqCwLX6nyFQ2t/7NceXLfxR14sXtiFRtKK5I9D8bPbauZujtjCwlnpUAj42tt7UqrzRp4pGg4Rwi6h31Gw/mI0JPlflV/GcQSEEsdOQ5jyHlViTEBIEUaBVUfIWrEY2BpHJc3HIfr19Nq9E8Qg4pjmxbbeDb25gdfWrEuLWKO7sFUdevl1NUMfxQReCNTJKRoigk2Avc21AtQjhWDXGiczylJYwhS+kagtlbMLXUXKAkbZrm9q1jjvb6M5T9Itr20jL2KkJ+I/mvIUfw2JVhcWII9QRWexGGiCOuLPc90WVcOmhQkaPqc07sBfMTlta7bJWe7P9oTHOsQuyu1rDXLzv6dfn6zOCq0RGTumehyQ2Nx7H8m8/PnVzBY32qGJtOoI1HWmywW1G3In/AMW/I1RM0NLhcVeiUUvnWQwmMsbHfpR7CYurkBlGqW9U4pL1aU0BIK7TVNMkxSg2La/hGrf7Rr9Kgklp1VxK5+FMo6ubH/aLn52pwwpPxux8l8A+hzf8qA7LiVXRmAJ2HM+g3PsKZ3zH4UPq/h+mrfQVMkSoNAq7bWHkL9aoDtJBbMHuucRlgGyqzMUXM1rAFhYNte2uooC0MOx+Jz6KMo+Zu3yIp8WHVfhAB67sfVjqfepGFMllVdWIW+1yBf060A8HpStUH8Sx+BGPm3gX6jN/xrv8Mx+N7D8KeEf7tW+RFQDMdoezzviHKyBElSNgT43jxMMgMMscZDFhbdRYHKOpq3H2WRnZyhcuHVjLYLlkymRe6QDOrMueznQk2rQw4ZU+FQL7+fmTufepaAopw4Ws5LDmB4U/2rv/ANxNLEYlIgoNlBNlAB9SbAaADUnYVdtVLiPC0nC5wbo2ZSLXBylToQQQVZgQQRr6UJKEPHVlDBbo2VijMAVOWQwsLA/Er2BU63Zd70Ow0WJkdXzOAsi7+FTGDmJKnKbtHJkIyaSQ6WFaHB8NjhAEahQABpuQAALnmbAanU2FSTSqoLMQoG5YgAepOgqSCvJhbsGuSAb5dLXAIB68+vSq3EcXlGUHU7+QrmJ40gDBDmYEroDlzA2PitY2O9qESS9dTz9awzZa+KOjDi5O2JjVdzSkkqpLLXEejGIyXFULx81xTcXPY/1qliJri9Zs6YxrYHmtmNdqvPifEaVVo61I3+Ix7MLs2g9gKGR8Wje+Rw2U2Nv3qPOgc8U06RYiWwwZkswUscoVrHvAgza7A9SNrim8Y7PCNO/wzFI1RGtISJTmufGCAqnYBRqwsRfU17nj/s+O5jl72KRHRsuJS+R+U6jcEbZ7fEp3322k4r23XWTIjNJHJHKkinPEWGVgsosXQ7hWuRlt0NQ8I4mmIXu5Pi0O+oI2ZTuCORqPiPYVppQ8kgKWAIUFWYjmeSki18vtapU177K8foyf8TPjHCR5nygLmYmyKNhc/COgGvQVruDcGiwYAsZZ5LABRd3J2VR91b/s1zGY2PCr3OHVQw3sNFPP/U3rS7JYz7V1kJC4lTCZtbxu/wABz8rmwIvqD5Vbi5K30RyS0iXD9sXWQiRAFvawvmUjTW+/n+xWswOOV1upDKw9iK8wxuFaKRo3FmRirDoQbGpeGdqf4VwGJKsQMo1Iudx+nOoyYlVomE3dM9Pmw9rEHTken8rfkas4TFW0P1qLDTadQdxyNMxmCBAN2yciCQR/KxGtvSsUzYPxcVRbBmFzsBqx9FGp9hV+HFO3wpl83NvcKLn55azPDyI9FAXrYb+p5+9HsJir1cBBcLm+N2byHgX/AI+L5tVqKNVFlAUdAAP6Vn+0HEJkWIYZk715LKrgZXCxu5QkkZQcoGYXIvsdqrS4nEzFGJbDIyITE5USCRZVzp4Lu6PHmAK2INj6QDTz41EIzMqltgSLseirux8hc0Fl7Yo1hADIW7gg7L3czMiygAFiqupDCwK86hwXZoaFu8lYZVzTMy5kjmaeDMviZjGzWBOUkb0ag4WFvqFBJJEaiIEk3JOXxEk7nNrQGdmhxM1zK/cLKsTqjEM0GIgkzAqgF5o3KobXGl+os/CdkVvL4CEnUq6D7KIEsGYhQMx2ABKAgX1N71po0jjOUBVLegLdfNvrQziPaiOIka3DhL7IG+zL3YXIyo4c3HwqxGxtACX8Ox+N7eSDL9TdvkRUkOFVTdV167sfVjqfc0NTiMskavHHZg5WRWN7ZHMThSB4rEFgdLhfO1FQ2mp18qEjqQrmaug0B2lXL0qAVcJpGlagIMWjmN+7IDlWCE6gNY5SfK9qzL41yjpMpLZgUz2LR5owGUlfiILSAMNwR76DieN7tdNWOg/X2rKTk3ud/wA6wzZeOl2dGDDz2+hsfhFhyAHyFh9AKXeUw+dV5ZrVxnoqI6eWh802hFObFCqmKI61Vs2iqKGKn3oTisXYeVT42a29Z3iWN0Nqr2b6GS4/U0qAviNd6VacCvlR6diOJJgoniQyLKkoYQyqHVkkXLKneL4ZInXu2BIX4R6jDcS448zCKIMQC3dxglljDG5C36X+I9NTU57PYieQrqkYNszBgWUaCwNidPQUegwkGBSwGaQ8vvHzY8h5fSvYcvUez5SvbG9mezowwM0zjORqSfCo3KjrsNfKtNhuMxyqcjXtoRqD62PLzoIrhp1XFlFX7Nsrs4XKU7yxCG63B0tYkkC9WcdwSGwlwpVIVUsZXkcNnJNoW0y7AABQSQbk9K+P77J5lHiXDc2VWP2lrJJymsPhbpIBy57jmBSwvaLEQARq5CLcGNgpQ3N2zIRZr9T7Ue4XxGKdO7ky5reJcxP+2xvp111O/WtxDslLLIl2jyAm8l2zkBhkHdjRjvdr256bVZZNVIq4btGS7Q9ppMXiCyqGlksLRrYaALoNeQ1JrQ9l+xq4f/6jFlTINRf4Y/T8Tefy60XwXCcLgEzWAdtySc7W3sT7abeVV0njxcuWQvYhu7SLVs/3Fyk8+Zsefw1G5/otqP7Jz21USAKh7vYt971C9PLf0rS8O4kri6kMrcuRFYnjXCIcNGUZy+JJHhQju4RzV2N8znoDp16i+HcbOHbNfwfeH6edTLEmriRHI06Z6dPglVlkGwBUNzUEglGHMXAP9NzT4eIPeypt95iFX2tdmHsB51X4JxZZY1kXxI4+Y/KrM8OXVblDseanoawTNgxhCzfHIfRPAPmCX/5D0orhgiDwgC++mp9TufesthsWRRbDYwE6nlprbXX+1aAPRzg867NdlZVbKSpAbmpIIDe2/tQ3DzX12Og5X89KsCTnz9+nX9+nSABcP2Zlb/NdV8Ma2XXxK6yl1NwQRIpZSbmzsGvpY6vDEDlyAXJJJNujINBYGyMUBIvl0JNMxGMEYuxIF7CwJJOugA1J02HnpprTHGo2ky63u6gtoM0cfeMDr4TlYMLgaX9wDCqFAAAA2AFgPQCnCsiMVi5hpcFYwbL4SszKfCwvlYI6dbMswOtrnSxBreLU+QIAF/h31tzPPXbagLIpy1WDm255fv8Af1qwpoCSuUr0jUEipsrWBIF7Am2gv7nQe9OoRxnG/cG3P9KrKSirLwi5OkDcZjTIwZhl0Hhve3Mi/PW+tDMRNc1NM/Inl576H5af36UnYczYHzudyPy8+etefLbs9THFRVHJsRpQ3FzaX6VYnlXKdRex5k8jYDX9faheLnUcwAWbnsAARlHPf/1VWdEV+ChiuLAXHOhc3Gai4nMjFj4b5iLFiBa5JYG/S310oBjcXHfQrltqcxDABRYgdb3vp+tIw5GsmoLaJ8dxca60DlxDObCo5kzykIRl02N+W17n+taHhnCwBtrWvFQMPJzA6cHYi96Va0RgUqryZbijV8XxxRMwBaxXNbUql/G4HMga28qD8LGGjzHEZHLurCR1kkWSEg51TIbpJsQx+YoTwntAyEK5uvInceponjcCoQugzQtcugGsZ3MsY6c2Ueo5ivVj8XxZ8zL5bQW/+cw8SRSMrASxx2fu4pWKQSSQtA6vYAMgjuwO4rB9oO0mc2uci3EUd7iNCTlXTysL7m1V8THK8pig+0tswN1AOoN9lBvfrWh4L2Tjww77EMGca3PwqeijmfPf0qzko9dkJX2VuyHZyVpFxE11tfImx1BF26aE+H59K3MXFIySqupYbgH93rOYbFvjcRHho27pJGy3tc2sSSbEchsDWekBRzlPwsQGGmxteo8Tl32T5K6D/F4i0hWY2zuTDL93XUQt+Eixt19biqOD4rNhO8VLIzgKWsM4H8j7rfy/KiHDOKJOpimAOYWIOzD8jz8txVbifBcRlMaI0wteGTw5l1F45bkctm2P0qYyr4yIlG9oF4/tI4w6wuw7tWZwtlvmO5LWuee/X0qPgPZaTGMJJrpBuF1DSDy5qvnueXWjPBOwqxnvcUQ7DWx/y1tzN/iPmdPKrXFe0+6QaDYvzP8Ap/CPPf0qG3PUSUlHbDWI4xBhFCDdQAES3hA2vyX0oxwzi6SLdTmRtx+R6EVheHdm2kjM8ziCDW0jgku3JY03c35jSh/DuJtA+ZTpzHI1DxKtdhZHez1DEYbJ4l1Q7dR5f2p0GJtvVPgHHUlW48Q2deh/I9DVvF4TJ4l8SHb98jWKdaZsGMJiulFIpb1lMPiNtaMYTGVoAjj+HpMgRrizI6kWurIwZSLix1GoIIIJB3pcP4HDEAFUEi+/O9wdPh2YqLDRfCNBaom4kio7s3hjDFiNbBRmbbmANqGz9sVVyiqQVV2fMG8IURm/gzXGWSNyQbZT62A1MegsBYcqjOMTPkzrntfLcZrDy36fOs5BPiJ4XRgVk+wZSVsA980sMovqoaMqSt7pKuh3Nnh/ZgqwdpDpL3oUnMVy51QB73/ym7s3vdVXbUmAFsLxOOR3RW8UZIYb20B3FxqGBH9ja1TI4FBJVdSADbS4F7fK5+dSAUJOiu2pBa5JOo3Iqtg6wNtDryrOY6I69Rf+tW+N9qIsNC8r3KqOXMk2Ci/U15s/+L4eQmSCyH8LXYeZvofpWGWLmrj6NsU+D2aWcmh0zVDwztbDjJO7gWQta5JSyqNrs2w10870Yfgancnlrt7W6HauCdp1R6cM0ezL43E5RrtWU4nxkC+or0ufAIoKhQLX5frWa4hwGBzlMaE+gvVN+zsx54/R5fxLjo2vWfmxRY16jjv8PMOdksf5Sw/OsvxDsd3VyoLDod/nXZinjRw/5HnydVX0jP4Hihj2W9EV7UzWsEHveqjYhENitiOtSDiadBXVwizzvLOOrJj2jxB5L8j+tKm//KLSp44/RP8AIyfYSxmMVBr8q1nYDESshaQWW/g6kdfTpQjgXYw/52LI01yEjKPNzsT5betGMf2gKDLCCAb2cje2hyg/1rok3kdI4lUFs0+PmWOJ5Al8is2VQLmwvp5msXxvEPIVkzBomAKZfhAI29as8O7Ttospv0bn7/rT8fge7DSwrnhbWWEcuZljH1Kj1FIfCVMiXyWg12N7VM2IHeJhkVI5XzCKKNrqhsAwtqT86zXFu1bSxlXiwyA2JZIVR9DfRhQfisqxhWU50cXQ9fI+Yqfg/ZKXEkPPdI+SbMf/ANB9fStJOMdlUmytwbDzYqYd1dI0YZn/ACHViOXLnXrGF8IA8qyuI4vFhl7rDqpK6afAv6n960CfiMhfvM7Z+t/p0t5bVnwlPbL81HSNN2lxJLiOTwwuFCuNllu3hfyIy28wedAcJIMPODLEsuW/gYkKTbwk23F7G3OjPC+NLOpimC3IIIPwuOen5cqp8XwPdoQ92jUHupDqyWFxFIeY5BvY672hKviys438kUOL8blxD55mvbQDZUX8KrsooNG0k8ndYdczHc7BR1J5Dz58qs8L7O4jGEFgYoepHiYfyqd/U6etbRVg4fEEjUZjrl+8x/E7fvyo5/6xChW5E3Z7hMeBhJd9Tq7nTM1rAAdBsBvWi4Lx2OUHKcyHRgdCPO3I1j8LwuTFA4jFSdzh1v4zz/khT7x89ut6GyRy4RkcK6K4LIWGXvEBtci+g20879Kr4r97LeT+j0nGYPJ4k1Vtb9f0IpuGntVXsx2kSZcrbH4hzU/iFFcfwdkN11H0IrG+Lpmve0V8Lg2Vpu7ZI0mUHLlBtJlKs9vhswyAgg3y30vRvA8NhUALGCBltm8VsgyoBmvbKNB0oFBJb+9TcT400MWdRfxIpNrhFY5S5F10BIvqLA3Ogq4Ncr0yfHpGVDmxc2XQm9rX2FgBfUmwFZNcTNiVIXPkmS63CBYpYpMpUkBlaOS19c9wp3DCi8HAi0McUrhljzBbqjtltkVWLDKfsyQbKL6a6HMBdwPaBJSQoa4Dsug8YSQxPbXQhwAQbfEPa1wvEySJeSPu2FwRe+qkhj0tcXGpuCKbw/hUcIARbWULckknRQSb8zkW55kC9Xb1BIOx0kmaw+Dy9OY569KHYiAsLZyvouv1o1KdelMIB5VnOHItGVHl/bfsnIcPI6SySMMrFWNwVBBawvuBr7V5Q2EevqR8IKC4nsnhWJJgQk87W/paphHiqIk7M5/htwNcPgVdh45vGx8tQi+gXX1Y0fllv6U+aIRoqKLKosB0A0AqsNfSuOStts7oJKKKswJv51RGGVSbAAnUnmfWirR3qFsPWDRvF0Dnw1+dDsZwZWBuT9K0Bw1QyYaqtFlOjzXjnYZZNiQeRsKxXEux88WuXOOq7/KvdpMHVDEcN8q0hmlDRE8cMu32eAHDsN1Pyrte2PwME7D6Uq3/AJX4Mf4S/wCgLh+KrPiYhOcsHeJmUbBcwuSeenOj3aLBRrOqY+WYs9+7WEJ3UERcpHYHfQA2UD3NZDHYQCzpcxte19CpGhRhyINxY9KsxduJ4Y1UsjCP/LMkaSPH/wDjZhcflXrNfR4if2VeO8MOGnlhZg3dsVuNiNwfLQjSrnZDjheUxC5AF83Ia2A/T0NAcNg58e7NchC13dtSxJN/9Rv7DnWww6wYBMqjM3Qbk9WPL92FZzfLSLxXHbDcPZ/Dg5liQMSTfXQncgE2W/lagHaHjDWCxaROLhx98eR5DyqXA9rGZsrqBroRpbyNzvXcVgBY5RmiY3dBvGxOssflf4l9SOYqsVxl8iZbWjL10VPjMGYz1Ui6sNiOtH+xEUiyuxEYgC5cT3tgndtrlPPMbaW5iulukYJWZociNCNQRuD1Fa7s52hzeCTRxseTeY/MVY7SRRxYQHAopwsptLLq0ucNdYnzC8YGluv9cSDzGhGxG4PUVnKKmi6fFnoPHOLCCNWtozqha1xGGBs597D/ALqyJZo51eVRL4sxDE5ZBvqRyotwXjImXuZrEkEagZXFtdDpte4/Yp8SwP8ACjKwLYRj8W7QEnS5OpS+x9jyvnjfF0y81e0GZu00WVcRKVxGIt9nDlKwYcA2F1+8dAQB5EnY1juOceZ2aWdyznmf6Ach5CqfE8QUk7pB3jm2ULrmuLggelHuzfYQlhNi7M26x7qvm/4j5betWlJQ6IjFy7F2C4VO8oxLkpFY5F5yXBGYjkovcdTXsnA+IBl7t/a/9KzMa29v7D86sxy2Nwa5ZPk7Z0pUEuO4AJqNj+Wv60Ow2Jq1xvioMa3OoBJ29AKBwSa2FWh0GbDh+IuKtT8ciiCl3ADkgW12ZVY6XsAzKD61jsXhJ2ZGhI8IkGUkACTwtE5FwGW6lWG9m050cw3Z1DnDFe7MneIgVbKzR5HFnBUqxLNly6Frg1cgI8R46YZcpjJSyG4N2JeTugMullDZAWF/jGg3p3AcfPIpWZCrIzKzEFQ4+JGRQCDoQDqLFTVnDcPiXLlUeEAKfiICqqCxa9tFXbp1q5noDjJUBNWCaY61AGrXXUHzpgNdz0AE4mtmIqtlolxaO4uOW/pca/WhxcZq48kaO2ErSOiI7U/u6a0w3/SnrLWVGtjTFUTw1KHpBh1qKIsqNBUD4eiJtTTHVXEspAs4OlRPLSqOJPNnncmB78d5FYl7CRCQFkFrBr7LIOTcwLHkQC4f/h+5fNiTf+QHT/ub8h8zWi7PYH+GgCs+gGrMQNffb0q1xuZ+6+yAcgjMnN0sQyqfxa3HW1udeqpPo8el2DZ+0KRWii0HhUsPhQDTwAfW3nbrRPh0WHnMiJGzxojZ8XJIUAksSrAGyKS2wIvY3NYrGYYWEkZzRtseY6q3Qjalw6SPMFneRYt2yAMSQDbwkgX5X5Xrp4JLRjybewjxWKTDEJKpOZQyMHVldT98MujbW8rU7g3adY3RCWJZjYE9W0v1NrW9BQXtV2pEzIkSFUiURQpfMwF7+I/eYk3NqIdlOx7BhPiPj3VeSeZ6t9BWeRqqfZeCdmlxcAVScpMZ1cLuu5zgbldTdR6gbigGPlMTC+YqRdSCCjA6huhty9vfTpxmHP3Ye7D5XHIHYmh/EcAuU2F4Tcso3jO5kjH4ebKNtSOYpCVakJL2jLTYksTYkKSDa5OoFgT57/OogKnxeCMbW3B1Vhsw3uDVLFYxYxqf7/2roMeyaSYKL3tbW+xuNrdNa1/ZHjX8XEwdbhSUJIFnFtdNtjYjb52rF8F4BLjWDPeOD5M/+ny/m+VemcO4esSKiKFVRYAbCuTLNS6OiEaOYLgMEOsUSoTuRcn0ubm3ltV9Vpt6eDWLZqiaOW3Xa29vcdD/AH9nd/z1877Xuddt7W+nSq2b+9Y/j3aEznuYf8vYn/7n/wDH/l6bzFWS9Bwca/iJCsdzGl/HfR2sQDfmovp1sCOVzuCh1vrqSbctbWB686E9meF5UF612Fw1vKtP0VH4SIj9b/T6mnYrjUUQbO63UarfyTSx0+8ptyDXNhrUOPwj54pIszMj2ZM1laNgQ9wTa48LA2v4LczSPZtZXdpgMrOGKfErWhMIY31UlGKMNiEG3MSLDdqLyBVQEZolbxAsDI5iuMtwwSQKrAHQODta7JMBiJpPi+zEjuMwvG6Bg0QynxLYd5Ewtro+thc5hMAifCtyTmJN2YtlVcxZrknKqi99lFW6Ap8J4eYYwhdmsCBc3AXMxVQbXNlIW53yjarbV2mMagDGpopM1NoBpU69PU/sH9+gSY2kO+nXbf06W+nSjtqDcRW0h8/0rHN1Zti7IWY29QefW+p6+ldDb+ZJ8thYHrzqGWS1PE1cvI6eJKGPvfe+vp9TXCxt/fTYC1umn1NNVqQOlLJo7mrueoXpoY1UsTlqVQXNKgPJu0MWJVwMSjISLqpFhb+XlUXC+NNEQCbr/T+1aE8LmxXD8Iqi5EmJJdjZY4wVuWY6Kt7/AJVieKSLCzDOrhSQGW9mtzF7G1e1SkqZ4itM12MwlwZoFzhtZoh/1P506SD/AJeu+SnwMs0pTDAsmnjIIABF7MSNxtYa1oewbyspZxZCfBfp19OlbHFz5UZ7FiqsbDc2BNh5msVNpUaOKuzK8G7LQ4Ne9lN35sf/ABQcv61dkczKrSyjC4ZzZb3aSQA2YhVHwjqbL60F49iXkYOWDRsLxlfhsfz60ejw8EuHjGZZcasSokfePksWslja3eID8AIUbnY1ooVtlHK9AXi3ARGplST7Ikdz3gySTC+rJGLnKPxGwP0qTgXHSpCOfQ/r+tXOPg4dZkxEqzYuYoGI8QijUh/iIFmbw6DQL61ikz4h+6gF/wATcgOp8vLc/wBJlTjsRtPRuOL8IdomGHUOG1CXC5HvfMhOmU63TTXUdKFcF7AWbvMWQ7bhN0Hr+I/T1rWcIhMcaoSWKgC53Nha5q7audybVGqilsjhiAFhpU4pgakWqhYkzU1pQATewGpJ2Ft9TVeTEAKWYhUXUsdBasbxvjzYlu7iBEfTm3RnHTovuddrKNk9E/H+0ZmPdQ/5Z+b+Z5hPLc+mlEuzPZvUM2pNd7Ndl7WZhdjXoHD+HhRWnWiB+AwWUDlRKOOuxR9BVhVqCTiJUyCuLTgKAfXQa4BSNAJqYRT7+1MagGNXDXSfamXoSdqjxTClhmG4/pVzPXM1VlHkqZMXTszTV0mieN4de5WwPT97UKZSpswIrinjcTsjNSJM+ldSWmZtKVZlyYtTdKjJpXqLBJSpmauVJJ4lje1cvcLhlclATZF5ljfW2r6k2HnVzgHY4ue9xWw1CHYebcvbb1rtKvVm90eQlSsNY7tIEGSAD/Wdv+0c/U1X4d2pcELKbj8XP3pUq1eOKiZqbsvYzBqVZ0XNG3ikRd1POWMdebKN9xrcHL8Sj7o6kFWF1YbMvWlSqmObomUVZXwHDJcWfDdIubndv9IO4+nrtW+4NwNIECoLDn1J6k8zSpVjKTb2apUFUFdzUqVVLDWe2pqrisaqKXkOVB82PIAbk+VKlUxVsdIx/EeKyYt8qjKgOi8h5tb4m+g5dTp+zfZYKASLmu0q1BucFgAoopFH5UqVQCyqVKqVylQkdanA0qVQBXpE+1KlQDc1cY0qVARkUxq7SoCCbEqurED1O/oOZqH+MY/AjHzb7NfqM3/GlSoDncO3xPbyQW9izXJ9stOTAoL+EXO5N2J9Sbk/OlSoSQzcKU/DcfUVUm4c67WPpSpVm8UWXWSSKbEjcU4NSpVxyikzri7Q3PSpUqrRaz//2Q=="/>
          <p:cNvSpPr>
            <a:spLocks noChangeAspect="1" noChangeArrowheads="1"/>
          </p:cNvSpPr>
          <p:nvPr/>
        </p:nvSpPr>
        <p:spPr bwMode="auto">
          <a:xfrm>
            <a:off x="254000" y="-104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69" name="AutoShape 8" descr="data:image/jpeg;base64,/9j/4AAQSkZJRgABAQAAAQABAAD/2wCEAAkGBhQSERUUEhQVFRQUFxQXFxgYGBQXFxcXFxQVFBUVGBcYHCYeFxwjGRcUHy8gIycpLCwsFR8xNTAqNSYrLCkBCQoKDgwOGg8PGiolHSUsLCksKSwsKSwpLCwpKSksKSksLCwsLCksLCksKSwpKSksKSwpLCkpKSkpKSkpKSkpKf/AABEIALgBEwMBIgACEQEDEQH/xAAcAAABBQEBAQAAAAAAAAAAAAAFAAIDBAYBBwj/xABBEAACAQIEAwYDBgQFBAEFAAABAgMAEQQSITEFQVEGEyJhcYEykaEjQlLB0fAUYrHhBzNykqJDgrLxFSRTc9Li/8QAGgEBAAMBAQEAAAAAAAAAAAAAAAECAwQFBv/EACYRAAICAgICAgICAwAAAAAAAAABAhEDIRIxE0EiUWFxFJEEQlL/2gAMAwEAAhEDEQA/AKH+HXaJWQx3sbllW+1/iC9RfXrqfWvSsDjq+cuJwnCYplie+QixG40BANuYvb2r0vsZ23E4CSHLINOQD89PPy+Xlq4KriUv7PWsPiL1dSSstguIUZgxV6qWCqvUgNUY5fOphN0oC1mrheoM/nSqBZN3vSms/nUYNPqQcFICu0qEHAKfauAU6hI21LLXaVAcp1NpwoQKkaVKoBy1NNOpVIGkUwrUlq4y0BAwqMipmqticQsal3ZUVRdmYgADqSdqA4VphoSe2eFzWMoymIyrJ/03VZO7cIw1Zla1xbmKqYjtvF3pjjV5AoiLOmUoBMuaNyb3yWtd9hfntQB81SPFofGTIoETZXJOUK2UNYlrDYg+9YeTEYzFBZsP9ljLGCdO7lURRSNZSTJ4ZHicZ7qdQx06k5ex0mIC/wAQwQmHuZQrtNnMbB4MQruq5ZFe52Nw1qAIYntpD4RAGxLyLKyrEUNxFbPdnYAEEgW312of2omPEOEM+FDSGZYmVV+I2lQuhsdxZgfQ0Q4h2IgmD5h45GWRnIRj3iqEZ1R1KqXAGaw19qtcHwEOEj7mIs3idyPjYu5uxIQWW55AACgM1H2Nxj90ss0JTDsXgDhp8oIKdzMGCCYBSLSXDAjnRPh3+HmGjRVcNIRcXJKKVL5+6KIQrRByxCNmtmtWh7xzsoTzc3P+1T+YqDFFVH2jM5/CDlB9l1t6k1DaW2Sk3pEqCJAEHdqFAAXwqFAGgA5C1Khn/wAgBoIowP8ASP0pVl54G3gmfPPZ/s7PjphHApZjqxPwqL6s7ch+xc17l2c7KYfh0RRAJZjpLMw0B5qOY/0LqfvEaEFOF9nEwcBhwy5EABY3+0lNtWdxYgctNemUbj5nN7HS2gAsAB0AGgFXlNy66MUqIp5cjApchv6+nL0q/g+I351RYX31FV7FTp/78v8AV/WkX6Br8Nir1fjlvWTwWMo7hcT51cgLK9SqKqxS1OslATWpwFRB6eKAdaleuE0hQDq7TRXb0B21crtI1BJyuA10ClahB2lSFKgFSobxbtBFhyqyFi7hiiIjyOwQXchUB0AOpofN28wwWMoXk72NZVCIWbu2bIGykhjrcZVBbQ6UBoaH8Q4ykMsMb5rzsyI1vBnVcwVjfQsAbaa2rFcR7eTFyt1iQTPBIoSRp4ke8cOLLt9nlztG1ra5gLnWrkfZPFYh2bGMsV4YUJicuWxEEmePFICoERGoy63zG9AWsX2+jt9hHJKXSZoSVMcc7Q6vHHIwuzWDEaWOWucS4c3EuHRkOgeTuZ1YAmLMrCRVZTqy/dPmL25UTwXY/CwuHSLxKzMuZmZY2Y3YxIxKxXOvhAq8+LXZbsRyUXt620X3IqQZ8cFnnkjkxJhjaCRXi7jOx+F1mVjIB4XVgLAaZd6nw3ZHCxhQIEPdklC4DlQXMgAJ2UMSQNhyq82NPeCPMiMwJC3zOQLXOUaKBcakncVKcCp1a7n+Y3H+0WX6UBE2LU6C7n+W7W9SNB7kU28h2Cp6+Jvkun/I1cK/sUG45xpsOV+z8DOkZkY2RDIGCMwAJy5wqE6Wzg60Bc/ggfiLP6my/wC1bA+96kRABYADyFgPkKFYri07NMkUJzwmO+Yg51fKc0eynwl92BBTY3FD0gnkIeae1hHmjizSR5lZlkBAsuSSMrdXYlTseoBvEY5RoCC3S4PO2vvf5UMa51OpNMweAWJckd8o2ub9B6DQDQaVZArgyz5P8HfihxX5IMvlSqa1crKjaiXH8aC6J4m/FyHp1oC04zWJ8R18/wB61FO50ANiTYaE3O9vLberXD+As2o11Nix0W5vZb+3yrvo8uxJHe+u1tNeft6UjFe40Olzvt12qTHyNhSoLEA7EHQdc19h86llkzoH2YNlIGg2uGA5HQ39qAodwQQQb32319dNDf0zW6738BjLkC41PzAOp/r8qrE3Fjcg7i51qFww2J1PzN72P83nz9asmDUYXF6Dz2PX6UQjxPUjn5bf05/KslgcdyufmaOYXFD9k1cgNxSX8qkvVOB6soaAlvXRXFpwoDopwrl67aoJIjJ05euu3l5/WkJ/T2P9vI0/IP3ekIv7b+tARPKbaDr57X8vKnGU7c9RTu6Hr7n9aXdDXz5a0A0S+Xv+xXe96/pyB/OnZB+yaZIyKPEQPe1/IDn7UAI7T9mxjYkGYI8ciureLb4ZUOUhsrxllNiNxUOF7DYdVVX7yURgpHnexSI/9DMmUvH/ACuWo2s7H4ENur3UfIjMflUOLwUjowEpVipClQAFa2jEG5bXlex6UBXxfC8MZEd41aRAoQWLZQvw5Y9QLciF0qTG8SEalnKRKBctIwva9icoO2o3I3rM8HjxjRtr3BmWKxc6JNE1pVCMAzLKBcMh0DaAEXNzH4CKAq85aTMUilJe6hZQ0QaYEjOhzIpJHIG2lAVeI8bkMjpDaU2bu1YMv20Dhp8O6aC7xEFCep1Ohqw3D8RKcoZoocxIGZkfu5I2zIQpLK6S5XWxAscpGlKHjKqWiwkBzKUDeD7ve9zIfCbs8drlGIJA36d/g55iwxElgyGNooC91P2iM4KnTOrKwzm6FRvUgHT8O7iZpROXmEQcRhQDK6qFkewDW70RoCFtcpprazjxDEyySKj3WRWkwzx3KqFXMufNGAwJGVlzHVja1hY7g+z4VVAUDKbhnIZsxsS+RLIGzDNe51JPOrq8MX7131vY7Xve+UWW9+dr7UBVj4hdFNgXygsE8WU5bsL2sLG41PKm4iFpQUZY8pNrMM9yCCPCfCNbblqu4vwLoNSVUAk2uzBQPrUhhGu5v6+Q/KgBz4ZQPGS4H4jddP5AAo2vtVDEzljbQAbDbkD6c6dil+1c5iQSMu/hAVVIBvqCwLX6nyFQ2t/7NceXLfxR14sXtiFRtKK5I9D8bPbauZujtjCwlnpUAj42tt7UqrzRp4pGg4Rwi6h31Gw/mI0JPlflV/GcQSEEsdOQ5jyHlViTEBIEUaBVUfIWrEY2BpHJc3HIfr19Nq9E8Qg4pjmxbbeDb25gdfWrEuLWKO7sFUdevl1NUMfxQReCNTJKRoigk2Avc21AtQjhWDXGiczylJYwhS+kagtlbMLXUXKAkbZrm9q1jjvb6M5T9Itr20jL2KkJ+I/mvIUfw2JVhcWII9QRWexGGiCOuLPc90WVcOmhQkaPqc07sBfMTlta7bJWe7P9oTHOsQuyu1rDXLzv6dfn6zOCq0RGTumehyQ2Nx7H8m8/PnVzBY32qGJtOoI1HWmywW1G3In/AMW/I1RM0NLhcVeiUUvnWQwmMsbHfpR7CYurkBlGqW9U4pL1aU0BIK7TVNMkxSg2La/hGrf7Rr9Kgklp1VxK5+FMo6ubH/aLn52pwwpPxux8l8A+hzf8qA7LiVXRmAJ2HM+g3PsKZ3zH4UPq/h+mrfQVMkSoNAq7bWHkL9aoDtJBbMHuucRlgGyqzMUXM1rAFhYNte2uooC0MOx+Jz6KMo+Zu3yIp8WHVfhAB67sfVjqfepGFMllVdWIW+1yBf060A8HpStUH8Sx+BGPm3gX6jN/xrv8Mx+N7D8KeEf7tW+RFQDMdoezzviHKyBElSNgT43jxMMgMMscZDFhbdRYHKOpq3H2WRnZyhcuHVjLYLlkymRe6QDOrMueznQk2rQw4ZU+FQL7+fmTufepaAopw4Ws5LDmB4U/2rv/ANxNLEYlIgoNlBNlAB9SbAaADUnYVdtVLiPC0nC5wbo2ZSLXBylToQQQVZgQQRr6UJKEPHVlDBbo2VijMAVOWQwsLA/Er2BU63Zd70Ow0WJkdXzOAsi7+FTGDmJKnKbtHJkIyaSQ6WFaHB8NjhAEahQABpuQAALnmbAanU2FSTSqoLMQoG5YgAepOgqSCvJhbsGuSAb5dLXAIB68+vSq3EcXlGUHU7+QrmJ40gDBDmYEroDlzA2PitY2O9qESS9dTz9awzZa+KOjDi5O2JjVdzSkkqpLLXEejGIyXFULx81xTcXPY/1qliJri9Zs6YxrYHmtmNdqvPifEaVVo61I3+Ix7MLs2g9gKGR8Wje+Rw2U2Nv3qPOgc8U06RYiWwwZkswUscoVrHvAgza7A9SNrim8Y7PCNO/wzFI1RGtISJTmufGCAqnYBRqwsRfU17nj/s+O5jl72KRHRsuJS+R+U6jcEbZ7fEp3322k4r23XWTIjNJHJHKkinPEWGVgsosXQ7hWuRlt0NQ8I4mmIXu5Pi0O+oI2ZTuCORqPiPYVppQ8kgKWAIUFWYjmeSki18vtapU177K8foyf8TPjHCR5nygLmYmyKNhc/COgGvQVruDcGiwYAsZZ5LABRd3J2VR91b/s1zGY2PCr3OHVQw3sNFPP/U3rS7JYz7V1kJC4lTCZtbxu/wABz8rmwIvqD5Vbi5K30RyS0iXD9sXWQiRAFvawvmUjTW+/n+xWswOOV1upDKw9iK8wxuFaKRo3FmRirDoQbGpeGdqf4VwGJKsQMo1Iudx+nOoyYlVomE3dM9Pmw9rEHTken8rfkas4TFW0P1qLDTadQdxyNMxmCBAN2yciCQR/KxGtvSsUzYPxcVRbBmFzsBqx9FGp9hV+HFO3wpl83NvcKLn55azPDyI9FAXrYb+p5+9HsJir1cBBcLm+N2byHgX/AI+L5tVqKNVFlAUdAAP6Vn+0HEJkWIYZk715LKrgZXCxu5QkkZQcoGYXIvsdqrS4nEzFGJbDIyITE5USCRZVzp4Lu6PHmAK2INj6QDTz41EIzMqltgSLseirux8hc0Fl7Yo1hADIW7gg7L3czMiygAFiqupDCwK86hwXZoaFu8lYZVzTMy5kjmaeDMviZjGzWBOUkb0ag4WFvqFBJJEaiIEk3JOXxEk7nNrQGdmhxM1zK/cLKsTqjEM0GIgkzAqgF5o3KobXGl+os/CdkVvL4CEnUq6D7KIEsGYhQMx2ABKAgX1N71po0jjOUBVLegLdfNvrQziPaiOIka3DhL7IG+zL3YXIyo4c3HwqxGxtACX8Ox+N7eSDL9TdvkRUkOFVTdV167sfVjqfc0NTiMskavHHZg5WRWN7ZHMThSB4rEFgdLhfO1FQ2mp18qEjqQrmaug0B2lXL0qAVcJpGlagIMWjmN+7IDlWCE6gNY5SfK9qzL41yjpMpLZgUz2LR5owGUlfiILSAMNwR76DieN7tdNWOg/X2rKTk3ud/wA6wzZeOl2dGDDz2+hsfhFhyAHyFh9AKXeUw+dV5ZrVxnoqI6eWh802hFObFCqmKI61Vs2iqKGKn3oTisXYeVT42a29Z3iWN0Nqr2b6GS4/U0qAviNd6VacCvlR6diOJJgoniQyLKkoYQyqHVkkXLKneL4ZInXu2BIX4R6jDcS448zCKIMQC3dxglljDG5C36X+I9NTU57PYieQrqkYNszBgWUaCwNidPQUegwkGBSwGaQ8vvHzY8h5fSvYcvUez5SvbG9mezowwM0zjORqSfCo3KjrsNfKtNhuMxyqcjXtoRqD62PLzoIrhp1XFlFX7Nsrs4XKU7yxCG63B0tYkkC9WcdwSGwlwpVIVUsZXkcNnJNoW0y7AABQSQbk9K+P77J5lHiXDc2VWP2lrJJymsPhbpIBy57jmBSwvaLEQARq5CLcGNgpQ3N2zIRZr9T7Ue4XxGKdO7ky5reJcxP+2xvp111O/WtxDslLLIl2jyAm8l2zkBhkHdjRjvdr256bVZZNVIq4btGS7Q9ppMXiCyqGlksLRrYaALoNeQ1JrQ9l+xq4f/6jFlTINRf4Y/T8Tefy60XwXCcLgEzWAdtySc7W3sT7abeVV0njxcuWQvYhu7SLVs/3Fyk8+Zsefw1G5/otqP7Jz21USAKh7vYt971C9PLf0rS8O4kri6kMrcuRFYnjXCIcNGUZy+JJHhQju4RzV2N8znoDp16i+HcbOHbNfwfeH6edTLEmriRHI06Z6dPglVlkGwBUNzUEglGHMXAP9NzT4eIPeypt95iFX2tdmHsB51X4JxZZY1kXxI4+Y/KrM8OXVblDseanoawTNgxhCzfHIfRPAPmCX/5D0orhgiDwgC++mp9TufesthsWRRbDYwE6nlprbXX+1aAPRzg867NdlZVbKSpAbmpIIDe2/tQ3DzX12Og5X89KsCTnz9+nX9+nSABcP2Zlb/NdV8Ma2XXxK6yl1NwQRIpZSbmzsGvpY6vDEDlyAXJJJNujINBYGyMUBIvl0JNMxGMEYuxIF7CwJJOugA1J02HnpprTHGo2ky63u6gtoM0cfeMDr4TlYMLgaX9wDCqFAAAA2AFgPQCnCsiMVi5hpcFYwbL4SszKfCwvlYI6dbMswOtrnSxBreLU+QIAF/h31tzPPXbagLIpy1WDm255fv8Af1qwpoCSuUr0jUEipsrWBIF7Am2gv7nQe9OoRxnG/cG3P9KrKSirLwi5OkDcZjTIwZhl0Hhve3Mi/PW+tDMRNc1NM/Inl576H5af36UnYczYHzudyPy8+etefLbs9THFRVHJsRpQ3FzaX6VYnlXKdRex5k8jYDX9faheLnUcwAWbnsAARlHPf/1VWdEV+ChiuLAXHOhc3Gai4nMjFj4b5iLFiBa5JYG/S310oBjcXHfQrltqcxDABRYgdb3vp+tIw5GsmoLaJ8dxca60DlxDObCo5kzykIRl02N+W17n+taHhnCwBtrWvFQMPJzA6cHYi96Va0RgUqryZbijV8XxxRMwBaxXNbUql/G4HMga28qD8LGGjzHEZHLurCR1kkWSEg51TIbpJsQx+YoTwntAyEK5uvInceponjcCoQugzQtcugGsZ3MsY6c2Ueo5ivVj8XxZ8zL5bQW/+cw8SRSMrASxx2fu4pWKQSSQtA6vYAMgjuwO4rB9oO0mc2uci3EUd7iNCTlXTysL7m1V8THK8pig+0tswN1AOoN9lBvfrWh4L2Tjww77EMGca3PwqeijmfPf0qzko9dkJX2VuyHZyVpFxE11tfImx1BF26aE+H59K3MXFIySqupYbgH93rOYbFvjcRHho27pJGy3tc2sSSbEchsDWekBRzlPwsQGGmxteo8Tl32T5K6D/F4i0hWY2zuTDL93XUQt+Eixt19biqOD4rNhO8VLIzgKWsM4H8j7rfy/KiHDOKJOpimAOYWIOzD8jz8txVbifBcRlMaI0wteGTw5l1F45bkctm2P0qYyr4yIlG9oF4/tI4w6wuw7tWZwtlvmO5LWuee/X0qPgPZaTGMJJrpBuF1DSDy5qvnueXWjPBOwqxnvcUQ7DWx/y1tzN/iPmdPKrXFe0+6QaDYvzP8Ap/CPPf0qG3PUSUlHbDWI4xBhFCDdQAES3hA2vyX0oxwzi6SLdTmRtx+R6EVheHdm2kjM8ziCDW0jgku3JY03c35jSh/DuJtA+ZTpzHI1DxKtdhZHez1DEYbJ4l1Q7dR5f2p0GJtvVPgHHUlW48Q2deh/I9DVvF4TJ4l8SHb98jWKdaZsGMJiulFIpb1lMPiNtaMYTGVoAjj+HpMgRrizI6kWurIwZSLix1GoIIIJB3pcP4HDEAFUEi+/O9wdPh2YqLDRfCNBaom4kio7s3hjDFiNbBRmbbmANqGz9sVVyiqQVV2fMG8IURm/gzXGWSNyQbZT62A1MegsBYcqjOMTPkzrntfLcZrDy36fOs5BPiJ4XRgVk+wZSVsA980sMovqoaMqSt7pKuh3Nnh/ZgqwdpDpL3oUnMVy51QB73/ym7s3vdVXbUmAFsLxOOR3RW8UZIYb20B3FxqGBH9ja1TI4FBJVdSADbS4F7fK5+dSAUJOiu2pBa5JOo3Iqtg6wNtDryrOY6I69Rf+tW+N9qIsNC8r3KqOXMk2Ci/U15s/+L4eQmSCyH8LXYeZvofpWGWLmrj6NsU+D2aWcmh0zVDwztbDjJO7gWQta5JSyqNrs2w10870Yfgancnlrt7W6HauCdp1R6cM0ezL43E5RrtWU4nxkC+or0ufAIoKhQLX5frWa4hwGBzlMaE+gvVN+zsx54/R5fxLjo2vWfmxRY16jjv8PMOdksf5Sw/OsvxDsd3VyoLDod/nXZinjRw/5HnydVX0jP4Hihj2W9EV7UzWsEHveqjYhENitiOtSDiadBXVwizzvLOOrJj2jxB5L8j+tKm//KLSp44/RP8AIyfYSxmMVBr8q1nYDESshaQWW/g6kdfTpQjgXYw/52LI01yEjKPNzsT5betGMf2gKDLCCAb2cje2hyg/1rok3kdI4lUFs0+PmWOJ5Al8is2VQLmwvp5msXxvEPIVkzBomAKZfhAI29as8O7Ttospv0bn7/rT8fge7DSwrnhbWWEcuZljH1Kj1FIfCVMiXyWg12N7VM2IHeJhkVI5XzCKKNrqhsAwtqT86zXFu1bSxlXiwyA2JZIVR9DfRhQfisqxhWU50cXQ9fI+Yqfg/ZKXEkPPdI+SbMf/ANB9fStJOMdlUmytwbDzYqYd1dI0YZn/ACHViOXLnXrGF8IA8qyuI4vFhl7rDqpK6afAv6n960CfiMhfvM7Z+t/p0t5bVnwlPbL81HSNN2lxJLiOTwwuFCuNllu3hfyIy28wedAcJIMPODLEsuW/gYkKTbwk23F7G3OjPC+NLOpimC3IIIPwuOen5cqp8XwPdoQ92jUHupDqyWFxFIeY5BvY672hKviys438kUOL8blxD55mvbQDZUX8KrsooNG0k8ndYdczHc7BR1J5Dz58qs8L7O4jGEFgYoepHiYfyqd/U6etbRVg4fEEjUZjrl+8x/E7fvyo5/6xChW5E3Z7hMeBhJd9Tq7nTM1rAAdBsBvWi4Lx2OUHKcyHRgdCPO3I1j8LwuTFA4jFSdzh1v4zz/khT7x89ut6GyRy4RkcK6K4LIWGXvEBtci+g20879Kr4r97LeT+j0nGYPJ4k1Vtb9f0IpuGntVXsx2kSZcrbH4hzU/iFFcfwdkN11H0IrG+Lpmve0V8Lg2Vpu7ZI0mUHLlBtJlKs9vhswyAgg3y30vRvA8NhUALGCBltm8VsgyoBmvbKNB0oFBJb+9TcT400MWdRfxIpNrhFY5S5F10BIvqLA3Ogq4Ncr0yfHpGVDmxc2XQm9rX2FgBfUmwFZNcTNiVIXPkmS63CBYpYpMpUkBlaOS19c9wp3DCi8HAi0McUrhljzBbqjtltkVWLDKfsyQbKL6a6HMBdwPaBJSQoa4Dsug8YSQxPbXQhwAQbfEPa1wvEySJeSPu2FwRe+qkhj0tcXGpuCKbw/hUcIARbWULckknRQSb8zkW55kC9Xb1BIOx0kmaw+Dy9OY569KHYiAsLZyvouv1o1KdelMIB5VnOHItGVHl/bfsnIcPI6SySMMrFWNwVBBawvuBr7V5Q2EevqR8IKC4nsnhWJJgQk87W/paphHiqIk7M5/htwNcPgVdh45vGx8tQi+gXX1Y0fllv6U+aIRoqKLKosB0A0AqsNfSuOStts7oJKKKswJv51RGGVSbAAnUnmfWirR3qFsPWDRvF0Dnw1+dDsZwZWBuT9K0Bw1QyYaqtFlOjzXjnYZZNiQeRsKxXEux88WuXOOq7/KvdpMHVDEcN8q0hmlDRE8cMu32eAHDsN1Pyrte2PwME7D6Uq3/AJX4Mf4S/wCgLh+KrPiYhOcsHeJmUbBcwuSeenOj3aLBRrOqY+WYs9+7WEJ3UERcpHYHfQA2UD3NZDHYQCzpcxte19CpGhRhyINxY9KsxduJ4Y1UsjCP/LMkaSPH/wDjZhcflXrNfR4if2VeO8MOGnlhZg3dsVuNiNwfLQjSrnZDjheUxC5AF83Ia2A/T0NAcNg58e7NchC13dtSxJN/9Rv7DnWww6wYBMqjM3Qbk9WPL92FZzfLSLxXHbDcPZ/Dg5liQMSTfXQncgE2W/lagHaHjDWCxaROLhx98eR5DyqXA9rGZsrqBroRpbyNzvXcVgBY5RmiY3dBvGxOssflf4l9SOYqsVxl8iZbWjL10VPjMGYz1Ui6sNiOtH+xEUiyuxEYgC5cT3tgndtrlPPMbaW5iulukYJWZociNCNQRuD1Fa7s52hzeCTRxseTeY/MVY7SRRxYQHAopwsptLLq0ucNdYnzC8YGluv9cSDzGhGxG4PUVnKKmi6fFnoPHOLCCNWtozqha1xGGBs597D/ALqyJZo51eVRL4sxDE5ZBvqRyotwXjImXuZrEkEagZXFtdDpte4/Yp8SwP8ACjKwLYRj8W7QEnS5OpS+x9jyvnjfF0y81e0GZu00WVcRKVxGIt9nDlKwYcA2F1+8dAQB5EnY1juOceZ2aWdyznmf6Ach5CqfE8QUk7pB3jm2ULrmuLggelHuzfYQlhNi7M26x7qvm/4j5betWlJQ6IjFy7F2C4VO8oxLkpFY5F5yXBGYjkovcdTXsnA+IBl7t/a/9KzMa29v7D86sxy2Nwa5ZPk7Z0pUEuO4AJqNj+Wv60Ow2Jq1xvioMa3OoBJ29AKBwSa2FWh0GbDh+IuKtT8ciiCl3ADkgW12ZVY6XsAzKD61jsXhJ2ZGhI8IkGUkACTwtE5FwGW6lWG9m050cw3Z1DnDFe7MneIgVbKzR5HFnBUqxLNly6Frg1cgI8R46YZcpjJSyG4N2JeTugMullDZAWF/jGg3p3AcfPIpWZCrIzKzEFQ4+JGRQCDoQDqLFTVnDcPiXLlUeEAKfiICqqCxa9tFXbp1q5noDjJUBNWCaY61AGrXXUHzpgNdz0AE4mtmIqtlolxaO4uOW/pca/WhxcZq48kaO2ErSOiI7U/u6a0w3/SnrLWVGtjTFUTw1KHpBh1qKIsqNBUD4eiJtTTHVXEspAs4OlRPLSqOJPNnncmB78d5FYl7CRCQFkFrBr7LIOTcwLHkQC4f/h+5fNiTf+QHT/ub8h8zWi7PYH+GgCs+gGrMQNffb0q1xuZ+6+yAcgjMnN0sQyqfxa3HW1udeqpPo8el2DZ+0KRWii0HhUsPhQDTwAfW3nbrRPh0WHnMiJGzxojZ8XJIUAksSrAGyKS2wIvY3NYrGYYWEkZzRtseY6q3Qjalw6SPMFneRYt2yAMSQDbwkgX5X5Xrp4JLRjybewjxWKTDEJKpOZQyMHVldT98MujbW8rU7g3adY3RCWJZjYE9W0v1NrW9BQXtV2pEzIkSFUiURQpfMwF7+I/eYk3NqIdlOx7BhPiPj3VeSeZ6t9BWeRqqfZeCdmlxcAVScpMZ1cLuu5zgbldTdR6gbigGPlMTC+YqRdSCCjA6huhty9vfTpxmHP3Ye7D5XHIHYmh/EcAuU2F4Tcso3jO5kjH4ebKNtSOYpCVakJL2jLTYksTYkKSDa5OoFgT57/OogKnxeCMbW3B1Vhsw3uDVLFYxYxqf7/2roMeyaSYKL3tbW+xuNrdNa1/ZHjX8XEwdbhSUJIFnFtdNtjYjb52rF8F4BLjWDPeOD5M/+ny/m+VemcO4esSKiKFVRYAbCuTLNS6OiEaOYLgMEOsUSoTuRcn0ubm3ltV9Vpt6eDWLZqiaOW3Xa29vcdD/AH9nd/z1877Xuddt7W+nSq2b+9Y/j3aEznuYf8vYn/7n/wDH/l6bzFWS9Bwca/iJCsdzGl/HfR2sQDfmovp1sCOVzuCh1vrqSbctbWB686E9meF5UF612Fw1vKtP0VH4SIj9b/T6mnYrjUUQbO63UarfyTSx0+8ptyDXNhrUOPwj54pIszMj2ZM1laNgQ9wTa48LA2v4LczSPZtZXdpgMrOGKfErWhMIY31UlGKMNiEG3MSLDdqLyBVQEZolbxAsDI5iuMtwwSQKrAHQODta7JMBiJpPi+zEjuMwvG6Bg0QynxLYd5Ewtro+thc5hMAifCtyTmJN2YtlVcxZrknKqi99lFW6Ap8J4eYYwhdmsCBc3AXMxVQbXNlIW53yjarbV2mMagDGpopM1NoBpU69PU/sH9+gSY2kO+nXbf06W+nSjtqDcRW0h8/0rHN1Zti7IWY29QefW+p6+ldDb+ZJ8thYHrzqGWS1PE1cvI6eJKGPvfe+vp9TXCxt/fTYC1umn1NNVqQOlLJo7mrueoXpoY1UsTlqVQXNKgPJu0MWJVwMSjISLqpFhb+XlUXC+NNEQCbr/T+1aE8LmxXD8Iqi5EmJJdjZY4wVuWY6Kt7/AJVieKSLCzDOrhSQGW9mtzF7G1e1SkqZ4itM12MwlwZoFzhtZoh/1P506SD/AJeu+SnwMs0pTDAsmnjIIABF7MSNxtYa1oewbyspZxZCfBfp19OlbHFz5UZ7FiqsbDc2BNh5msVNpUaOKuzK8G7LQ4Ne9lN35sf/ABQcv61dkczKrSyjC4ZzZb3aSQA2YhVHwjqbL60F49iXkYOWDRsLxlfhsfz60ejw8EuHjGZZcasSokfePksWslja3eID8AIUbnY1ooVtlHK9AXi3ARGplST7Ikdz3gySTC+rJGLnKPxGwP0qTgXHSpCOfQ/r+tXOPg4dZkxEqzYuYoGI8QijUh/iIFmbw6DQL61ikz4h+6gF/wATcgOp8vLc/wBJlTjsRtPRuOL8IdomGHUOG1CXC5HvfMhOmU63TTXUdKFcF7AWbvMWQ7bhN0Hr+I/T1rWcIhMcaoSWKgC53Nha5q7audybVGqilsjhiAFhpU4pgakWqhYkzU1pQATewGpJ2Ft9TVeTEAKWYhUXUsdBasbxvjzYlu7iBEfTm3RnHTovuddrKNk9E/H+0ZmPdQ/5Z+b+Z5hPLc+mlEuzPZvUM2pNd7Ndl7WZhdjXoHD+HhRWnWiB+AwWUDlRKOOuxR9BVhVqCTiJUyCuLTgKAfXQa4BSNAJqYRT7+1MagGNXDXSfamXoSdqjxTClhmG4/pVzPXM1VlHkqZMXTszTV0mieN4de5WwPT97UKZSpswIrinjcTsjNSJM+ldSWmZtKVZlyYtTdKjJpXqLBJSpmauVJJ4lje1cvcLhlclATZF5ljfW2r6k2HnVzgHY4ue9xWw1CHYebcvbb1rtKvVm90eQlSsNY7tIEGSAD/Wdv+0c/U1X4d2pcELKbj8XP3pUq1eOKiZqbsvYzBqVZ0XNG3ikRd1POWMdebKN9xrcHL8Sj7o6kFWF1YbMvWlSqmObomUVZXwHDJcWfDdIubndv9IO4+nrtW+4NwNIECoLDn1J6k8zSpVjKTb2apUFUFdzUqVVLDWe2pqrisaqKXkOVB82PIAbk+VKlUxVsdIx/EeKyYt8qjKgOi8h5tb4m+g5dTp+zfZYKASLmu0q1BucFgAoopFH5UqVQCyqVKqVylQkdanA0qVQBXpE+1KlQDc1cY0qVARkUxq7SoCCbEqurED1O/oOZqH+MY/AjHzb7NfqM3/GlSoDncO3xPbyQW9izXJ9stOTAoL+EXO5N2J9Sbk/OlSoSQzcKU/DcfUVUm4c67WPpSpVm8UWXWSSKbEjcU4NSpVxyikzri7Q3PSpUqrRaz//2Q=="/>
          <p:cNvSpPr>
            <a:spLocks noChangeAspect="1" noChangeArrowheads="1"/>
          </p:cNvSpPr>
          <p:nvPr/>
        </p:nvSpPr>
        <p:spPr bwMode="auto">
          <a:xfrm>
            <a:off x="406400" y="47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0" name="AutoShape 10" descr="data:image/jpeg;base64,/9j/4AAQSkZJRgABAQAAAQABAAD/2wCEAAkGBhQSERUUEhQVFRQUFxQXFxgYGBQXFxcXFxQVFBUVGBcYHCYeFxwjGRcUHy8gIycpLCwsFR8xNTAqNSYrLCkBCQoKDgwOGg8PGiolHSUsLCksKSwsKSwpLCwpKSksKSksLCwsLCksLCksKSwpKSksKSwpLCkpKSkpKSkpKSkpKf/AABEIALgBEwMBIgACEQEDEQH/xAAcAAABBQEBAQAAAAAAAAAAAAAFAAIDBAYBBwj/xABBEAACAQIEAwYDBgQFBAEFAAABAgMAEQQSITEFQVEGEyJhcYEykaEjQlLB0fAUYrHhBzNykqJDgrLxFSRTc9Li/8QAGgEBAAMBAQEAAAAAAAAAAAAAAAECAwQFBv/EACYRAAICAgICAgICAwAAAAAAAAABAhEDIRIxE0EiUWFxFJEEQlL/2gAMAwEAAhEDEQA/AKH+HXaJWQx3sbllW+1/iC9RfXrqfWvSsDjq+cuJwnCYplie+QixG40BANuYvb2r0vsZ23E4CSHLINOQD89PPy+Xlq4KriUv7PWsPiL1dSSstguIUZgxV6qWCqvUgNUY5fOphN0oC1mrheoM/nSqBZN3vSms/nUYNPqQcFICu0qEHAKfauAU6hI21LLXaVAcp1NpwoQKkaVKoBy1NNOpVIGkUwrUlq4y0BAwqMipmqticQsal3ZUVRdmYgADqSdqA4VphoSe2eFzWMoymIyrJ/03VZO7cIw1Zla1xbmKqYjtvF3pjjV5AoiLOmUoBMuaNyb3yWtd9hfntQB81SPFofGTIoETZXJOUK2UNYlrDYg+9YeTEYzFBZsP9ljLGCdO7lURRSNZSTJ4ZHicZ7qdQx06k5ex0mIC/wAQwQmHuZQrtNnMbB4MQruq5ZFe52Nw1qAIYntpD4RAGxLyLKyrEUNxFbPdnYAEEgW312of2omPEOEM+FDSGZYmVV+I2lQuhsdxZgfQ0Q4h2IgmD5h45GWRnIRj3iqEZ1R1KqXAGaw19qtcHwEOEj7mIs3idyPjYu5uxIQWW55AACgM1H2Nxj90ss0JTDsXgDhp8oIKdzMGCCYBSLSXDAjnRPh3+HmGjRVcNIRcXJKKVL5+6KIQrRByxCNmtmtWh7xzsoTzc3P+1T+YqDFFVH2jM5/CDlB9l1t6k1DaW2Sk3pEqCJAEHdqFAAXwqFAGgA5C1Khn/wAgBoIowP8ASP0pVl54G3gmfPPZ/s7PjphHApZjqxPwqL6s7ch+xc17l2c7KYfh0RRAJZjpLMw0B5qOY/0LqfvEaEFOF9nEwcBhwy5EABY3+0lNtWdxYgctNemUbj5nN7HS2gAsAB0AGgFXlNy66MUqIp5cjApchv6+nL0q/g+I351RYX31FV7FTp/78v8AV/WkX6Br8Nir1fjlvWTwWMo7hcT51cgLK9SqKqxS1OslATWpwFRB6eKAdaleuE0hQDq7TRXb0B21crtI1BJyuA10ClahB2lSFKgFSobxbtBFhyqyFi7hiiIjyOwQXchUB0AOpofN28wwWMoXk72NZVCIWbu2bIGykhjrcZVBbQ6UBoaH8Q4ykMsMb5rzsyI1vBnVcwVjfQsAbaa2rFcR7eTFyt1iQTPBIoSRp4ke8cOLLt9nlztG1ra5gLnWrkfZPFYh2bGMsV4YUJicuWxEEmePFICoERGoy63zG9AWsX2+jt9hHJKXSZoSVMcc7Q6vHHIwuzWDEaWOWucS4c3EuHRkOgeTuZ1YAmLMrCRVZTqy/dPmL25UTwXY/CwuHSLxKzMuZmZY2Y3YxIxKxXOvhAq8+LXZbsRyUXt620X3IqQZ8cFnnkjkxJhjaCRXi7jOx+F1mVjIB4XVgLAaZd6nw3ZHCxhQIEPdklC4DlQXMgAJ2UMSQNhyq82NPeCPMiMwJC3zOQLXOUaKBcakncVKcCp1a7n+Y3H+0WX6UBE2LU6C7n+W7W9SNB7kU28h2Cp6+Jvkun/I1cK/sUG45xpsOV+z8DOkZkY2RDIGCMwAJy5wqE6Wzg60Bc/ggfiLP6my/wC1bA+96kRABYADyFgPkKFYri07NMkUJzwmO+Yg51fKc0eynwl92BBTY3FD0gnkIeae1hHmjizSR5lZlkBAsuSSMrdXYlTseoBvEY5RoCC3S4PO2vvf5UMa51OpNMweAWJckd8o2ub9B6DQDQaVZArgyz5P8HfihxX5IMvlSqa1crKjaiXH8aC6J4m/FyHp1oC04zWJ8R18/wB61FO50ANiTYaE3O9vLberXD+As2o11Nix0W5vZb+3yrvo8uxJHe+u1tNeft6UjFe40Olzvt12qTHyNhSoLEA7EHQdc19h86llkzoH2YNlIGg2uGA5HQ39qAodwQQQb32319dNDf0zW6738BjLkC41PzAOp/r8qrE3Fjcg7i51qFww2J1PzN72P83nz9asmDUYXF6Dz2PX6UQjxPUjn5bf05/KslgcdyufmaOYXFD9k1cgNxSX8qkvVOB6soaAlvXRXFpwoDopwrl67aoJIjJ05euu3l5/WkJ/T2P9vI0/IP3ekIv7b+tARPKbaDr57X8vKnGU7c9RTu6Hr7n9aXdDXz5a0A0S+Xv+xXe96/pyB/OnZB+yaZIyKPEQPe1/IDn7UAI7T9mxjYkGYI8ciureLb4ZUOUhsrxllNiNxUOF7DYdVVX7yURgpHnexSI/9DMmUvH/ACuWo2s7H4ENur3UfIjMflUOLwUjowEpVipClQAFa2jEG5bXlex6UBXxfC8MZEd41aRAoQWLZQvw5Y9QLciF0qTG8SEalnKRKBctIwva9icoO2o3I3rM8HjxjRtr3BmWKxc6JNE1pVCMAzLKBcMh0DaAEXNzH4CKAq85aTMUilJe6hZQ0QaYEjOhzIpJHIG2lAVeI8bkMjpDaU2bu1YMv20Dhp8O6aC7xEFCep1Ohqw3D8RKcoZoocxIGZkfu5I2zIQpLK6S5XWxAscpGlKHjKqWiwkBzKUDeD7ve9zIfCbs8drlGIJA36d/g55iwxElgyGNooC91P2iM4KnTOrKwzm6FRvUgHT8O7iZpROXmEQcRhQDK6qFkewDW70RoCFtcpprazjxDEyySKj3WRWkwzx3KqFXMufNGAwJGVlzHVja1hY7g+z4VVAUDKbhnIZsxsS+RLIGzDNe51JPOrq8MX7131vY7Xve+UWW9+dr7UBVj4hdFNgXygsE8WU5bsL2sLG41PKm4iFpQUZY8pNrMM9yCCPCfCNbblqu4vwLoNSVUAk2uzBQPrUhhGu5v6+Q/KgBz4ZQPGS4H4jddP5AAo2vtVDEzljbQAbDbkD6c6dil+1c5iQSMu/hAVVIBvqCwLX6nyFQ2t/7NceXLfxR14sXtiFRtKK5I9D8bPbauZujtjCwlnpUAj42tt7UqrzRp4pGg4Rwi6h31Gw/mI0JPlflV/GcQSEEsdOQ5jyHlViTEBIEUaBVUfIWrEY2BpHJc3HIfr19Nq9E8Qg4pjmxbbeDb25gdfWrEuLWKO7sFUdevl1NUMfxQReCNTJKRoigk2Avc21AtQjhWDXGiczylJYwhS+kagtlbMLXUXKAkbZrm9q1jjvb6M5T9Itr20jL2KkJ+I/mvIUfw2JVhcWII9QRWexGGiCOuLPc90WVcOmhQkaPqc07sBfMTlta7bJWe7P9oTHOsQuyu1rDXLzv6dfn6zOCq0RGTumehyQ2Nx7H8m8/PnVzBY32qGJtOoI1HWmywW1G3In/AMW/I1RM0NLhcVeiUUvnWQwmMsbHfpR7CYurkBlGqW9U4pL1aU0BIK7TVNMkxSg2La/hGrf7Rr9Kgklp1VxK5+FMo6ubH/aLn52pwwpPxux8l8A+hzf8qA7LiVXRmAJ2HM+g3PsKZ3zH4UPq/h+mrfQVMkSoNAq7bWHkL9aoDtJBbMHuucRlgGyqzMUXM1rAFhYNte2uooC0MOx+Jz6KMo+Zu3yIp8WHVfhAB67sfVjqfepGFMllVdWIW+1yBf060A8HpStUH8Sx+BGPm3gX6jN/xrv8Mx+N7D8KeEf7tW+RFQDMdoezzviHKyBElSNgT43jxMMgMMscZDFhbdRYHKOpq3H2WRnZyhcuHVjLYLlkymRe6QDOrMueznQk2rQw4ZU+FQL7+fmTufepaAopw4Ws5LDmB4U/2rv/ANxNLEYlIgoNlBNlAB9SbAaADUnYVdtVLiPC0nC5wbo2ZSLXBylToQQQVZgQQRr6UJKEPHVlDBbo2VijMAVOWQwsLA/Er2BU63Zd70Ow0WJkdXzOAsi7+FTGDmJKnKbtHJkIyaSQ6WFaHB8NjhAEahQABpuQAALnmbAanU2FSTSqoLMQoG5YgAepOgqSCvJhbsGuSAb5dLXAIB68+vSq3EcXlGUHU7+QrmJ40gDBDmYEroDlzA2PitY2O9qESS9dTz9awzZa+KOjDi5O2JjVdzSkkqpLLXEejGIyXFULx81xTcXPY/1qliJri9Zs6YxrYHmtmNdqvPifEaVVo61I3+Ix7MLs2g9gKGR8Wje+Rw2U2Nv3qPOgc8U06RYiWwwZkswUscoVrHvAgza7A9SNrim8Y7PCNO/wzFI1RGtISJTmufGCAqnYBRqwsRfU17nj/s+O5jl72KRHRsuJS+R+U6jcEbZ7fEp3322k4r23XWTIjNJHJHKkinPEWGVgsosXQ7hWuRlt0NQ8I4mmIXu5Pi0O+oI2ZTuCORqPiPYVppQ8kgKWAIUFWYjmeSki18vtapU177K8foyf8TPjHCR5nygLmYmyKNhc/COgGvQVruDcGiwYAsZZ5LABRd3J2VR91b/s1zGY2PCr3OHVQw3sNFPP/U3rS7JYz7V1kJC4lTCZtbxu/wABz8rmwIvqD5Vbi5K30RyS0iXD9sXWQiRAFvawvmUjTW+/n+xWswOOV1upDKw9iK8wxuFaKRo3FmRirDoQbGpeGdqf4VwGJKsQMo1Iudx+nOoyYlVomE3dM9Pmw9rEHTken8rfkas4TFW0P1qLDTadQdxyNMxmCBAN2yciCQR/KxGtvSsUzYPxcVRbBmFzsBqx9FGp9hV+HFO3wpl83NvcKLn55azPDyI9FAXrYb+p5+9HsJir1cBBcLm+N2byHgX/AI+L5tVqKNVFlAUdAAP6Vn+0HEJkWIYZk715LKrgZXCxu5QkkZQcoGYXIvsdqrS4nEzFGJbDIyITE5USCRZVzp4Lu6PHmAK2INj6QDTz41EIzMqltgSLseirux8hc0Fl7Yo1hADIW7gg7L3czMiygAFiqupDCwK86hwXZoaFu8lYZVzTMy5kjmaeDMviZjGzWBOUkb0ag4WFvqFBJJEaiIEk3JOXxEk7nNrQGdmhxM1zK/cLKsTqjEM0GIgkzAqgF5o3KobXGl+os/CdkVvL4CEnUq6D7KIEsGYhQMx2ABKAgX1N71po0jjOUBVLegLdfNvrQziPaiOIka3DhL7IG+zL3YXIyo4c3HwqxGxtACX8Ox+N7eSDL9TdvkRUkOFVTdV167sfVjqfc0NTiMskavHHZg5WRWN7ZHMThSB4rEFgdLhfO1FQ2mp18qEjqQrmaug0B2lXL0qAVcJpGlagIMWjmN+7IDlWCE6gNY5SfK9qzL41yjpMpLZgUz2LR5owGUlfiILSAMNwR76DieN7tdNWOg/X2rKTk3ud/wA6wzZeOl2dGDDz2+hsfhFhyAHyFh9AKXeUw+dV5ZrVxnoqI6eWh802hFObFCqmKI61Vs2iqKGKn3oTisXYeVT42a29Z3iWN0Nqr2b6GS4/U0qAviNd6VacCvlR6diOJJgoniQyLKkoYQyqHVkkXLKneL4ZInXu2BIX4R6jDcS448zCKIMQC3dxglljDG5C36X+I9NTU57PYieQrqkYNszBgWUaCwNidPQUegwkGBSwGaQ8vvHzY8h5fSvYcvUez5SvbG9mezowwM0zjORqSfCo3KjrsNfKtNhuMxyqcjXtoRqD62PLzoIrhp1XFlFX7Nsrs4XKU7yxCG63B0tYkkC9WcdwSGwlwpVIVUsZXkcNnJNoW0y7AABQSQbk9K+P77J5lHiXDc2VWP2lrJJymsPhbpIBy57jmBSwvaLEQARq5CLcGNgpQ3N2zIRZr9T7Ue4XxGKdO7ky5reJcxP+2xvp111O/WtxDslLLIl2jyAm8l2zkBhkHdjRjvdr256bVZZNVIq4btGS7Q9ppMXiCyqGlksLRrYaALoNeQ1JrQ9l+xq4f/6jFlTINRf4Y/T8Tefy60XwXCcLgEzWAdtySc7W3sT7abeVV0njxcuWQvYhu7SLVs/3Fyk8+Zsefw1G5/otqP7Jz21USAKh7vYt971C9PLf0rS8O4kri6kMrcuRFYnjXCIcNGUZy+JJHhQju4RzV2N8znoDp16i+HcbOHbNfwfeH6edTLEmriRHI06Z6dPglVlkGwBUNzUEglGHMXAP9NzT4eIPeypt95iFX2tdmHsB51X4JxZZY1kXxI4+Y/KrM8OXVblDseanoawTNgxhCzfHIfRPAPmCX/5D0orhgiDwgC++mp9TufesthsWRRbDYwE6nlprbXX+1aAPRzg867NdlZVbKSpAbmpIIDe2/tQ3DzX12Og5X89KsCTnz9+nX9+nSABcP2Zlb/NdV8Ma2XXxK6yl1NwQRIpZSbmzsGvpY6vDEDlyAXJJJNujINBYGyMUBIvl0JNMxGMEYuxIF7CwJJOugA1J02HnpprTHGo2ky63u6gtoM0cfeMDr4TlYMLgaX9wDCqFAAAA2AFgPQCnCsiMVi5hpcFYwbL4SszKfCwvlYI6dbMswOtrnSxBreLU+QIAF/h31tzPPXbagLIpy1WDm255fv8Af1qwpoCSuUr0jUEipsrWBIF7Am2gv7nQe9OoRxnG/cG3P9KrKSirLwi5OkDcZjTIwZhl0Hhve3Mi/PW+tDMRNc1NM/Inl576H5af36UnYczYHzudyPy8+etefLbs9THFRVHJsRpQ3FzaX6VYnlXKdRex5k8jYDX9faheLnUcwAWbnsAARlHPf/1VWdEV+ChiuLAXHOhc3Gai4nMjFj4b5iLFiBa5JYG/S310oBjcXHfQrltqcxDABRYgdb3vp+tIw5GsmoLaJ8dxca60DlxDObCo5kzykIRl02N+W17n+taHhnCwBtrWvFQMPJzA6cHYi96Va0RgUqryZbijV8XxxRMwBaxXNbUql/G4HMga28qD8LGGjzHEZHLurCR1kkWSEg51TIbpJsQx+YoTwntAyEK5uvInceponjcCoQugzQtcugGsZ3MsY6c2Ueo5ivVj8XxZ8zL5bQW/+cw8SRSMrASxx2fu4pWKQSSQtA6vYAMgjuwO4rB9oO0mc2uci3EUd7iNCTlXTysL7m1V8THK8pig+0tswN1AOoN9lBvfrWh4L2Tjww77EMGca3PwqeijmfPf0qzko9dkJX2VuyHZyVpFxE11tfImx1BF26aE+H59K3MXFIySqupYbgH93rOYbFvjcRHho27pJGy3tc2sSSbEchsDWekBRzlPwsQGGmxteo8Tl32T5K6D/F4i0hWY2zuTDL93XUQt+Eixt19biqOD4rNhO8VLIzgKWsM4H8j7rfy/KiHDOKJOpimAOYWIOzD8jz8txVbifBcRlMaI0wteGTw5l1F45bkctm2P0qYyr4yIlG9oF4/tI4w6wuw7tWZwtlvmO5LWuee/X0qPgPZaTGMJJrpBuF1DSDy5qvnueXWjPBOwqxnvcUQ7DWx/y1tzN/iPmdPKrXFe0+6QaDYvzP8Ap/CPPf0qG3PUSUlHbDWI4xBhFCDdQAES3hA2vyX0oxwzi6SLdTmRtx+R6EVheHdm2kjM8ziCDW0jgku3JY03c35jSh/DuJtA+ZTpzHI1DxKtdhZHez1DEYbJ4l1Q7dR5f2p0GJtvVPgHHUlW48Q2deh/I9DVvF4TJ4l8SHb98jWKdaZsGMJiulFIpb1lMPiNtaMYTGVoAjj+HpMgRrizI6kWurIwZSLix1GoIIIJB3pcP4HDEAFUEi+/O9wdPh2YqLDRfCNBaom4kio7s3hjDFiNbBRmbbmANqGz9sVVyiqQVV2fMG8IURm/gzXGWSNyQbZT62A1MegsBYcqjOMTPkzrntfLcZrDy36fOs5BPiJ4XRgVk+wZSVsA980sMovqoaMqSt7pKuh3Nnh/ZgqwdpDpL3oUnMVy51QB73/ym7s3vdVXbUmAFsLxOOR3RW8UZIYb20B3FxqGBH9ja1TI4FBJVdSADbS4F7fK5+dSAUJOiu2pBa5JOo3Iqtg6wNtDryrOY6I69Rf+tW+N9qIsNC8r3KqOXMk2Ci/U15s/+L4eQmSCyH8LXYeZvofpWGWLmrj6NsU+D2aWcmh0zVDwztbDjJO7gWQta5JSyqNrs2w10870Yfgancnlrt7W6HauCdp1R6cM0ezL43E5RrtWU4nxkC+or0ufAIoKhQLX5frWa4hwGBzlMaE+gvVN+zsx54/R5fxLjo2vWfmxRY16jjv8PMOdksf5Sw/OsvxDsd3VyoLDod/nXZinjRw/5HnydVX0jP4Hihj2W9EV7UzWsEHveqjYhENitiOtSDiadBXVwizzvLOOrJj2jxB5L8j+tKm//KLSp44/RP8AIyfYSxmMVBr8q1nYDESshaQWW/g6kdfTpQjgXYw/52LI01yEjKPNzsT5betGMf2gKDLCCAb2cje2hyg/1rok3kdI4lUFs0+PmWOJ5Al8is2VQLmwvp5msXxvEPIVkzBomAKZfhAI29as8O7Ttospv0bn7/rT8fge7DSwrnhbWWEcuZljH1Kj1FIfCVMiXyWg12N7VM2IHeJhkVI5XzCKKNrqhsAwtqT86zXFu1bSxlXiwyA2JZIVR9DfRhQfisqxhWU50cXQ9fI+Yqfg/ZKXEkPPdI+SbMf/ANB9fStJOMdlUmytwbDzYqYd1dI0YZn/ACHViOXLnXrGF8IA8qyuI4vFhl7rDqpK6afAv6n960CfiMhfvM7Z+t/p0t5bVnwlPbL81HSNN2lxJLiOTwwuFCuNllu3hfyIy28wedAcJIMPODLEsuW/gYkKTbwk23F7G3OjPC+NLOpimC3IIIPwuOen5cqp8XwPdoQ92jUHupDqyWFxFIeY5BvY672hKviys438kUOL8blxD55mvbQDZUX8KrsooNG0k8ndYdczHc7BR1J5Dz58qs8L7O4jGEFgYoepHiYfyqd/U6etbRVg4fEEjUZjrl+8x/E7fvyo5/6xChW5E3Z7hMeBhJd9Tq7nTM1rAAdBsBvWi4Lx2OUHKcyHRgdCPO3I1j8LwuTFA4jFSdzh1v4zz/khT7x89ut6GyRy4RkcK6K4LIWGXvEBtci+g20879Kr4r97LeT+j0nGYPJ4k1Vtb9f0IpuGntVXsx2kSZcrbH4hzU/iFFcfwdkN11H0IrG+Lpmve0V8Lg2Vpu7ZI0mUHLlBtJlKs9vhswyAgg3y30vRvA8NhUALGCBltm8VsgyoBmvbKNB0oFBJb+9TcT400MWdRfxIpNrhFY5S5F10BIvqLA3Ogq4Ncr0yfHpGVDmxc2XQm9rX2FgBfUmwFZNcTNiVIXPkmS63CBYpYpMpUkBlaOS19c9wp3DCi8HAi0McUrhljzBbqjtltkVWLDKfsyQbKL6a6HMBdwPaBJSQoa4Dsug8YSQxPbXQhwAQbfEPa1wvEySJeSPu2FwRe+qkhj0tcXGpuCKbw/hUcIARbWULckknRQSb8zkW55kC9Xb1BIOx0kmaw+Dy9OY569KHYiAsLZyvouv1o1KdelMIB5VnOHItGVHl/bfsnIcPI6SySMMrFWNwVBBawvuBr7V5Q2EevqR8IKC4nsnhWJJgQk87W/paphHiqIk7M5/htwNcPgVdh45vGx8tQi+gXX1Y0fllv6U+aIRoqKLKosB0A0AqsNfSuOStts7oJKKKswJv51RGGVSbAAnUnmfWirR3qFsPWDRvF0Dnw1+dDsZwZWBuT9K0Bw1QyYaqtFlOjzXjnYZZNiQeRsKxXEux88WuXOOq7/KvdpMHVDEcN8q0hmlDRE8cMu32eAHDsN1Pyrte2PwME7D6Uq3/AJX4Mf4S/wCgLh+KrPiYhOcsHeJmUbBcwuSeenOj3aLBRrOqY+WYs9+7WEJ3UERcpHYHfQA2UD3NZDHYQCzpcxte19CpGhRhyINxY9KsxduJ4Y1UsjCP/LMkaSPH/wDjZhcflXrNfR4if2VeO8MOGnlhZg3dsVuNiNwfLQjSrnZDjheUxC5AF83Ia2A/T0NAcNg58e7NchC13dtSxJN/9Rv7DnWww6wYBMqjM3Qbk9WPL92FZzfLSLxXHbDcPZ/Dg5liQMSTfXQncgE2W/lagHaHjDWCxaROLhx98eR5DyqXA9rGZsrqBroRpbyNzvXcVgBY5RmiY3dBvGxOssflf4l9SOYqsVxl8iZbWjL10VPjMGYz1Ui6sNiOtH+xEUiyuxEYgC5cT3tgndtrlPPMbaW5iulukYJWZociNCNQRuD1Fa7s52hzeCTRxseTeY/MVY7SRRxYQHAopwsptLLq0ucNdYnzC8YGluv9cSDzGhGxG4PUVnKKmi6fFnoPHOLCCNWtozqha1xGGBs597D/ALqyJZo51eVRL4sxDE5ZBvqRyotwXjImXuZrEkEagZXFtdDpte4/Yp8SwP8ACjKwLYRj8W7QEnS5OpS+x9jyvnjfF0y81e0GZu00WVcRKVxGIt9nDlKwYcA2F1+8dAQB5EnY1juOceZ2aWdyznmf6Ach5CqfE8QUk7pB3jm2ULrmuLggelHuzfYQlhNi7M26x7qvm/4j5betWlJQ6IjFy7F2C4VO8oxLkpFY5F5yXBGYjkovcdTXsnA+IBl7t/a/9KzMa29v7D86sxy2Nwa5ZPk7Z0pUEuO4AJqNj+Wv60Ow2Jq1xvioMa3OoBJ29AKBwSa2FWh0GbDh+IuKtT8ciiCl3ADkgW12ZVY6XsAzKD61jsXhJ2ZGhI8IkGUkACTwtE5FwGW6lWG9m050cw3Z1DnDFe7MneIgVbKzR5HFnBUqxLNly6Frg1cgI8R46YZcpjJSyG4N2JeTugMullDZAWF/jGg3p3AcfPIpWZCrIzKzEFQ4+JGRQCDoQDqLFTVnDcPiXLlUeEAKfiICqqCxa9tFXbp1q5noDjJUBNWCaY61AGrXXUHzpgNdz0AE4mtmIqtlolxaO4uOW/pca/WhxcZq48kaO2ErSOiI7U/u6a0w3/SnrLWVGtjTFUTw1KHpBh1qKIsqNBUD4eiJtTTHVXEspAs4OlRPLSqOJPNnncmB78d5FYl7CRCQFkFrBr7LIOTcwLHkQC4f/h+5fNiTf+QHT/ub8h8zWi7PYH+GgCs+gGrMQNffb0q1xuZ+6+yAcgjMnN0sQyqfxa3HW1udeqpPo8el2DZ+0KRWii0HhUsPhQDTwAfW3nbrRPh0WHnMiJGzxojZ8XJIUAksSrAGyKS2wIvY3NYrGYYWEkZzRtseY6q3Qjalw6SPMFneRYt2yAMSQDbwkgX5X5Xrp4JLRjybewjxWKTDEJKpOZQyMHVldT98MujbW8rU7g3adY3RCWJZjYE9W0v1NrW9BQXtV2pEzIkSFUiURQpfMwF7+I/eYk3NqIdlOx7BhPiPj3VeSeZ6t9BWeRqqfZeCdmlxcAVScpMZ1cLuu5zgbldTdR6gbigGPlMTC+YqRdSCCjA6huhty9vfTpxmHP3Ye7D5XHIHYmh/EcAuU2F4Tcso3jO5kjH4ebKNtSOYpCVakJL2jLTYksTYkKSDa5OoFgT57/OogKnxeCMbW3B1Vhsw3uDVLFYxYxqf7/2roMeyaSYKL3tbW+xuNrdNa1/ZHjX8XEwdbhSUJIFnFtdNtjYjb52rF8F4BLjWDPeOD5M/+ny/m+VemcO4esSKiKFVRYAbCuTLNS6OiEaOYLgMEOsUSoTuRcn0ubm3ltV9Vpt6eDWLZqiaOW3Xa29vcdD/AH9nd/z1877Xuddt7W+nSq2b+9Y/j3aEznuYf8vYn/7n/wDH/l6bzFWS9Bwca/iJCsdzGl/HfR2sQDfmovp1sCOVzuCh1vrqSbctbWB686E9meF5UF612Fw1vKtP0VH4SIj9b/T6mnYrjUUQbO63UarfyTSx0+8ptyDXNhrUOPwj54pIszMj2ZM1laNgQ9wTa48LA2v4LczSPZtZXdpgMrOGKfErWhMIY31UlGKMNiEG3MSLDdqLyBVQEZolbxAsDI5iuMtwwSQKrAHQODta7JMBiJpPi+zEjuMwvG6Bg0QynxLYd5Ewtro+thc5hMAifCtyTmJN2YtlVcxZrknKqi99lFW6Ap8J4eYYwhdmsCBc3AXMxVQbXNlIW53yjarbV2mMagDGpopM1NoBpU69PU/sH9+gSY2kO+nXbf06W+nSjtqDcRW0h8/0rHN1Zti7IWY29QefW+p6+ldDb+ZJ8thYHrzqGWS1PE1cvI6eJKGPvfe+vp9TXCxt/fTYC1umn1NNVqQOlLJo7mrueoXpoY1UsTlqVQXNKgPJu0MWJVwMSjISLqpFhb+XlUXC+NNEQCbr/T+1aE8LmxXD8Iqi5EmJJdjZY4wVuWY6Kt7/AJVieKSLCzDOrhSQGW9mtzF7G1e1SkqZ4itM12MwlwZoFzhtZoh/1P506SD/AJeu+SnwMs0pTDAsmnjIIABF7MSNxtYa1oewbyspZxZCfBfp19OlbHFz5UZ7FiqsbDc2BNh5msVNpUaOKuzK8G7LQ4Ne9lN35sf/ABQcv61dkczKrSyjC4ZzZb3aSQA2YhVHwjqbL60F49iXkYOWDRsLxlfhsfz60ejw8EuHjGZZcasSokfePksWslja3eID8AIUbnY1ooVtlHK9AXi3ARGplST7Ikdz3gySTC+rJGLnKPxGwP0qTgXHSpCOfQ/r+tXOPg4dZkxEqzYuYoGI8QijUh/iIFmbw6DQL61ikz4h+6gF/wATcgOp8vLc/wBJlTjsRtPRuOL8IdomGHUOG1CXC5HvfMhOmU63TTXUdKFcF7AWbvMWQ7bhN0Hr+I/T1rWcIhMcaoSWKgC53Nha5q7audybVGqilsjhiAFhpU4pgakWqhYkzU1pQATewGpJ2Ft9TVeTEAKWYhUXUsdBasbxvjzYlu7iBEfTm3RnHTovuddrKNk9E/H+0ZmPdQ/5Z+b+Z5hPLc+mlEuzPZvUM2pNd7Ndl7WZhdjXoHD+HhRWnWiB+AwWUDlRKOOuxR9BVhVqCTiJUyCuLTgKAfXQa4BSNAJqYRT7+1MagGNXDXSfamXoSdqjxTClhmG4/pVzPXM1VlHkqZMXTszTV0mieN4de5WwPT97UKZSpswIrinjcTsjNSJM+ldSWmZtKVZlyYtTdKjJpXqLBJSpmauVJJ4lje1cvcLhlclATZF5ljfW2r6k2HnVzgHY4ue9xWw1CHYebcvbb1rtKvVm90eQlSsNY7tIEGSAD/Wdv+0c/U1X4d2pcELKbj8XP3pUq1eOKiZqbsvYzBqVZ0XNG3ikRd1POWMdebKN9xrcHL8Sj7o6kFWF1YbMvWlSqmObomUVZXwHDJcWfDdIubndv9IO4+nrtW+4NwNIECoLDn1J6k8zSpVjKTb2apUFUFdzUqVVLDWe2pqrisaqKXkOVB82PIAbk+VKlUxVsdIx/EeKyYt8qjKgOi8h5tb4m+g5dTp+zfZYKASLmu0q1BucFgAoopFH5UqVQCyqVKqVylQkdanA0qVQBXpE+1KlQDc1cY0qVARkUxq7SoCCbEqurED1O/oOZqH+MY/AjHzb7NfqM3/GlSoDncO3xPbyQW9izXJ9stOTAoL+EXO5N2J9Sbk/OlSoSQzcKU/DcfUVUm4c67WPpSpVm8UWXWSSKbEjcU4NSpVxyikzri7Q3PSpUqrRaz//2Q=="/>
          <p:cNvSpPr>
            <a:spLocks noChangeAspect="1" noChangeArrowheads="1"/>
          </p:cNvSpPr>
          <p:nvPr/>
        </p:nvSpPr>
        <p:spPr bwMode="auto">
          <a:xfrm>
            <a:off x="558800" y="200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1271" name="AutoShape 12" descr="data:image/jpeg;base64,/9j/4AAQSkZJRgABAQAAAQABAAD/2wCEAAkGBhQSERUUEhQVFRQUFxQXFxgYGBQXFxcXFxQVFBUVGBcYHCYeFxwjGRcUHy8gIycpLCwsFR8xNTAqNSYrLCkBCQoKDgwOGg8PGiolHSUsLCksKSwsKSwpLCwpKSksKSksLCwsLCksLCksKSwpKSksKSwpLCkpKSkpKSkpKSkpKf/AABEIALgBEwMBIgACEQEDEQH/xAAcAAABBQEBAQAAAAAAAAAAAAAFAAIDBAYBBwj/xABBEAACAQIEAwYDBgQFBAEFAAABAgMAEQQSITEFQVEGEyJhcYEykaEjQlLB0fAUYrHhBzNykqJDgrLxFSRTc9Li/8QAGgEBAAMBAQEAAAAAAAAAAAAAAAECAwQFBv/EACYRAAICAgICAgICAwAAAAAAAAABAhEDIRIxE0EiUWFxFJEEQlL/2gAMAwEAAhEDEQA/AKH+HXaJWQx3sbllW+1/iC9RfXrqfWvSsDjq+cuJwnCYplie+QixG40BANuYvb2r0vsZ23E4CSHLINOQD89PPy+Xlq4KriUv7PWsPiL1dSSstguIUZgxV6qWCqvUgNUY5fOphN0oC1mrheoM/nSqBZN3vSms/nUYNPqQcFICu0qEHAKfauAU6hI21LLXaVAcp1NpwoQKkaVKoBy1NNOpVIGkUwrUlq4y0BAwqMipmqticQsal3ZUVRdmYgADqSdqA4VphoSe2eFzWMoymIyrJ/03VZO7cIw1Zla1xbmKqYjtvF3pjjV5AoiLOmUoBMuaNyb3yWtd9hfntQB81SPFofGTIoETZXJOUK2UNYlrDYg+9YeTEYzFBZsP9ljLGCdO7lURRSNZSTJ4ZHicZ7qdQx06k5ex0mIC/wAQwQmHuZQrtNnMbB4MQruq5ZFe52Nw1qAIYntpD4RAGxLyLKyrEUNxFbPdnYAEEgW312of2omPEOEM+FDSGZYmVV+I2lQuhsdxZgfQ0Q4h2IgmD5h45GWRnIRj3iqEZ1R1KqXAGaw19qtcHwEOEj7mIs3idyPjYu5uxIQWW55AACgM1H2Nxj90ss0JTDsXgDhp8oIKdzMGCCYBSLSXDAjnRPh3+HmGjRVcNIRcXJKKVL5+6KIQrRByxCNmtmtWh7xzsoTzc3P+1T+YqDFFVH2jM5/CDlB9l1t6k1DaW2Sk3pEqCJAEHdqFAAXwqFAGgA5C1Khn/wAgBoIowP8ASP0pVl54G3gmfPPZ/s7PjphHApZjqxPwqL6s7ch+xc17l2c7KYfh0RRAJZjpLMw0B5qOY/0LqfvEaEFOF9nEwcBhwy5EABY3+0lNtWdxYgctNemUbj5nN7HS2gAsAB0AGgFXlNy66MUqIp5cjApchv6+nL0q/g+I351RYX31FV7FTp/78v8AV/WkX6Br8Nir1fjlvWTwWMo7hcT51cgLK9SqKqxS1OslATWpwFRB6eKAdaleuE0hQDq7TRXb0B21crtI1BJyuA10ClahB2lSFKgFSobxbtBFhyqyFi7hiiIjyOwQXchUB0AOpofN28wwWMoXk72NZVCIWbu2bIGykhjrcZVBbQ6UBoaH8Q4ykMsMb5rzsyI1vBnVcwVjfQsAbaa2rFcR7eTFyt1iQTPBIoSRp4ke8cOLLt9nlztG1ra5gLnWrkfZPFYh2bGMsV4YUJicuWxEEmePFICoERGoy63zG9AWsX2+jt9hHJKXSZoSVMcc7Q6vHHIwuzWDEaWOWucS4c3EuHRkOgeTuZ1YAmLMrCRVZTqy/dPmL25UTwXY/CwuHSLxKzMuZmZY2Y3YxIxKxXOvhAq8+LXZbsRyUXt620X3IqQZ8cFnnkjkxJhjaCRXi7jOx+F1mVjIB4XVgLAaZd6nw3ZHCxhQIEPdklC4DlQXMgAJ2UMSQNhyq82NPeCPMiMwJC3zOQLXOUaKBcakncVKcCp1a7n+Y3H+0WX6UBE2LU6C7n+W7W9SNB7kU28h2Cp6+Jvkun/I1cK/sUG45xpsOV+z8DOkZkY2RDIGCMwAJy5wqE6Wzg60Bc/ggfiLP6my/wC1bA+96kRABYADyFgPkKFYri07NMkUJzwmO+Yg51fKc0eynwl92BBTY3FD0gnkIeae1hHmjizSR5lZlkBAsuSSMrdXYlTseoBvEY5RoCC3S4PO2vvf5UMa51OpNMweAWJckd8o2ub9B6DQDQaVZArgyz5P8HfihxX5IMvlSqa1crKjaiXH8aC6J4m/FyHp1oC04zWJ8R18/wB61FO50ANiTYaE3O9vLberXD+As2o11Nix0W5vZb+3yrvo8uxJHe+u1tNeft6UjFe40Olzvt12qTHyNhSoLEA7EHQdc19h86llkzoH2YNlIGg2uGA5HQ39qAodwQQQb32319dNDf0zW6738BjLkC41PzAOp/r8qrE3Fjcg7i51qFww2J1PzN72P83nz9asmDUYXF6Dz2PX6UQjxPUjn5bf05/KslgcdyufmaOYXFD9k1cgNxSX8qkvVOB6soaAlvXRXFpwoDopwrl67aoJIjJ05euu3l5/WkJ/T2P9vI0/IP3ekIv7b+tARPKbaDr57X8vKnGU7c9RTu6Hr7n9aXdDXz5a0A0S+Xv+xXe96/pyB/OnZB+yaZIyKPEQPe1/IDn7UAI7T9mxjYkGYI8ciureLb4ZUOUhsrxllNiNxUOF7DYdVVX7yURgpHnexSI/9DMmUvH/ACuWo2s7H4ENur3UfIjMflUOLwUjowEpVipClQAFa2jEG5bXlex6UBXxfC8MZEd41aRAoQWLZQvw5Y9QLciF0qTG8SEalnKRKBctIwva9icoO2o3I3rM8HjxjRtr3BmWKxc6JNE1pVCMAzLKBcMh0DaAEXNzH4CKAq85aTMUilJe6hZQ0QaYEjOhzIpJHIG2lAVeI8bkMjpDaU2bu1YMv20Dhp8O6aC7xEFCep1Ohqw3D8RKcoZoocxIGZkfu5I2zIQpLK6S5XWxAscpGlKHjKqWiwkBzKUDeD7ve9zIfCbs8drlGIJA36d/g55iwxElgyGNooC91P2iM4KnTOrKwzm6FRvUgHT8O7iZpROXmEQcRhQDK6qFkewDW70RoCFtcpprazjxDEyySKj3WRWkwzx3KqFXMufNGAwJGVlzHVja1hY7g+z4VVAUDKbhnIZsxsS+RLIGzDNe51JPOrq8MX7131vY7Xve+UWW9+dr7UBVj4hdFNgXygsE8WU5bsL2sLG41PKm4iFpQUZY8pNrMM9yCCPCfCNbblqu4vwLoNSVUAk2uzBQPrUhhGu5v6+Q/KgBz4ZQPGS4H4jddP5AAo2vtVDEzljbQAbDbkD6c6dil+1c5iQSMu/hAVVIBvqCwLX6nyFQ2t/7NceXLfxR14sXtiFRtKK5I9D8bPbauZujtjCwlnpUAj42tt7UqrzRp4pGg4Rwi6h31Gw/mI0JPlflV/GcQSEEsdOQ5jyHlViTEBIEUaBVUfIWrEY2BpHJc3HIfr19Nq9E8Qg4pjmxbbeDb25gdfWrEuLWKO7sFUdevl1NUMfxQReCNTJKRoigk2Avc21AtQjhWDXGiczylJYwhS+kagtlbMLXUXKAkbZrm9q1jjvb6M5T9Itr20jL2KkJ+I/mvIUfw2JVhcWII9QRWexGGiCOuLPc90WVcOmhQkaPqc07sBfMTlta7bJWe7P9oTHOsQuyu1rDXLzv6dfn6zOCq0RGTumehyQ2Nx7H8m8/PnVzBY32qGJtOoI1HWmywW1G3In/AMW/I1RM0NLhcVeiUUvnWQwmMsbHfpR7CYurkBlGqW9U4pL1aU0BIK7TVNMkxSg2La/hGrf7Rr9Kgklp1VxK5+FMo6ubH/aLn52pwwpPxux8l8A+hzf8qA7LiVXRmAJ2HM+g3PsKZ3zH4UPq/h+mrfQVMkSoNAq7bWHkL9aoDtJBbMHuucRlgGyqzMUXM1rAFhYNte2uooC0MOx+Jz6KMo+Zu3yIp8WHVfhAB67sfVjqfepGFMllVdWIW+1yBf060A8HpStUH8Sx+BGPm3gX6jN/xrv8Mx+N7D8KeEf7tW+RFQDMdoezzviHKyBElSNgT43jxMMgMMscZDFhbdRYHKOpq3H2WRnZyhcuHVjLYLlkymRe6QDOrMueznQk2rQw4ZU+FQL7+fmTufepaAopw4Ws5LDmB4U/2rv/ANxNLEYlIgoNlBNlAB9SbAaADUnYVdtVLiPC0nC5wbo2ZSLXBylToQQQVZgQQRr6UJKEPHVlDBbo2VijMAVOWQwsLA/Er2BU63Zd70Ow0WJkdXzOAsi7+FTGDmJKnKbtHJkIyaSQ6WFaHB8NjhAEahQABpuQAALnmbAanU2FSTSqoLMQoG5YgAepOgqSCvJhbsGuSAb5dLXAIB68+vSq3EcXlGUHU7+QrmJ40gDBDmYEroDlzA2PitY2O9qESS9dTz9awzZa+KOjDi5O2JjVdzSkkqpLLXEejGIyXFULx81xTcXPY/1qliJri9Zs6YxrYHmtmNdqvPifEaVVo61I3+Ix7MLs2g9gKGR8Wje+Rw2U2Nv3qPOgc8U06RYiWwwZkswUscoVrHvAgza7A9SNrim8Y7PCNO/wzFI1RGtISJTmufGCAqnYBRqwsRfU17nj/s+O5jl72KRHRsuJS+R+U6jcEbZ7fEp3322k4r23XWTIjNJHJHKkinPEWGVgsosXQ7hWuRlt0NQ8I4mmIXu5Pi0O+oI2ZTuCORqPiPYVppQ8kgKWAIUFWYjmeSki18vtapU177K8foyf8TPjHCR5nygLmYmyKNhc/COgGvQVruDcGiwYAsZZ5LABRd3J2VR91b/s1zGY2PCr3OHVQw3sNFPP/U3rS7JYz7V1kJC4lTCZtbxu/wABz8rmwIvqD5Vbi5K30RyS0iXD9sXWQiRAFvawvmUjTW+/n+xWswOOV1upDKw9iK8wxuFaKRo3FmRirDoQbGpeGdqf4VwGJKsQMo1Iudx+nOoyYlVomE3dM9Pmw9rEHTken8rfkas4TFW0P1qLDTadQdxyNMxmCBAN2yciCQR/KxGtvSsUzYPxcVRbBmFzsBqx9FGp9hV+HFO3wpl83NvcKLn55azPDyI9FAXrYb+p5+9HsJir1cBBcLm+N2byHgX/AI+L5tVqKNVFlAUdAAP6Vn+0HEJkWIYZk715LKrgZXCxu5QkkZQcoGYXIvsdqrS4nEzFGJbDIyITE5USCRZVzp4Lu6PHmAK2INj6QDTz41EIzMqltgSLseirux8hc0Fl7Yo1hADIW7gg7L3czMiygAFiqupDCwK86hwXZoaFu8lYZVzTMy5kjmaeDMviZjGzWBOUkb0ag4WFvqFBJJEaiIEk3JOXxEk7nNrQGdmhxM1zK/cLKsTqjEM0GIgkzAqgF5o3KobXGl+os/CdkVvL4CEnUq6D7KIEsGYhQMx2ABKAgX1N71po0jjOUBVLegLdfNvrQziPaiOIka3DhL7IG+zL3YXIyo4c3HwqxGxtACX8Ox+N7eSDL9TdvkRUkOFVTdV167sfVjqfc0NTiMskavHHZg5WRWN7ZHMThSB4rEFgdLhfO1FQ2mp18qEjqQrmaug0B2lXL0qAVcJpGlagIMWjmN+7IDlWCE6gNY5SfK9qzL41yjpMpLZgUz2LR5owGUlfiILSAMNwR76DieN7tdNWOg/X2rKTk3ud/wA6wzZeOl2dGDDz2+hsfhFhyAHyFh9AKXeUw+dV5ZrVxnoqI6eWh802hFObFCqmKI61Vs2iqKGKn3oTisXYeVT42a29Z3iWN0Nqr2b6GS4/U0qAviNd6VacCvlR6diOJJgoniQyLKkoYQyqHVkkXLKneL4ZInXu2BIX4R6jDcS448zCKIMQC3dxglljDG5C36X+I9NTU57PYieQrqkYNszBgWUaCwNidPQUegwkGBSwGaQ8vvHzY8h5fSvYcvUez5SvbG9mezowwM0zjORqSfCo3KjrsNfKtNhuMxyqcjXtoRqD62PLzoIrhp1XFlFX7Nsrs4XKU7yxCG63B0tYkkC9WcdwSGwlwpVIVUsZXkcNnJNoW0y7AABQSQbk9K+P77J5lHiXDc2VWP2lrJJymsPhbpIBy57jmBSwvaLEQARq5CLcGNgpQ3N2zIRZr9T7Ue4XxGKdO7ky5reJcxP+2xvp111O/WtxDslLLIl2jyAm8l2zkBhkHdjRjvdr256bVZZNVIq4btGS7Q9ppMXiCyqGlksLRrYaALoNeQ1JrQ9l+xq4f/6jFlTINRf4Y/T8Tefy60XwXCcLgEzWAdtySc7W3sT7abeVV0njxcuWQvYhu7SLVs/3Fyk8+Zsefw1G5/otqP7Jz21USAKh7vYt971C9PLf0rS8O4kri6kMrcuRFYnjXCIcNGUZy+JJHhQju4RzV2N8znoDp16i+HcbOHbNfwfeH6edTLEmriRHI06Z6dPglVlkGwBUNzUEglGHMXAP9NzT4eIPeypt95iFX2tdmHsB51X4JxZZY1kXxI4+Y/KrM8OXVblDseanoawTNgxhCzfHIfRPAPmCX/5D0orhgiDwgC++mp9TufesthsWRRbDYwE6nlprbXX+1aAPRzg867NdlZVbKSpAbmpIIDe2/tQ3DzX12Og5X89KsCTnz9+nX9+nSABcP2Zlb/NdV8Ma2XXxK6yl1NwQRIpZSbmzsGvpY6vDEDlyAXJJJNujINBYGyMUBIvl0JNMxGMEYuxIF7CwJJOugA1J02HnpprTHGo2ky63u6gtoM0cfeMDr4TlYMLgaX9wDCqFAAAA2AFgPQCnCsiMVi5hpcFYwbL4SszKfCwvlYI6dbMswOtrnSxBreLU+QIAF/h31tzPPXbagLIpy1WDm255fv8Af1qwpoCSuUr0jUEipsrWBIF7Am2gv7nQe9OoRxnG/cG3P9KrKSirLwi5OkDcZjTIwZhl0Hhve3Mi/PW+tDMRNc1NM/Inl576H5af36UnYczYHzudyPy8+etefLbs9THFRVHJsRpQ3FzaX6VYnlXKdRex5k8jYDX9faheLnUcwAWbnsAARlHPf/1VWdEV+ChiuLAXHOhc3Gai4nMjFj4b5iLFiBa5JYG/S310oBjcXHfQrltqcxDABRYgdb3vp+tIw5GsmoLaJ8dxca60DlxDObCo5kzykIRl02N+W17n+taHhnCwBtrWvFQMPJzA6cHYi96Va0RgUqryZbijV8XxxRMwBaxXNbUql/G4HMga28qD8LGGjzHEZHLurCR1kkWSEg51TIbpJsQx+YoTwntAyEK5uvInceponjcCoQugzQtcugGsZ3MsY6c2Ueo5ivVj8XxZ8zL5bQW/+cw8SRSMrASxx2fu4pWKQSSQtA6vYAMgjuwO4rB9oO0mc2uci3EUd7iNCTlXTysL7m1V8THK8pig+0tswN1AOoN9lBvfrWh4L2Tjww77EMGca3PwqeijmfPf0qzko9dkJX2VuyHZyVpFxE11tfImx1BF26aE+H59K3MXFIySqupYbgH93rOYbFvjcRHho27pJGy3tc2sSSbEchsDWekBRzlPwsQGGmxteo8Tl32T5K6D/F4i0hWY2zuTDL93XUQt+Eixt19biqOD4rNhO8VLIzgKWsM4H8j7rfy/KiHDOKJOpimAOYWIOzD8jz8txVbifBcRlMaI0wteGTw5l1F45bkctm2P0qYyr4yIlG9oF4/tI4w6wuw7tWZwtlvmO5LWuee/X0qPgPZaTGMJJrpBuF1DSDy5qvnueXWjPBOwqxnvcUQ7DWx/y1tzN/iPmdPKrXFe0+6QaDYvzP8Ap/CPPf0qG3PUSUlHbDWI4xBhFCDdQAES3hA2vyX0oxwzi6SLdTmRtx+R6EVheHdm2kjM8ziCDW0jgku3JY03c35jSh/DuJtA+ZTpzHI1DxKtdhZHez1DEYbJ4l1Q7dR5f2p0GJtvVPgHHUlW48Q2deh/I9DVvF4TJ4l8SHb98jWKdaZsGMJiulFIpb1lMPiNtaMYTGVoAjj+HpMgRrizI6kWurIwZSLix1GoIIIJB3pcP4HDEAFUEi+/O9wdPh2YqLDRfCNBaom4kio7s3hjDFiNbBRmbbmANqGz9sVVyiqQVV2fMG8IURm/gzXGWSNyQbZT62A1MegsBYcqjOMTPkzrntfLcZrDy36fOs5BPiJ4XRgVk+wZSVsA980sMovqoaMqSt7pKuh3Nnh/ZgqwdpDpL3oUnMVy51QB73/ym7s3vdVXbUmAFsLxOOR3RW8UZIYb20B3FxqGBH9ja1TI4FBJVdSADbS4F7fK5+dSAUJOiu2pBa5JOo3Iqtg6wNtDryrOY6I69Rf+tW+N9qIsNC8r3KqOXMk2Ci/U15s/+L4eQmSCyH8LXYeZvofpWGWLmrj6NsU+D2aWcmh0zVDwztbDjJO7gWQta5JSyqNrs2w10870Yfgancnlrt7W6HauCdp1R6cM0ezL43E5RrtWU4nxkC+or0ufAIoKhQLX5frWa4hwGBzlMaE+gvVN+zsx54/R5fxLjo2vWfmxRY16jjv8PMOdksf5Sw/OsvxDsd3VyoLDod/nXZinjRw/5HnydVX0jP4Hihj2W9EV7UzWsEHveqjYhENitiOtSDiadBXVwizzvLOOrJj2jxB5L8j+tKm//KLSp44/RP8AIyfYSxmMVBr8q1nYDESshaQWW/g6kdfTpQjgXYw/52LI01yEjKPNzsT5betGMf2gKDLCCAb2cje2hyg/1rok3kdI4lUFs0+PmWOJ5Al8is2VQLmwvp5msXxvEPIVkzBomAKZfhAI29as8O7Ttospv0bn7/rT8fge7DSwrnhbWWEcuZljH1Kj1FIfCVMiXyWg12N7VM2IHeJhkVI5XzCKKNrqhsAwtqT86zXFu1bSxlXiwyA2JZIVR9DfRhQfisqxhWU50cXQ9fI+Yqfg/ZKXEkPPdI+SbMf/ANB9fStJOMdlUmytwbDzYqYd1dI0YZn/ACHViOXLnXrGF8IA8qyuI4vFhl7rDqpK6afAv6n960CfiMhfvM7Z+t/p0t5bVnwlPbL81HSNN2lxJLiOTwwuFCuNllu3hfyIy28wedAcJIMPODLEsuW/gYkKTbwk23F7G3OjPC+NLOpimC3IIIPwuOen5cqp8XwPdoQ92jUHupDqyWFxFIeY5BvY672hKviys438kUOL8blxD55mvbQDZUX8KrsooNG0k8ndYdczHc7BR1J5Dz58qs8L7O4jGEFgYoepHiYfyqd/U6etbRVg4fEEjUZjrl+8x/E7fvyo5/6xChW5E3Z7hMeBhJd9Tq7nTM1rAAdBsBvWi4Lx2OUHKcyHRgdCPO3I1j8LwuTFA4jFSdzh1v4zz/khT7x89ut6GyRy4RkcK6K4LIWGXvEBtci+g20879Kr4r97LeT+j0nGYPJ4k1Vtb9f0IpuGntVXsx2kSZcrbH4hzU/iFFcfwdkN11H0IrG+Lpmve0V8Lg2Vpu7ZI0mUHLlBtJlKs9vhswyAgg3y30vRvA8NhUALGCBltm8VsgyoBmvbKNB0oFBJb+9TcT400MWdRfxIpNrhFY5S5F10BIvqLA3Ogq4Ncr0yfHpGVDmxc2XQm9rX2FgBfUmwFZNcTNiVIXPkmS63CBYpYpMpUkBlaOS19c9wp3DCi8HAi0McUrhljzBbqjtltkVWLDKfsyQbKL6a6HMBdwPaBJSQoa4Dsug8YSQxPbXQhwAQbfEPa1wvEySJeSPu2FwRe+qkhj0tcXGpuCKbw/hUcIARbWULckknRQSb8zkW55kC9Xb1BIOx0kmaw+Dy9OY569KHYiAsLZyvouv1o1KdelMIB5VnOHItGVHl/bfsnIcPI6SySMMrFWNwVBBawvuBr7V5Q2EevqR8IKC4nsnhWJJgQk87W/paphHiqIk7M5/htwNcPgVdh45vGx8tQi+gXX1Y0fllv6U+aIRoqKLKosB0A0AqsNfSuOStts7oJKKKswJv51RGGVSbAAnUnmfWirR3qFsPWDRvF0Dnw1+dDsZwZWBuT9K0Bw1QyYaqtFlOjzXjnYZZNiQeRsKxXEux88WuXOOq7/KvdpMHVDEcN8q0hmlDRE8cMu32eAHDsN1Pyrte2PwME7D6Uq3/AJX4Mf4S/wCgLh+KrPiYhOcsHeJmUbBcwuSeenOj3aLBRrOqY+WYs9+7WEJ3UERcpHYHfQA2UD3NZDHYQCzpcxte19CpGhRhyINxY9KsxduJ4Y1UsjCP/LMkaSPH/wDjZhcflXrNfR4if2VeO8MOGnlhZg3dsVuNiNwfLQjSrnZDjheUxC5AF83Ia2A/T0NAcNg58e7NchC13dtSxJN/9Rv7DnWww6wYBMqjM3Qbk9WPL92FZzfLSLxXHbDcPZ/Dg5liQMSTfXQncgE2W/lagHaHjDWCxaROLhx98eR5DyqXA9rGZsrqBroRpbyNzvXcVgBY5RmiY3dBvGxOssflf4l9SOYqsVxl8iZbWjL10VPjMGYz1Ui6sNiOtH+xEUiyuxEYgC5cT3tgndtrlPPMbaW5iulukYJWZociNCNQRuD1Fa7s52hzeCTRxseTeY/MVY7SRRxYQHAopwsptLLq0ucNdYnzC8YGluv9cSDzGhGxG4PUVnKKmi6fFnoPHOLCCNWtozqha1xGGBs597D/ALqyJZo51eVRL4sxDE5ZBvqRyotwXjImXuZrEkEagZXFtdDpte4/Yp8SwP8ACjKwLYRj8W7QEnS5OpS+x9jyvnjfF0y81e0GZu00WVcRKVxGIt9nDlKwYcA2F1+8dAQB5EnY1juOceZ2aWdyznmf6Ach5CqfE8QUk7pB3jm2ULrmuLggelHuzfYQlhNi7M26x7qvm/4j5betWlJQ6IjFy7F2C4VO8oxLkpFY5F5yXBGYjkovcdTXsnA+IBl7t/a/9KzMa29v7D86sxy2Nwa5ZPk7Z0pUEuO4AJqNj+Wv60Ow2Jq1xvioMa3OoBJ29AKBwSa2FWh0GbDh+IuKtT8ciiCl3ADkgW12ZVY6XsAzKD61jsXhJ2ZGhI8IkGUkACTwtE5FwGW6lWG9m050cw3Z1DnDFe7MneIgVbKzR5HFnBUqxLNly6Frg1cgI8R46YZcpjJSyG4N2JeTugMullDZAWF/jGg3p3AcfPIpWZCrIzKzEFQ4+JGRQCDoQDqLFTVnDcPiXLlUeEAKfiICqqCxa9tFXbp1q5noDjJUBNWCaY61AGrXXUHzpgNdz0AE4mtmIqtlolxaO4uOW/pca/WhxcZq48kaO2ErSOiI7U/u6a0w3/SnrLWVGtjTFUTw1KHpBh1qKIsqNBUD4eiJtTTHVXEspAs4OlRPLSqOJPNnncmB78d5FYl7CRCQFkFrBr7LIOTcwLHkQC4f/h+5fNiTf+QHT/ub8h8zWi7PYH+GgCs+gGrMQNffb0q1xuZ+6+yAcgjMnN0sQyqfxa3HW1udeqpPo8el2DZ+0KRWii0HhUsPhQDTwAfW3nbrRPh0WHnMiJGzxojZ8XJIUAksSrAGyKS2wIvY3NYrGYYWEkZzRtseY6q3Qjalw6SPMFneRYt2yAMSQDbwkgX5X5Xrp4JLRjybewjxWKTDEJKpOZQyMHVldT98MujbW8rU7g3adY3RCWJZjYE9W0v1NrW9BQXtV2pEzIkSFUiURQpfMwF7+I/eYk3NqIdlOx7BhPiPj3VeSeZ6t9BWeRqqfZeCdmlxcAVScpMZ1cLuu5zgbldTdR6gbigGPlMTC+YqRdSCCjA6huhty9vfTpxmHP3Ye7D5XHIHYmh/EcAuU2F4Tcso3jO5kjH4ebKNtSOYpCVakJL2jLTYksTYkKSDa5OoFgT57/OogKnxeCMbW3B1Vhsw3uDVLFYxYxqf7/2roMeyaSYKL3tbW+xuNrdNa1/ZHjX8XEwdbhSUJIFnFtdNtjYjb52rF8F4BLjWDPeOD5M/+ny/m+VemcO4esSKiKFVRYAbCuTLNS6OiEaOYLgMEOsUSoTuRcn0ubm3ltV9Vpt6eDWLZqiaOW3Xa29vcdD/AH9nd/z1877Xuddt7W+nSq2b+9Y/j3aEznuYf8vYn/7n/wDH/l6bzFWS9Bwca/iJCsdzGl/HfR2sQDfmovp1sCOVzuCh1vrqSbctbWB686E9meF5UF612Fw1vKtP0VH4SIj9b/T6mnYrjUUQbO63UarfyTSx0+8ptyDXNhrUOPwj54pIszMj2ZM1laNgQ9wTa48LA2v4LczSPZtZXdpgMrOGKfErWhMIY31UlGKMNiEG3MSLDdqLyBVQEZolbxAsDI5iuMtwwSQKrAHQODta7JMBiJpPi+zEjuMwvG6Bg0QynxLYd5Ewtro+thc5hMAifCtyTmJN2YtlVcxZrknKqi99lFW6Ap8J4eYYwhdmsCBc3AXMxVQbXNlIW53yjarbV2mMagDGpopM1NoBpU69PU/sH9+gSY2kO+nXbf06W+nSjtqDcRW0h8/0rHN1Zti7IWY29QefW+p6+ldDb+ZJ8thYHrzqGWS1PE1cvI6eJKGPvfe+vp9TXCxt/fTYC1umn1NNVqQOlLJo7mrueoXpoY1UsTlqVQXNKgPJu0MWJVwMSjISLqpFhb+XlUXC+NNEQCbr/T+1aE8LmxXD8Iqi5EmJJdjZY4wVuWY6Kt7/AJVieKSLCzDOrhSQGW9mtzF7G1e1SkqZ4itM12MwlwZoFzhtZoh/1P506SD/AJeu+SnwMs0pTDAsmnjIIABF7MSNxtYa1oewbyspZxZCfBfp19OlbHFz5UZ7FiqsbDc2BNh5msVNpUaOKuzK8G7LQ4Ne9lN35sf/ABQcv61dkczKrSyjC4ZzZb3aSQA2YhVHwjqbL60F49iXkYOWDRsLxlfhsfz60ejw8EuHjGZZcasSokfePksWslja3eID8AIUbnY1ooVtlHK9AXi3ARGplST7Ikdz3gySTC+rJGLnKPxGwP0qTgXHSpCOfQ/r+tXOPg4dZkxEqzYuYoGI8QijUh/iIFmbw6DQL61ikz4h+6gF/wATcgOp8vLc/wBJlTjsRtPRuOL8IdomGHUOG1CXC5HvfMhOmU63TTXUdKFcF7AWbvMWQ7bhN0Hr+I/T1rWcIhMcaoSWKgC53Nha5q7audybVGqilsjhiAFhpU4pgakWqhYkzU1pQATewGpJ2Ft9TVeTEAKWYhUXUsdBasbxvjzYlu7iBEfTm3RnHTovuddrKNk9E/H+0ZmPdQ/5Z+b+Z5hPLc+mlEuzPZvUM2pNd7Ndl7WZhdjXoHD+HhRWnWiB+AwWUDlRKOOuxR9BVhVqCTiJUyCuLTgKAfXQa4BSNAJqYRT7+1MagGNXDXSfamXoSdqjxTClhmG4/pVzPXM1VlHkqZMXTszTV0mieN4de5WwPT97UKZSpswIrinjcTsjNSJM+ldSWmZtKVZlyYtTdKjJpXqLBJSpmauVJJ4lje1cvcLhlclATZF5ljfW2r6k2HnVzgHY4ue9xWw1CHYebcvbb1rtKvVm90eQlSsNY7tIEGSAD/Wdv+0c/U1X4d2pcELKbj8XP3pUq1eOKiZqbsvYzBqVZ0XNG3ikRd1POWMdebKN9xrcHL8Sj7o6kFWF1YbMvWlSqmObomUVZXwHDJcWfDdIubndv9IO4+nrtW+4NwNIECoLDn1J6k8zSpVjKTb2apUFUFdzUqVVLDWe2pqrisaqKXkOVB82PIAbk+VKlUxVsdIx/EeKyYt8qjKgOi8h5tb4m+g5dTp+zfZYKASLmu0q1BucFgAoopFH5UqVQCyqVKqVylQkdanA0qVQBXpE+1KlQDc1cY0qVARkUxq7SoCCbEqurED1O/oOZqH+MY/AjHzb7NfqM3/GlSoDncO3xPbyQW9izXJ9stOTAoL+EXO5N2J9Sbk/OlSoSQzcKU/DcfUVUm4c67WPpSpVm8UWXWSSKbEjcU4NSpVxyikzri7Q3PSpUqrRaz//2Q=="/>
          <p:cNvSpPr>
            <a:spLocks noChangeAspect="1" noChangeArrowheads="1"/>
          </p:cNvSpPr>
          <p:nvPr/>
        </p:nvSpPr>
        <p:spPr bwMode="auto">
          <a:xfrm>
            <a:off x="711200" y="352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123" name="Picture 3" descr="C:\Users\Rlippe\AppData\Local\Microsoft\Windows\Temporary Internet Files\Content.IE5\KKJR0OC9\dglxasset[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8762"/>
            <a:ext cx="436245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89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52400" y="381000"/>
            <a:ext cx="8991600" cy="4525963"/>
          </a:xfrm>
        </p:spPr>
        <p:txBody>
          <a:bodyPr/>
          <a:lstStyle/>
          <a:p>
            <a:pPr eaLnBrk="1" hangingPunct="1"/>
            <a:r>
              <a:rPr lang="en-US" smtClean="0"/>
              <a:t>Opt out of receiving pre-approved credit card offers</a:t>
            </a:r>
          </a:p>
          <a:p>
            <a:pPr lvl="1" eaLnBrk="1" hangingPunct="1"/>
            <a:r>
              <a:rPr lang="en-US" smtClean="0">
                <a:hlinkClick r:id="rId3"/>
              </a:rPr>
              <a:t>www.optoutprescreen.com</a:t>
            </a:r>
            <a:endParaRPr lang="en-US" smtClean="0"/>
          </a:p>
          <a:p>
            <a:pPr eaLnBrk="1" hangingPunct="1"/>
            <a:r>
              <a:rPr lang="en-US" smtClean="0"/>
              <a:t>Monitor accounts and financial statements for unusual activity</a:t>
            </a:r>
          </a:p>
          <a:p>
            <a:pPr eaLnBrk="1" hangingPunct="1"/>
            <a:r>
              <a:rPr lang="en-US" smtClean="0"/>
              <a:t>Review your credit report</a:t>
            </a:r>
          </a:p>
          <a:p>
            <a:pPr lvl="1" eaLnBrk="1" hangingPunct="1"/>
            <a:r>
              <a:rPr lang="en-US" smtClean="0">
                <a:hlinkClick r:id="rId4"/>
              </a:rPr>
              <a:t>www.annualcreditreport.com</a:t>
            </a:r>
            <a:endParaRPr lang="en-US" smtClean="0"/>
          </a:p>
          <a:p>
            <a:pPr lvl="1" eaLnBrk="1" hangingPunct="1"/>
            <a:r>
              <a:rPr lang="en-US" smtClean="0"/>
              <a:t>Look for unknown accounts</a:t>
            </a:r>
          </a:p>
        </p:txBody>
      </p:sp>
    </p:spTree>
    <p:extLst>
      <p:ext uri="{BB962C8B-B14F-4D97-AF65-F5344CB8AC3E}">
        <p14:creationId xmlns:p14="http://schemas.microsoft.com/office/powerpoint/2010/main" val="555408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txBody>
          <a:bodyPr/>
          <a:lstStyle/>
          <a:p>
            <a:pPr algn="l"/>
            <a:r>
              <a:rPr lang="en-US" sz="3800" dirty="0" smtClean="0">
                <a:latin typeface="+mn-lt"/>
              </a:rPr>
              <a:t>Video: Federal Trade Commission</a:t>
            </a:r>
            <a:br>
              <a:rPr lang="en-US" sz="3800" dirty="0" smtClean="0">
                <a:latin typeface="+mn-lt"/>
              </a:rPr>
            </a:br>
            <a:r>
              <a:rPr lang="en-US" sz="3800" dirty="0" smtClean="0">
                <a:latin typeface="+mn-lt"/>
                <a:hlinkClick r:id="rId3"/>
              </a:rPr>
              <a:t>http</a:t>
            </a:r>
            <a:r>
              <a:rPr lang="en-US" sz="3800" dirty="0">
                <a:latin typeface="+mn-lt"/>
                <a:hlinkClick r:id="rId3"/>
              </a:rPr>
              <a:t>://</a:t>
            </a:r>
            <a:r>
              <a:rPr lang="en-US" sz="3800" dirty="0" smtClean="0">
                <a:latin typeface="+mn-lt"/>
                <a:hlinkClick r:id="rId3"/>
              </a:rPr>
              <a:t>www.youtube.com/watch?v=k3yh9hjnE44</a:t>
            </a:r>
            <a:r>
              <a:rPr lang="en-US" sz="3800" dirty="0" smtClean="0"/>
              <a:t/>
            </a:r>
            <a:br>
              <a:rPr lang="en-US" sz="3800" dirty="0" smtClean="0"/>
            </a:br>
            <a:endParaRPr lang="en-US" sz="3800" dirty="0">
              <a:latin typeface="+mn-lt"/>
            </a:endParaRPr>
          </a:p>
        </p:txBody>
      </p:sp>
    </p:spTree>
    <p:extLst>
      <p:ext uri="{BB962C8B-B14F-4D97-AF65-F5344CB8AC3E}">
        <p14:creationId xmlns:p14="http://schemas.microsoft.com/office/powerpoint/2010/main" val="37073075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33400" y="1487488"/>
            <a:ext cx="3733800" cy="1600200"/>
          </a:xfrm>
        </p:spPr>
        <p:txBody>
          <a:bodyPr>
            <a:normAutofit fontScale="62500" lnSpcReduction="20000"/>
          </a:bodyPr>
          <a:lstStyle/>
          <a:p>
            <a:pPr marL="0" indent="0" eaLnBrk="1" hangingPunct="1">
              <a:buFontTx/>
              <a:buNone/>
            </a:pPr>
            <a:r>
              <a:rPr lang="en-US" sz="2800" i="1" smtClean="0"/>
              <a:t>You’re signing up for a new e-mail account and need to create a password. </a:t>
            </a:r>
          </a:p>
          <a:p>
            <a:pPr marL="0" indent="0" eaLnBrk="1" hangingPunct="1">
              <a:buFontTx/>
              <a:buNone/>
            </a:pPr>
            <a:endParaRPr lang="en-US" sz="2800" i="1" smtClean="0"/>
          </a:p>
          <a:p>
            <a:pPr marL="0" indent="0" eaLnBrk="1" hangingPunct="1">
              <a:buFontTx/>
              <a:buNone/>
            </a:pPr>
            <a:r>
              <a:rPr lang="en-US" sz="2800" i="1" smtClean="0"/>
              <a:t>What are some things you should </a:t>
            </a:r>
            <a:r>
              <a:rPr lang="en-US" sz="2800" b="1" i="1" u="sng" smtClean="0"/>
              <a:t>not</a:t>
            </a:r>
            <a:r>
              <a:rPr lang="en-US" sz="2800" i="1" smtClean="0"/>
              <a:t> use in your password?</a:t>
            </a:r>
          </a:p>
          <a:p>
            <a:pPr marL="0" indent="0" eaLnBrk="1" hangingPunct="1">
              <a:buFontTx/>
              <a:buNone/>
            </a:pPr>
            <a:endParaRPr lang="en-US" i="1" smtClean="0"/>
          </a:p>
        </p:txBody>
      </p:sp>
      <p:pic>
        <p:nvPicPr>
          <p:cNvPr id="10245" name="Picture 5" descr="C:\Users\Rlippe\AppData\Local\Microsoft\Windows\Temporary Internet Files\Content.IE5\HQFSOH7D\MP90039057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184" y="1417983"/>
            <a:ext cx="4130675"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4084264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134938"/>
            <a:ext cx="8686800" cy="5791200"/>
          </a:xfrm>
        </p:spPr>
        <p:txBody>
          <a:bodyPr>
            <a:normAutofit fontScale="90000"/>
          </a:bodyPr>
          <a:lstStyle/>
          <a:p>
            <a:pPr algn="l" eaLnBrk="1" hangingPunct="1">
              <a:defRPr/>
            </a:pPr>
            <a:r>
              <a:rPr lang="en-US" sz="4000" b="0" dirty="0" smtClean="0">
                <a:latin typeface="+mn-lt"/>
              </a:rPr>
              <a:t/>
            </a:r>
            <a:br>
              <a:rPr lang="en-US" sz="4000" b="0" dirty="0" smtClean="0">
                <a:latin typeface="+mn-lt"/>
              </a:rPr>
            </a:br>
            <a:r>
              <a:rPr lang="en-US" sz="4000" b="0" dirty="0">
                <a:latin typeface="+mn-lt"/>
              </a:rPr>
              <a:t/>
            </a:r>
            <a:br>
              <a:rPr lang="en-US" sz="4000" b="0" dirty="0">
                <a:latin typeface="+mn-lt"/>
              </a:rPr>
            </a:br>
            <a:r>
              <a:rPr lang="en-US" sz="4000" b="0" dirty="0" smtClean="0">
                <a:latin typeface="+mn-lt"/>
              </a:rPr>
              <a:t>When Jeff discovered his identity had been stolen, he:</a:t>
            </a:r>
            <a:br>
              <a:rPr lang="en-US" sz="4000" b="0" dirty="0" smtClean="0">
                <a:latin typeface="+mn-lt"/>
              </a:rPr>
            </a:br>
            <a:r>
              <a:rPr lang="en-US" sz="4000" b="0" dirty="0" smtClean="0">
                <a:latin typeface="+mn-lt"/>
              </a:rPr>
              <a:t/>
            </a:r>
            <a:br>
              <a:rPr lang="en-US" sz="4000" b="0" dirty="0" smtClean="0">
                <a:latin typeface="+mn-lt"/>
              </a:rPr>
            </a:br>
            <a:r>
              <a:rPr lang="en-US" sz="4000" b="0" dirty="0" smtClean="0">
                <a:latin typeface="+mn-lt"/>
              </a:rPr>
              <a:t>       Filed a police report</a:t>
            </a:r>
            <a:br>
              <a:rPr lang="en-US" sz="4000" b="0" dirty="0" smtClean="0">
                <a:latin typeface="+mn-lt"/>
              </a:rPr>
            </a:br>
            <a:r>
              <a:rPr lang="en-US" sz="4000" b="0" dirty="0" smtClean="0">
                <a:latin typeface="+mn-lt"/>
              </a:rPr>
              <a:t>       Closed compromised accounts</a:t>
            </a:r>
            <a:br>
              <a:rPr lang="en-US" sz="4000" b="0" dirty="0" smtClean="0">
                <a:latin typeface="+mn-lt"/>
              </a:rPr>
            </a:br>
            <a:r>
              <a:rPr lang="en-US" sz="4000" b="0" dirty="0" smtClean="0">
                <a:latin typeface="+mn-lt"/>
              </a:rPr>
              <a:t>       Placed a fraud alert or a credit freeze on his credit reports</a:t>
            </a:r>
            <a:br>
              <a:rPr lang="en-US" sz="4000" b="0" dirty="0" smtClean="0">
                <a:latin typeface="+mn-lt"/>
              </a:rPr>
            </a:br>
            <a:r>
              <a:rPr lang="en-US" sz="4000" b="0" dirty="0" smtClean="0">
                <a:latin typeface="+mn-lt"/>
              </a:rPr>
              <a:t>       Filed with the Ohio Attorney General’s Office</a:t>
            </a:r>
            <a:r>
              <a:rPr lang="en-US" sz="4000" dirty="0" smtClean="0"/>
              <a:t/>
            </a:r>
            <a:br>
              <a:rPr lang="en-US" sz="4000" dirty="0" smtClean="0"/>
            </a:br>
            <a:r>
              <a:rPr lang="en-US" sz="4000" dirty="0" smtClean="0"/>
              <a:t/>
            </a:r>
            <a:br>
              <a:rPr lang="en-US" sz="4000" dirty="0" smtClean="0"/>
            </a:br>
            <a:endParaRPr lang="en-US" sz="4000" dirty="0" smtClean="0"/>
          </a:p>
        </p:txBody>
      </p:sp>
      <p:pic>
        <p:nvPicPr>
          <p:cNvPr id="3" name="Picture 1" descr="C:\Users\REstep\AppData\Local\Microsoft\Windows\Temporary Internet Files\Content.IE5\FI602B2A\MC900434852[1].png"/>
          <p:cNvPicPr>
            <a:picLocks noChangeAspect="1" noChangeArrowheads="1"/>
          </p:cNvPicPr>
          <p:nvPr/>
        </p:nvPicPr>
        <p:blipFill>
          <a:blip r:embed="rId2"/>
          <a:srcRect/>
          <a:stretch>
            <a:fillRect/>
          </a:stretch>
        </p:blipFill>
        <p:spPr bwMode="auto">
          <a:xfrm>
            <a:off x="7307263" y="1219200"/>
            <a:ext cx="1658937" cy="16589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4340" name="Picture 4" descr="C:\Users\Rlippe\AppData\Local\Microsoft\Windows\Temporary Internet Files\Content.IE5\T8FIWCCF\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050710"/>
            <a:ext cx="60986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C:\Users\Rlippe\AppData\Local\Microsoft\Windows\Temporary Internet Files\Content.IE5\T8FIWCCF\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773363"/>
            <a:ext cx="609600" cy="56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descr="C:\Users\Rlippe\AppData\Local\Microsoft\Windows\Temporary Internet Files\Content.IE5\T8FIWCCF\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06775"/>
            <a:ext cx="609600" cy="56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4" descr="C:\Users\Rlippe\AppData\Local\Microsoft\Windows\Temporary Internet Files\Content.IE5\T8FIWCCF\MC9004346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125" y="4495801"/>
            <a:ext cx="600075" cy="551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087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381000"/>
            <a:ext cx="8229600" cy="1143000"/>
          </a:xfrm>
        </p:spPr>
        <p:txBody>
          <a:bodyPr>
            <a:normAutofit fontScale="90000"/>
          </a:bodyPr>
          <a:lstStyle/>
          <a:p>
            <a:pPr>
              <a:defRPr/>
            </a:pPr>
            <a:r>
              <a:rPr lang="en-US" dirty="0" smtClean="0">
                <a:latin typeface="+mn-lt"/>
              </a:rPr>
              <a:t>Ohio Attorney General’s Office – ID Theft Unit</a:t>
            </a:r>
          </a:p>
        </p:txBody>
      </p:sp>
      <p:sp>
        <p:nvSpPr>
          <p:cNvPr id="3" name="Rectangle 2"/>
          <p:cNvSpPr/>
          <p:nvPr/>
        </p:nvSpPr>
        <p:spPr>
          <a:xfrm>
            <a:off x="685800" y="1447800"/>
            <a:ext cx="7162800" cy="2862322"/>
          </a:xfrm>
          <a:prstGeom prst="rect">
            <a:avLst/>
          </a:prstGeom>
        </p:spPr>
        <p:txBody>
          <a:bodyPr>
            <a:spAutoFit/>
          </a:bodyPr>
          <a:lstStyle/>
          <a:p>
            <a:pPr>
              <a:defRPr/>
            </a:pPr>
            <a:endParaRPr lang="en-US" dirty="0"/>
          </a:p>
          <a:p>
            <a:pPr marL="457200" indent="-457200">
              <a:buFont typeface="Arial" pitchFamily="34" charset="0"/>
              <a:buChar char="•"/>
              <a:defRPr/>
            </a:pPr>
            <a:r>
              <a:rPr lang="en-US" sz="3600" dirty="0"/>
              <a:t>Helps victims of identity theft rectify its effects</a:t>
            </a:r>
          </a:p>
          <a:p>
            <a:pPr marL="457200" indent="-457200">
              <a:buFont typeface="Arial" pitchFamily="34" charset="0"/>
              <a:buChar char="•"/>
              <a:defRPr/>
            </a:pPr>
            <a:r>
              <a:rPr lang="en-US" sz="3600" dirty="0">
                <a:hlinkClick r:id="rId3"/>
              </a:rPr>
              <a:t>www.OhioAttorneyGeneral.gov</a:t>
            </a:r>
            <a:endParaRPr lang="en-US" sz="3600" dirty="0"/>
          </a:p>
          <a:p>
            <a:pPr marL="457200" indent="-457200">
              <a:buFont typeface="Arial" pitchFamily="34" charset="0"/>
              <a:buChar char="•"/>
              <a:defRPr/>
            </a:pPr>
            <a:r>
              <a:rPr lang="en-US" sz="3600" dirty="0"/>
              <a:t>800-282-0515</a:t>
            </a:r>
          </a:p>
          <a:p>
            <a:pPr marL="457200" indent="-457200">
              <a:buFont typeface="Arial" pitchFamily="34" charset="0"/>
              <a:buChar char="•"/>
              <a:defRPr/>
            </a:pPr>
            <a:endParaRPr lang="en-US" dirty="0">
              <a:solidFill>
                <a:srgbClr val="005CBD"/>
              </a:solidFill>
            </a:endParaRPr>
          </a:p>
        </p:txBody>
      </p:sp>
    </p:spTree>
    <p:extLst>
      <p:ext uri="{BB962C8B-B14F-4D97-AF65-F5344CB8AC3E}">
        <p14:creationId xmlns:p14="http://schemas.microsoft.com/office/powerpoint/2010/main" val="407872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1219200"/>
            <a:ext cx="8991600" cy="2590800"/>
          </a:xfrm>
        </p:spPr>
        <p:txBody>
          <a:bodyPr>
            <a:normAutofit fontScale="90000"/>
          </a:bodyPr>
          <a:lstStyle/>
          <a:p>
            <a:pPr algn="l"/>
            <a:r>
              <a:rPr lang="en-US" sz="3800" dirty="0" smtClean="0">
                <a:latin typeface="+mn-lt"/>
              </a:rPr>
              <a:t>Video: Ohio Attorney General’s Office</a:t>
            </a:r>
            <a:br>
              <a:rPr lang="en-US" sz="3800" dirty="0" smtClean="0">
                <a:latin typeface="+mn-lt"/>
              </a:rPr>
            </a:br>
            <a:r>
              <a:rPr lang="en-US" sz="3800" dirty="0" smtClean="0">
                <a:latin typeface="+mn-lt"/>
                <a:hlinkClick r:id="rId3"/>
              </a:rPr>
              <a:t>http</a:t>
            </a:r>
            <a:r>
              <a:rPr lang="en-US" sz="3800" dirty="0">
                <a:latin typeface="+mn-lt"/>
                <a:hlinkClick r:id="rId3"/>
              </a:rPr>
              <a:t>://</a:t>
            </a:r>
            <a:r>
              <a:rPr lang="en-US" sz="3800" dirty="0" smtClean="0">
                <a:latin typeface="+mn-lt"/>
                <a:hlinkClick r:id="rId3"/>
              </a:rPr>
              <a:t>www.youtube.com/watch?v=kwoJTtEtQPc</a:t>
            </a:r>
            <a:r>
              <a:rPr lang="en-US" dirty="0" smtClean="0"/>
              <a:t/>
            </a:r>
            <a:br>
              <a:rPr lang="en-US" dirty="0" smtClean="0"/>
            </a:br>
            <a:r>
              <a:rPr lang="en-US" dirty="0"/>
              <a:t/>
            </a:r>
            <a:br>
              <a:rPr lang="en-US" dirty="0"/>
            </a:br>
            <a:endParaRPr lang="en-US" dirty="0">
              <a:latin typeface="+mn-lt"/>
            </a:endParaRPr>
          </a:p>
        </p:txBody>
      </p:sp>
    </p:spTree>
    <p:extLst>
      <p:ext uri="{BB962C8B-B14F-4D97-AF65-F5344CB8AC3E}">
        <p14:creationId xmlns:p14="http://schemas.microsoft.com/office/powerpoint/2010/main" val="11464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a:xfrm>
            <a:off x="381000" y="304800"/>
            <a:ext cx="8229600" cy="1143000"/>
          </a:xfrm>
        </p:spPr>
        <p:txBody>
          <a:bodyPr/>
          <a:lstStyle/>
          <a:p>
            <a:pPr eaLnBrk="1" hangingPunct="1">
              <a:defRPr/>
            </a:pPr>
            <a:r>
              <a:rPr lang="en-US" dirty="0" smtClean="0">
                <a:latin typeface="+mn-lt"/>
              </a:rPr>
              <a:t>Review Questions</a:t>
            </a:r>
          </a:p>
        </p:txBody>
      </p:sp>
      <p:sp>
        <p:nvSpPr>
          <p:cNvPr id="13315" name="Rectangle 6"/>
          <p:cNvSpPr>
            <a:spLocks noGrp="1" noChangeArrowheads="1"/>
          </p:cNvSpPr>
          <p:nvPr>
            <p:ph idx="1"/>
          </p:nvPr>
        </p:nvSpPr>
        <p:spPr>
          <a:xfrm>
            <a:off x="457200" y="1600200"/>
            <a:ext cx="7924800" cy="4525963"/>
          </a:xfrm>
        </p:spPr>
        <p:txBody>
          <a:bodyPr/>
          <a:lstStyle/>
          <a:p>
            <a:pPr eaLnBrk="1" hangingPunct="1">
              <a:defRPr/>
            </a:pPr>
            <a:r>
              <a:rPr lang="en-US" dirty="0" smtClean="0"/>
              <a:t>What are some steps consumers should take to help prevent identity theft?</a:t>
            </a:r>
          </a:p>
          <a:p>
            <a:pPr marL="0" indent="0" eaLnBrk="1" hangingPunct="1">
              <a:buFontTx/>
              <a:buNone/>
              <a:defRPr/>
            </a:pPr>
            <a:endParaRPr lang="en-US" dirty="0" smtClean="0"/>
          </a:p>
          <a:p>
            <a:pPr eaLnBrk="1" hangingPunct="1">
              <a:defRPr/>
            </a:pPr>
            <a:r>
              <a:rPr lang="en-US" dirty="0" smtClean="0"/>
              <a:t>What are fraudulent identities used for?</a:t>
            </a:r>
          </a:p>
        </p:txBody>
      </p:sp>
    </p:spTree>
    <p:extLst>
      <p:ext uri="{BB962C8B-B14F-4D97-AF65-F5344CB8AC3E}">
        <p14:creationId xmlns:p14="http://schemas.microsoft.com/office/powerpoint/2010/main" val="573837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304800"/>
            <a:ext cx="5943600" cy="1143000"/>
          </a:xfrm>
        </p:spPr>
        <p:txBody>
          <a:bodyPr>
            <a:normAutofit fontScale="90000"/>
          </a:bodyPr>
          <a:lstStyle/>
          <a:p>
            <a:pPr eaLnBrk="1" hangingPunct="1">
              <a:defRPr/>
            </a:pP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latin typeface="+mn-lt"/>
              </a:rPr>
              <a:t>Meet Jeff</a:t>
            </a:r>
            <a:r>
              <a:rPr lang="en-US" sz="4000" dirty="0" smtClean="0"/>
              <a:t/>
            </a:r>
            <a:br>
              <a:rPr lang="en-US" sz="4000" dirty="0" smtClean="0"/>
            </a:br>
            <a:r>
              <a:rPr lang="en-US" sz="4000" dirty="0" smtClean="0"/>
              <a:t/>
            </a:r>
            <a:br>
              <a:rPr lang="en-US" sz="4000" dirty="0" smtClean="0"/>
            </a:br>
            <a:r>
              <a:rPr lang="en-US" sz="4000" b="0" dirty="0" err="1" smtClean="0"/>
              <a:t>Jeff</a:t>
            </a:r>
            <a:r>
              <a:rPr lang="en-US" sz="4000" b="0" dirty="0" smtClean="0"/>
              <a:t> has a credit card he uses to make purchases. He notices several charges on his bill he never made. He wonders if a thief has stolen his identity!</a:t>
            </a:r>
          </a:p>
        </p:txBody>
      </p:sp>
      <p:pic>
        <p:nvPicPr>
          <p:cNvPr id="3077" name="Picture 5" descr="C:\Users\Rlippe\AppData\Local\Microsoft\Windows\Temporary Internet Files\Content.IE5\T8FIWCCF\MP900423044[1].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06209" y="1143000"/>
            <a:ext cx="25146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767963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rPr>
              <a:t>A Short Quiz!</a:t>
            </a:r>
            <a:endParaRPr lang="en-US" dirty="0">
              <a:latin typeface="+mn-lt"/>
            </a:endParaRPr>
          </a:p>
        </p:txBody>
      </p:sp>
      <p:sp>
        <p:nvSpPr>
          <p:cNvPr id="3" name="Content Placeholder 2"/>
          <p:cNvSpPr>
            <a:spLocks noGrp="1"/>
          </p:cNvSpPr>
          <p:nvPr>
            <p:ph idx="1"/>
          </p:nvPr>
        </p:nvSpPr>
        <p:spPr>
          <a:xfrm>
            <a:off x="533400" y="1295400"/>
            <a:ext cx="8229600" cy="4525963"/>
          </a:xfrm>
        </p:spPr>
        <p:txBody>
          <a:bodyPr>
            <a:normAutofit lnSpcReduction="10000"/>
          </a:bodyPr>
          <a:lstStyle/>
          <a:p>
            <a:pPr marL="0" indent="0">
              <a:buFontTx/>
              <a:buNone/>
              <a:defRPr/>
            </a:pPr>
            <a:r>
              <a:rPr lang="en-US" sz="2500" dirty="0" smtClean="0"/>
              <a:t>1. You </a:t>
            </a:r>
            <a:r>
              <a:rPr lang="en-US" sz="2500" dirty="0"/>
              <a:t>receive an email from your bank saying your credit card has been compromised. It asks you to click on a link to verify your information. You should click on the link and enter your </a:t>
            </a:r>
            <a:r>
              <a:rPr lang="en-US" sz="2500" dirty="0" smtClean="0"/>
              <a:t>information. </a:t>
            </a:r>
            <a:r>
              <a:rPr lang="en-US" sz="2500" dirty="0"/>
              <a:t>True or False? </a:t>
            </a:r>
          </a:p>
          <a:p>
            <a:pPr>
              <a:defRPr/>
            </a:pPr>
            <a:endParaRPr lang="en-US" sz="2500" dirty="0"/>
          </a:p>
          <a:p>
            <a:pPr marL="0" indent="0">
              <a:buFontTx/>
              <a:buNone/>
              <a:defRPr/>
            </a:pPr>
            <a:r>
              <a:rPr lang="en-US" sz="2500" dirty="0" smtClean="0"/>
              <a:t>2. What </a:t>
            </a:r>
            <a:r>
              <a:rPr lang="en-US" sz="2500" dirty="0"/>
              <a:t>should you do if your identity is stolen?</a:t>
            </a:r>
          </a:p>
          <a:p>
            <a:pPr marL="0" indent="0">
              <a:buFontTx/>
              <a:buNone/>
              <a:defRPr/>
            </a:pPr>
            <a:r>
              <a:rPr lang="en-US" sz="2500" dirty="0" smtClean="0"/>
              <a:t>	a - Close </a:t>
            </a:r>
            <a:r>
              <a:rPr lang="en-US" sz="2500" dirty="0"/>
              <a:t>compromised accounts</a:t>
            </a:r>
          </a:p>
          <a:p>
            <a:pPr marL="0" indent="0">
              <a:buFontTx/>
              <a:buNone/>
              <a:defRPr/>
            </a:pPr>
            <a:r>
              <a:rPr lang="en-US" sz="2500" dirty="0" smtClean="0"/>
              <a:t>	b - File </a:t>
            </a:r>
            <a:r>
              <a:rPr lang="en-US" sz="2500" dirty="0"/>
              <a:t>a police report</a:t>
            </a:r>
          </a:p>
          <a:p>
            <a:pPr marL="0" indent="0">
              <a:buFontTx/>
              <a:buNone/>
              <a:defRPr/>
            </a:pPr>
            <a:r>
              <a:rPr lang="en-US" sz="2500" dirty="0" smtClean="0"/>
              <a:t>	c - Place </a:t>
            </a:r>
            <a:r>
              <a:rPr lang="en-US" sz="2500" dirty="0"/>
              <a:t>a fraud alert or credit freeze on your credit </a:t>
            </a:r>
            <a:r>
              <a:rPr lang="en-US" sz="2500" dirty="0" smtClean="0"/>
              <a:t>	reports</a:t>
            </a:r>
          </a:p>
          <a:p>
            <a:pPr marL="0" indent="0">
              <a:buFontTx/>
              <a:buNone/>
              <a:defRPr/>
            </a:pPr>
            <a:r>
              <a:rPr lang="en-US" sz="2500" dirty="0" smtClean="0"/>
              <a:t>	d - All </a:t>
            </a:r>
            <a:r>
              <a:rPr lang="en-US" sz="2500" dirty="0"/>
              <a:t>of the above</a:t>
            </a:r>
          </a:p>
          <a:p>
            <a:pPr>
              <a:defRPr/>
            </a:pPr>
            <a:endParaRPr lang="en-US" dirty="0"/>
          </a:p>
        </p:txBody>
      </p:sp>
    </p:spTree>
    <p:extLst>
      <p:ext uri="{BB962C8B-B14F-4D97-AF65-F5344CB8AC3E}">
        <p14:creationId xmlns:p14="http://schemas.microsoft.com/office/powerpoint/2010/main" val="33338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latin typeface="+mn-lt"/>
              </a:rPr>
              <a:t>Quiz (cont.)</a:t>
            </a:r>
            <a:endParaRPr lang="en-US" dirty="0">
              <a:latin typeface="+mn-lt"/>
            </a:endParaRPr>
          </a:p>
        </p:txBody>
      </p:sp>
      <p:sp>
        <p:nvSpPr>
          <p:cNvPr id="3" name="Content Placeholder 2"/>
          <p:cNvSpPr>
            <a:spLocks noGrp="1"/>
          </p:cNvSpPr>
          <p:nvPr>
            <p:ph idx="1"/>
          </p:nvPr>
        </p:nvSpPr>
        <p:spPr>
          <a:xfrm>
            <a:off x="457200" y="1371600"/>
            <a:ext cx="8229600" cy="4525963"/>
          </a:xfrm>
        </p:spPr>
        <p:txBody>
          <a:bodyPr>
            <a:normAutofit lnSpcReduction="10000"/>
          </a:bodyPr>
          <a:lstStyle/>
          <a:p>
            <a:pPr marL="0" indent="0">
              <a:buFontTx/>
              <a:buNone/>
              <a:defRPr/>
            </a:pPr>
            <a:r>
              <a:rPr lang="en-US" sz="2300" dirty="0" smtClean="0"/>
              <a:t>3. Typically</a:t>
            </a:r>
            <a:r>
              <a:rPr lang="en-US" sz="2300" dirty="0"/>
              <a:t>, criminals are able to use a child’s identity for much longer than an </a:t>
            </a:r>
            <a:r>
              <a:rPr lang="en-US" sz="2300" dirty="0" smtClean="0"/>
              <a:t>adult’s identity. </a:t>
            </a:r>
            <a:r>
              <a:rPr lang="en-US" sz="2300" dirty="0"/>
              <a:t>True or False?</a:t>
            </a:r>
          </a:p>
          <a:p>
            <a:pPr marL="0" indent="0">
              <a:buFontTx/>
              <a:buNone/>
              <a:defRPr/>
            </a:pPr>
            <a:endParaRPr lang="en-US" sz="2000" dirty="0" smtClean="0"/>
          </a:p>
          <a:p>
            <a:pPr marL="0" indent="0">
              <a:buFontTx/>
              <a:buNone/>
              <a:defRPr/>
            </a:pPr>
            <a:r>
              <a:rPr lang="en-US" sz="2300" dirty="0" smtClean="0"/>
              <a:t>4. What </a:t>
            </a:r>
            <a:r>
              <a:rPr lang="en-US" sz="2300" dirty="0"/>
              <a:t>happens when you request a credit freeze on one of your credit reports?</a:t>
            </a:r>
          </a:p>
          <a:p>
            <a:pPr marL="0" indent="0">
              <a:buFontTx/>
              <a:buNone/>
              <a:defRPr/>
            </a:pPr>
            <a:r>
              <a:rPr lang="en-US" sz="2300" dirty="0"/>
              <a:t>	</a:t>
            </a:r>
            <a:r>
              <a:rPr lang="en-US" sz="2300" dirty="0" smtClean="0"/>
              <a:t>a - All </a:t>
            </a:r>
            <a:r>
              <a:rPr lang="en-US" sz="2300" dirty="0"/>
              <a:t>of your credit card accounts are </a:t>
            </a:r>
            <a:r>
              <a:rPr lang="en-US" sz="2300" dirty="0" smtClean="0"/>
              <a:t>closed</a:t>
            </a:r>
            <a:r>
              <a:rPr lang="en-US" sz="2300" dirty="0"/>
              <a:t>.</a:t>
            </a:r>
          </a:p>
          <a:p>
            <a:pPr marL="0" indent="0">
              <a:buFontTx/>
              <a:buNone/>
              <a:defRPr/>
            </a:pPr>
            <a:r>
              <a:rPr lang="en-US" sz="2300" dirty="0" smtClean="0"/>
              <a:t>	b - A </a:t>
            </a:r>
            <a:r>
              <a:rPr lang="en-US" sz="2300" dirty="0"/>
              <a:t>permanent freeze is put on your credit file so </a:t>
            </a:r>
            <a:r>
              <a:rPr lang="en-US" sz="2300" dirty="0" smtClean="0"/>
              <a:t>	absolutely </a:t>
            </a:r>
            <a:r>
              <a:rPr lang="en-US" sz="2300" dirty="0"/>
              <a:t>no one will be able to access it.</a:t>
            </a:r>
          </a:p>
          <a:p>
            <a:pPr marL="0" indent="0">
              <a:buFontTx/>
              <a:buNone/>
              <a:defRPr/>
            </a:pPr>
            <a:r>
              <a:rPr lang="en-US" sz="2300" dirty="0" smtClean="0"/>
              <a:t>	c - The </a:t>
            </a:r>
            <a:r>
              <a:rPr lang="en-US" sz="2300" dirty="0"/>
              <a:t>credit reporting company is prohibited from </a:t>
            </a:r>
            <a:r>
              <a:rPr lang="en-US" sz="2300" dirty="0" smtClean="0"/>
              <a:t>	disclosing </a:t>
            </a:r>
            <a:r>
              <a:rPr lang="en-US" sz="2300" dirty="0"/>
              <a:t>your credit file to many third parties until you </a:t>
            </a:r>
            <a:r>
              <a:rPr lang="en-US" sz="2300" dirty="0" smtClean="0"/>
              <a:t>	lift </a:t>
            </a:r>
            <a:r>
              <a:rPr lang="en-US" sz="2300" dirty="0"/>
              <a:t>the freeze.</a:t>
            </a:r>
          </a:p>
          <a:p>
            <a:pPr marL="0" indent="0">
              <a:buFontTx/>
              <a:buNone/>
              <a:defRPr/>
            </a:pPr>
            <a:r>
              <a:rPr lang="en-US" sz="2300" dirty="0" smtClean="0"/>
              <a:t>	d - both </a:t>
            </a:r>
            <a:r>
              <a:rPr lang="en-US" sz="2300" dirty="0"/>
              <a:t>a and c</a:t>
            </a:r>
          </a:p>
          <a:p>
            <a:pPr>
              <a:defRPr/>
            </a:pPr>
            <a:endParaRPr lang="en-US" dirty="0"/>
          </a:p>
        </p:txBody>
      </p:sp>
    </p:spTree>
    <p:extLst>
      <p:ext uri="{BB962C8B-B14F-4D97-AF65-F5344CB8AC3E}">
        <p14:creationId xmlns:p14="http://schemas.microsoft.com/office/powerpoint/2010/main" val="58433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244475" y="457200"/>
            <a:ext cx="42195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03366"/>
                </a:solidFill>
                <a:latin typeface="Franklin Gothic Book" pitchFamily="34" charset="0"/>
                <a:cs typeface="Arial" charset="0"/>
              </a:defRPr>
            </a:lvl1pPr>
            <a:lvl2pPr marL="742950" indent="-285750" eaLnBrk="0" hangingPunct="0">
              <a:defRPr sz="3200">
                <a:solidFill>
                  <a:srgbClr val="003366"/>
                </a:solidFill>
                <a:latin typeface="Franklin Gothic Book" pitchFamily="34" charset="0"/>
                <a:cs typeface="Arial" charset="0"/>
              </a:defRPr>
            </a:lvl2pPr>
            <a:lvl3pPr marL="1143000" indent="-228600" eaLnBrk="0" hangingPunct="0">
              <a:defRPr sz="3200">
                <a:solidFill>
                  <a:srgbClr val="003366"/>
                </a:solidFill>
                <a:latin typeface="Franklin Gothic Book" pitchFamily="34" charset="0"/>
                <a:cs typeface="Arial" charset="0"/>
              </a:defRPr>
            </a:lvl3pPr>
            <a:lvl4pPr marL="1600200" indent="-228600" eaLnBrk="0" hangingPunct="0">
              <a:defRPr sz="3200">
                <a:solidFill>
                  <a:srgbClr val="003366"/>
                </a:solidFill>
                <a:latin typeface="Franklin Gothic Book" pitchFamily="34" charset="0"/>
                <a:cs typeface="Arial" charset="0"/>
              </a:defRPr>
            </a:lvl4pPr>
            <a:lvl5pPr marL="2057400" indent="-228600" eaLnBrk="0" hangingPunct="0">
              <a:defRPr sz="3200">
                <a:solidFill>
                  <a:srgbClr val="003366"/>
                </a:solidFill>
                <a:latin typeface="Franklin Gothic Book" pitchFamily="34" charset="0"/>
                <a:cs typeface="Arial" charset="0"/>
              </a:defRPr>
            </a:lvl5pPr>
            <a:lvl6pPr marL="2514600" indent="-228600" eaLnBrk="0" fontAlgn="base" hangingPunct="0">
              <a:spcBef>
                <a:spcPct val="0"/>
              </a:spcBef>
              <a:spcAft>
                <a:spcPct val="0"/>
              </a:spcAft>
              <a:defRPr sz="3200">
                <a:solidFill>
                  <a:srgbClr val="003366"/>
                </a:solidFill>
                <a:latin typeface="Franklin Gothic Book" pitchFamily="34" charset="0"/>
                <a:cs typeface="Arial" charset="0"/>
              </a:defRPr>
            </a:lvl6pPr>
            <a:lvl7pPr marL="2971800" indent="-228600" eaLnBrk="0" fontAlgn="base" hangingPunct="0">
              <a:spcBef>
                <a:spcPct val="0"/>
              </a:spcBef>
              <a:spcAft>
                <a:spcPct val="0"/>
              </a:spcAft>
              <a:defRPr sz="3200">
                <a:solidFill>
                  <a:srgbClr val="003366"/>
                </a:solidFill>
                <a:latin typeface="Franklin Gothic Book" pitchFamily="34" charset="0"/>
                <a:cs typeface="Arial" charset="0"/>
              </a:defRPr>
            </a:lvl7pPr>
            <a:lvl8pPr marL="3429000" indent="-228600" eaLnBrk="0" fontAlgn="base" hangingPunct="0">
              <a:spcBef>
                <a:spcPct val="0"/>
              </a:spcBef>
              <a:spcAft>
                <a:spcPct val="0"/>
              </a:spcAft>
              <a:defRPr sz="3200">
                <a:solidFill>
                  <a:srgbClr val="003366"/>
                </a:solidFill>
                <a:latin typeface="Franklin Gothic Book" pitchFamily="34" charset="0"/>
                <a:cs typeface="Arial" charset="0"/>
              </a:defRPr>
            </a:lvl8pPr>
            <a:lvl9pPr marL="3886200" indent="-228600" eaLnBrk="0" fontAlgn="base" hangingPunct="0">
              <a:spcBef>
                <a:spcPct val="0"/>
              </a:spcBef>
              <a:spcAft>
                <a:spcPct val="0"/>
              </a:spcAft>
              <a:defRPr sz="3200">
                <a:solidFill>
                  <a:srgbClr val="003366"/>
                </a:solidFill>
                <a:latin typeface="Franklin Gothic Book" pitchFamily="34" charset="0"/>
                <a:cs typeface="Arial" charset="0"/>
              </a:defRPr>
            </a:lvl9pPr>
          </a:lstStyle>
          <a:p>
            <a:pPr eaLnBrk="1" hangingPunct="1"/>
            <a:r>
              <a:rPr lang="en-US" sz="2800" b="1" dirty="0">
                <a:solidFill>
                  <a:schemeClr val="tx1"/>
                </a:solidFill>
              </a:rPr>
              <a:t>Identity theft</a:t>
            </a:r>
            <a:r>
              <a:rPr lang="en-US" sz="2800" dirty="0">
                <a:solidFill>
                  <a:schemeClr val="tx1"/>
                </a:solidFill>
              </a:rPr>
              <a:t> occurs when someone fraudulently uses your personal identification information without your permission to obtain credit, take out a loan, open accounts, get identification, or pretend to be you in some other way.</a:t>
            </a:r>
          </a:p>
          <a:p>
            <a:pPr eaLnBrk="1" hangingPunct="1"/>
            <a:endParaRPr lang="en-US" sz="2800" dirty="0">
              <a:solidFill>
                <a:srgbClr val="005CBD"/>
              </a:solidFill>
            </a:endParaRPr>
          </a:p>
        </p:txBody>
      </p:sp>
      <p:pic>
        <p:nvPicPr>
          <p:cNvPr id="1026" name="Picture 2" descr="C:\Users\Rlippe\AppData\Local\Microsoft\Windows\Temporary Internet Files\Content.IE5\6936UFD5\MC9000562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8205" y="1387474"/>
            <a:ext cx="3241199" cy="326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983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l"/>
            <a:r>
              <a:rPr lang="en-US" sz="3800" dirty="0" smtClean="0">
                <a:latin typeface="+mn-lt"/>
              </a:rPr>
              <a:t>Video: Federal Trade Commission</a:t>
            </a:r>
            <a:endParaRPr lang="en-US" sz="3800" dirty="0">
              <a:latin typeface="+mn-lt"/>
            </a:endParaRPr>
          </a:p>
        </p:txBody>
      </p:sp>
      <p:sp>
        <p:nvSpPr>
          <p:cNvPr id="3" name="Content Placeholder 2"/>
          <p:cNvSpPr>
            <a:spLocks noGrp="1"/>
          </p:cNvSpPr>
          <p:nvPr>
            <p:ph idx="1"/>
          </p:nvPr>
        </p:nvSpPr>
        <p:spPr/>
        <p:txBody>
          <a:bodyPr/>
          <a:lstStyle/>
          <a:p>
            <a:pPr marL="0" indent="0">
              <a:buNone/>
            </a:pPr>
            <a:r>
              <a:rPr lang="en-US" sz="3800" dirty="0" smtClean="0">
                <a:hlinkClick r:id="rId3"/>
              </a:rPr>
              <a:t>http</a:t>
            </a:r>
            <a:r>
              <a:rPr lang="en-US" sz="3800" dirty="0">
                <a:hlinkClick r:id="rId3"/>
              </a:rPr>
              <a:t>://</a:t>
            </a:r>
            <a:r>
              <a:rPr lang="en-US" sz="3800" dirty="0" smtClean="0">
                <a:hlinkClick r:id="rId3"/>
              </a:rPr>
              <a:t>www.youtube.com/watch?v=bC8pjXn-sWM</a:t>
            </a:r>
            <a:endParaRPr lang="en-US" sz="3800" dirty="0" smtClean="0"/>
          </a:p>
          <a:p>
            <a:pPr marL="0" indent="0">
              <a:buNone/>
            </a:pPr>
            <a:endParaRPr lang="en-US" sz="3800" dirty="0"/>
          </a:p>
          <a:p>
            <a:endParaRPr lang="en-US" dirty="0"/>
          </a:p>
        </p:txBody>
      </p:sp>
    </p:spTree>
    <p:extLst>
      <p:ext uri="{BB962C8B-B14F-4D97-AF65-F5344CB8AC3E}">
        <p14:creationId xmlns:p14="http://schemas.microsoft.com/office/powerpoint/2010/main" val="410165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defRPr/>
            </a:pPr>
            <a:r>
              <a:rPr lang="en-US" dirty="0" smtClean="0">
                <a:latin typeface="+mn-lt"/>
              </a:rPr>
              <a:t>How Identities are Stolen</a:t>
            </a:r>
          </a:p>
        </p:txBody>
      </p:sp>
      <p:sp>
        <p:nvSpPr>
          <p:cNvPr id="5123" name="Rectangle 5"/>
          <p:cNvSpPr>
            <a:spLocks noGrp="1" noChangeArrowheads="1"/>
          </p:cNvSpPr>
          <p:nvPr>
            <p:ph idx="1"/>
          </p:nvPr>
        </p:nvSpPr>
        <p:spPr>
          <a:xfrm>
            <a:off x="254000" y="1371600"/>
            <a:ext cx="7083425" cy="3244850"/>
          </a:xfrm>
        </p:spPr>
        <p:txBody>
          <a:bodyPr>
            <a:normAutofit lnSpcReduction="10000"/>
          </a:bodyPr>
          <a:lstStyle/>
          <a:p>
            <a:pPr marL="0" indent="0" eaLnBrk="1" hangingPunct="1">
              <a:buFontTx/>
              <a:buNone/>
              <a:defRPr/>
            </a:pPr>
            <a:r>
              <a:rPr lang="en-US" dirty="0" smtClean="0"/>
              <a:t>Jeff did some research and found that identity thieves can obtain personal information through:</a:t>
            </a:r>
          </a:p>
          <a:p>
            <a:pPr eaLnBrk="1" hangingPunct="1">
              <a:defRPr/>
            </a:pPr>
            <a:r>
              <a:rPr lang="en-US" dirty="0" smtClean="0"/>
              <a:t>“Dumpster diving”</a:t>
            </a:r>
          </a:p>
          <a:p>
            <a:pPr eaLnBrk="1" hangingPunct="1">
              <a:defRPr/>
            </a:pPr>
            <a:r>
              <a:rPr lang="en-US" dirty="0" smtClean="0"/>
              <a:t>E-mail messages (phishing)</a:t>
            </a:r>
          </a:p>
          <a:p>
            <a:pPr eaLnBrk="1" hangingPunct="1">
              <a:defRPr/>
            </a:pPr>
            <a:r>
              <a:rPr lang="en-US" dirty="0" smtClean="0"/>
              <a:t>Voicemail or phone calls (</a:t>
            </a:r>
            <a:r>
              <a:rPr lang="en-US" dirty="0" err="1" smtClean="0"/>
              <a:t>vishing</a:t>
            </a:r>
            <a:r>
              <a:rPr lang="en-US" dirty="0" smtClean="0"/>
              <a:t>)</a:t>
            </a:r>
          </a:p>
        </p:txBody>
      </p:sp>
      <p:sp>
        <p:nvSpPr>
          <p:cNvPr id="5124" name="AutoShape 8" descr="data:image/jpeg;base64,/9j/4AAQSkZJRgABAQAAAQABAAD/2wCEAAkGBxQQEhIUEBQVFBUXFxQVFhcVFBQUGBcUFBQWFxUUFBQYHCggGBolHBYVITEhJSksLi4uFx8zODMsNygtLiwBCgoKDg0OFRAQFDgcFx8sLCwsLCwtLCwsLCwsLCwsLCwsLCwsLCwsLCwsLDcsLCwrKywsLCssKzcsKys3LCsrN//AABEIALoBEAMBIgACEQEDEQH/xAAcAAABBAMBAAAAAAAAAAAAAAABAAMEBgIFBwj/xABGEAABAgMDCQYCBggFBQEAAAABAAIDBBESITEFBkFRYXGBkfAHEyKhscEy0UJygpLh8RQzUlNic6KyFkNjg8IXIyVkoxX/xAAZAQEBAQEBAQAAAAAAAAAAAAAAAQMCBAX/xAAfEQEBAAIDAQADAQAAAAAAAAAAAQIRAyExEhNBUXH/2gAMAwEAAhEDEQA/AO4IIoIEkkkgSSSSAoIoICgiggSSKCBJJIoAkktFnTnXL5OZajuq8irIbaF7toGgbTdxuQb1NR5ljPjc1v1nBvquD5w9p03Mkthu/R2aGwybVNTouJ4UVSMy55LnEuJpVxq4naSbyg9PQcrQHmjY0Jx1CIwnkCpgK8sia/aw2i7fetlkfOGLAdWWiPhm6tg+E0uAcD4TuKD0oiuYZvdqYNGzrP8AchiunFzPdp4LomTcpQplgiQIjYjTpaa0OojQdhQSkkkkCSSRQBJFBAkUEUARQRQBJJJAUEUECSSSQFBJJAUEUEBQRQQFBFBAUkFFypPsloMWNFNGQ2Oe7c0Vu2oK72gZ5MyZCFKOjxAe6YcANMR4/ZHmbrsV55yplSJMRHRIzy97jVxdidXC+gGF3ASM58uRJ6YiR4uLzcNDGD4WDYB51OJWlLuutigzL+uuvRPNnQzEbdFesOgoTndenGnJNvNeuXuitqyYY7TW+tKUwA21dp8lJhzFbsLqXYAC65V2G6h66/NT4cfX66VEboPtXG7SN4wPWtbPIOWI0pE72XeWPFzm4sfTFr2/SFa34hVtscXX0030H5qdBiWvEMRjtFMbtKD0FmdnnDnxZI7uMBUsrUEftQ3aRrGI24q0rzPkyffAiQ40I0fDNpuneNxFQfrFekMnzQjQocQCgexjwNQe0Op5qyiQkgiqEgkkgSKCKAIoIoAkkigSCKCBJJJIEkkkgKCKCAoIoICgiggS53225VEKREEHxR4jRQG+xCIe47qhg4roMxGbDa57yGtaC5znGga1oqXE6AACV5lz4zkflCZfEefACWQmjBsIONmm04k6ypRWn9ddYBNHrjhzN6ceet/z9AmXe+O3Sd1FFYuPWu/3PkFgdPXWpF2zhxuHlVY11daAisHDrb+ayaevlyCxJ68h80a9enoiJLImHRx/JSJeNQ1Fx1rXtd7eycY/29PJBv4EatDsovTmbjw6UlSMDAgkbjDbReVJaLh816fzEiWsnSR/9eEPusDfZWI3qKCKoSCSSBIoIoAigigCKCSAoIoIEkkkgSSS0+Wc5YEqbL3Fz8bDBUjVa0N4oNyguf5Rz/e6ogMEP+J/jPIUAPNVuPn5PwDbDmR2fSY9gBA2Flk05oOyoLkEt2qR4vwiEDpaWOqOb705/wBSZofuSPqEf8kHW01MzTIYtRHtYNbiGjmVyWZ7QJqIKB7Ga7DbDubifK9aKLNOiOL3uc4m6rnF5pvOiuhBue1XPAzEB8GB4YJc0PdgYgrXDQ2oG/yXIi6vXl1sVqzjdWC7e31VQrr66qpVjF/Xz3BNnrd+PyWTj+PlRoWJPr56BwUGBv60n5BYuPXkPcrI9e59lh+fAYfNFYn8uFw+axJ68vmsnCnWgD5+iwd1wCIyD+uKzZf1sTFOuH4p6GgnS5w65r1H2egjJslXTAhnmKjyK8rw3Uv1Aleu8gSogy0vCGEODChjcyG1vsrETkUEVQkEkkCRQRQBFBFAEkkUCQRQQJIupikud9o2cxqZWAdXfOGs3iFXded42oHM58+bzDlHADAxTS/+UD/d+aozpgEk2qk3mpqSTianFRiLNw04nTtULKBo2g+iQ8D6uKCe+PeosSaoVrZmaIAOIOBFKg7a+q1UaeJe4WjSgOFNNDt1IHsqS9h3eMuFdH0T7t9FJlp0PbV4vGNNB91qnTBJIqaEaziocKZLLQxuuHrXdegsTYgL7IeCXAkDTtqtnCfZa1uoDnSp9VTWxCyJaBxGncrPLxKgnrAIMspi3CeBiWmm8XhU49buvRW+K9VOMyySNRI5YcaUUqw0euVSfNYfLkNe8pw9deqbPO/mfkKeXOKwcetmgLEmpoNf5NCycevUpS0axEY44Ag02VvQnraQcgWhV8SzsDC6nGoUedyK9jS5rmvbUtJvYa6i12m5Wxj2mjmEOY68EdYqFlSxEFNN1TUgGmsYFeect329eXDjrpTAnmKRlJjWm43qRkHJZmY0CC0+KNEbDbQVoCQHRDsAqaaaLeXby5Y6raZh5vRMoTcOFDBLQ5roztDIQILi46yAQBpJ3r1cBRa/IWRYMlBbBl2NYxoAuABcR9J5+k44knWtiuo4BMT8yIUNz3YNFVIVZz/m+7lXAG9xpwoa+yVZ6bkc9oL2Nc5rmk4i40vpipQzuga3fdXNpfwtA2BOW1x9V38R0cZ1y5+kfurIZ0S/7f8ASfmubB6XeJ9Hw6WM55f955FH/E0v+8HmuY94sHRU+j4dR/xLL/vBwqtwuSZvwO+mYDNBeHHczxH+3zXW11jducpoUEUxOzTYMN8SIQ1jGue5x0NaKk8gunLRZ65yfoUICHQxolQwG+yNMRw1DQNJ4rkJNTU1JqSSbyXE1JJ0kp7K2VXzcZ8aJUFxuafoMHwM4DzJOlRLSBw61rI8WpI6pp62LLKk+IbQNLvRaqNHpQoGXOufCOjDdiFpbVHCgIqHN5i7zAW0yndZiN0XHdoK0827xAjAkHjW9A93l24pucN4cNN/HVxCwYbijDdahnWL0GEaLc0jRdwOB61KzZPjGzy9AqmTc4bzwxVilIlAg2MWProtFlQeKuseY/D0U576qFP3jdeOCCDX5XegTbnfj8h5JB/V3K83LF561fj1v5Unn8fYJpx660LInrV+KwKKzhR3M+FxHWpZunXuxcUxRIBTUXd/oi9dS7C8hGPOtmCPBLtc6ujvHssMbyc932RrXM4EIuIa0EuJADQCSXG5rQAKkkkXL1J2XZtOydIw4cQUjPJixRdc9wFGVGNloaN4KqVbkUEV05BUDtMmKugwx9Y8T+Cv65TnvM95OO1Nu4tFCuc/HeHrVWkC9NF6xtLNoftoW0wXIFyGjpiLAvTVtYlyKuXZvL25iI/QyHT7UQ3eTXc10hU7sxlrMvEiEXvfQfVhinqXK4rTHxjl6SofatlWxChy7TfFJc/+Wwi7i6n3Sr4Vw7P3KPfz8c6IdILdzCQf6rfNdOWktIgpppWVfCUGpy+4juztNVCnIly2WWoVph5jgq6Y1WoNhANuHQ6RT5LQTLC2rTovC28g+4hQ8rnxN215oIMJ146xWcm6jiExg4ItdR3FBk4UcQpcLKIYKEEkbQAo03iDr9kxE0HgUGyfllwHhY0b6uTuSJkzMdkKIQA80qBhcb6Vv5rTVphgU7AmLD4b24tcDyNUF2zjzHMs22yLbJNaWbLaUwAqTXbVU6JDIucCD1gV2fLsQRJRj61tAEHeqMIQAc51LIBLtwCiqW67rqqxW0iZPcYbohFnxkBtMG1v5G7gVBjyzmUtCgOB0HcdaijJS5ivawXE3X4AYklWH9GhSzTbEN50Vd4yThRtT/aq7LxSxwc3ELe5Cl7cTvot+NnUKVvA2Lmy2u8cpjPO3VuxXMqGAJ+OQ6KC5sOGMIJ0uf8A6hBu1B2s3dgC5H2QZUd+kxII+B8MxPtMLQCODiOWpdcWjIkkkkAe6gJOi/kuJ5Rj240V50k+q63nHM93LRnfwkfeu91xlzrzvXGdacc9ElC0sCViSuGjO0gXLEIPKAOckSmi5P5Pl++iwoQ+m9rODiAfKqDtGa0p3MpLsIoe7aT9Z/id5lbVICiS2eclwPPCT7idmWaLZc36sTxjlapwXfVxbtVcDlA00QYQO+rzXkRyQVVqUU+HrSQsQUY2AG0IGJi8Kqx22XEK1xdJPD09lXcow9KBiWfQrHKotNu0JoOpino7hZvN5Qad8StCjVYRBQpAoJcY1ZXUo7jcn4Zq0jYoiDIG7dekxpNAASTcABU1N1wWLPYq8dk2RBHmxGeKw5cB9+Bin9WOFC77IQW/Ksq6WkZeBGIEQNbUVrU0FaHTRUnOCJYhMYMXuDnD+Bpu5u/tV4zwnjEdYJq2twIBXO8uurHI0NowbLIFQPtFyDYWu9BBuFmgG2mKal/gsvGFxBvFyxgu+GiwjxS40bxQNmVhk3MatmW2GHdTncoPeBgWEKcL2Gt5DqDdig6H2QGk+wf6Ubl4fwXc1wHsdfTKUOpqTDjD+kH/AIrvyAJJJIKr2iTNmXa39p3k0fiuXWld+0uarEYwH4WV4uPyAVFJWWXrbDwi5Y1QJWFVHR20m3uWJemy5FElWXs5le9noZ0Q2viHgLA83jkquSujdkcpdMxjpLIY4Aud/c3krj65y8dFSSSWrAlxHtPP/kYv1YQ/+Y+a7cVwPP6LayjN7Htb92GweyQaYJRDeOKA0JuOacAevJBHjxlrpttQpbm1omZxtGoNO9lVHitKllClUGojBN1WzmpcWXHqq1hQPQnJt+KEPFTYeTIrzQNI2m5BBC7PmXDbI5OYXkNdGrFdU0PiuYB9gNPEqgSWbbRfENo6sB8yt646XEkgACprQAUAFdGxBLjzXeRQ7RXTdx3Is7Po0WjnxYQJNagueDavuNBrWufH1K1ZmZdv7l5uFSyurS3gfVZ8lyk3GnHMbdU1LdngAo+O7bYYAfvOJ9FuJLs9lGiju9dveB/a0Kzse269PmKKa15/yZf16px4/qK7EzJkLJaZdpGvvI1veHW7lQcsZmxpUu7pj4sKpc17Gl5s6ntaKgjAmlDSumg6tGmqAkNJpfQY0GxR5bKkF14Jad93JMeWymfDLPFC7Jnj/wDTlx/OB4QYhp5L0IuckwhGhzAax8WGSWuAo7xNc0tcW/EC0nH871kufbMQ2vZgcQcQdIK9GHJMnlz47j/iWkkm5mLYY5xwa0u5Cq0ZuS55zXeTMU6LVkbmeH2VccVMypELnEnE1J3k1UIrF6JOmJKwqk4rAlFElY1QKBUCJXZ+ziU7qQgnTEL4h+042f6Q1cXDSbhibhvNw8yvQ8hLCDChw24MY1g3NaAPRd4euOTw+igktGJFee88j/5Cc/nO9l6EK825xTnfTU1EH0o8Wm5ryG+QCsDQN4TUaGXOI2DzRDk814a1znGg0ncoGnQg1aTKUyMKpnKmXC8kMuHWlaYl7tg0/iVNiZEjJh0xRNNlCbzfXDdrT8TJRay2Tdq02tW5UMRpu0KUTmSMnGYiBoubeXHUBq24KXIZFtXvJFL6DVvWyjTXcM8AFp1wIAuaMfbkUU2clslX2mkvNCAHAAAnTUbK81Kk44LaOupgdmxVmZmXuNST6+aEvNRa0a4hEXNke0KpuJFWllJqIBWI6tTTAC4abgnXzWpBLixUxDnzDe1zDe01+Y5KB+kWnhjQXuJoA0EknUAEIjiCQRQgkEHEEGhBGuqVZdO0ZMyj3kJh1tB5gEKdDmiAVx6Wz1iy8NkNkNhsgCri41A2Ci2EvnFMRQ10R4oby0ANb5X815fw5PXOfHp1JsyQa1TM1EZEr3jQD+2PC7idPGqqGSMrtjfRe0i69rqXXXOpQ81tHTMbvL2DuLIBLgWut1JtNJuIvAodVVn+PLetNry4TvZ91pjgKnQ5rsA5uzdpGi7WFY8iZcEvEa4/q33OH8WmnqOIWjMQFtDezQRfZOsajsTXdkO7qI4NDwC12j+F7dxFCMReuZuXr1cpMp347LCiBwDmkEEVBGkFajO6YsSsXW6jB9o3+VVp81Moxe4Ae0ts+EA0FSCbVK3kVwO1Q88Z9zmsa7Cpfj+yKD1K9sy3jt8+46y05/Nuq48uSjuKzccSm3BcNmFK4LNsKyWCMyI0PBIIbStmlaE3VvWpnIptMbWlXEnc3RzIWxdGJgtbQ/rLWOprq05hZ5ZabceEvdOzsIMeQDUXEHCoIqLuKjlSO4fEcGsY5zqDwta57sBoFSrBk3MGcjULmCC3XFdf9xtTzoupuxllZLUDMuT76dl20qA+2d0MF/q0Diu60VTzRzJZIvMV0QxIhaWfCGtaHEF1BUmvhF9datq2wmowzu6CSSS6cEvLLDW0dbq/eXqZeV4Tqg8PdWCXDdgtFnBOl5sNNGNx2lbKajBjC4nYq/LMMV9Tc0XncLyVKG4cvc3aaNGs4V3XrZTEkG/EKQ2Di95FaDX7BNwIgdEY7DUNDWCpHG4FKejWnXYKDGFeSTiVLnXV/wC2B8LbRO3Giak6Nq86MN6Zl3EucSbziqJ0aNYgAjF1APdQ583Qx/DXmSfko8y8vcASSBcK77qJ+bFp5A0UHACiCLDlrZUowmQhf+aESbDBZh3nXo4a1BjGuJqdaByJPVBoKDzKyydKRJl1hgoPpOPwtbrJ17NKsuY2b8Gaa8xoRiWXAfHFaAC2o+A411q+ymacpDFGyw4967ibTipt1MarWS2y8qwMhubXSahznHSSR6YKo5Ryc+JHiuYHlrnucLLHH4jXGlBeSu0Qcnw2fDBaPs0Tpl26GsF4xDTdxNyn0vxXGJfNaK6/9He767gByBHurJkzN2aAoIcNg1AgUG9tD5roUV9LNkwQK+K09jTZ/gpi7fQKI7KMQRqW5cQajxGZYH0s+Lw2sbXkpumtNRK5oR3kF8VjfvGnIV81tBmaw0MWO92sMbZ/qiA+ijsyw8Pjd7MSbWUf3NmM0ur/AJdsONNdVDbl4CBEtz0v39BY/wC7LtAJsVFGktNKOvN96Cxyea8uwHxRjX/VPoGtHktxKSUGHZoBdUAuJJocb3YVpoVFydnHDbL2ZielzG8fiEQOqCDYFpoFDUi+hwUiTywx/jEcPaa0pWmkYgnA7FNT2xe7NSugOm4bG1c9oAxNpoHzVNzsnQ8ksNWhoaDfiTU47/JF74URhrEde0VIhxHBoxDa0voTvWnylHDodGQ3ucCSTUNBF9KChdzUuU06x47vxqSVhFY7AXE4Vu3kcFBiOjxCQHdyNTGm0ftuq4cCFssk5LEMYlzji5xLnE7XFZXKabzjv7S2Rz3boZNa3WS26+8uwpUKCyHZIHPZX8FKZAe9wbDaXEmjQASXHYF0fNfMhsMiLNNa59LmGjmt2u0Od5DauccLk0z5JjO1e7Lo8YTDg226G60YgJcWNH0cbmnAUGPp1cLCFCawUaA0agAByCzXqwx+Zrbw55/V3rRIoIrpwCSSKAOK8oy7tGsen5r1XMfC7cfQryWw+Jv1XeiQQ8rTHePDR8Lbt+soxRYhUGLzZ+yPi5qPLfEdylz3+X9U+pQR4L/ESNAIG6lPdHSm5fTu9wnGoHojrqJoOonCFggbhfG3Z4vu3jzojFcSSBxKwhfE7d7hPswQMEWRdisWw9LuVRXdRPj4lFOPFBvs145dGc0FzAGg+B722jW61ZIqNiuAiOOLjzKpOaH69/1PdXMKwO21Ss9H0jA62Dyc4fJXEql58/rIX1D/AHKCthtShFxoFnDTLsTxQEBSYbKKOxPsQSGKw5sZWEE92/4SSRXQTj5qsVSinw8fZc547mneGWq6zLTTQbQeBXW4AHfenYs7Cr4o8EEmgFtov1LjsV5NASaLZ5ntBnpMEVH6TL3f7rVj+KPReaz9Oz/4TmHCvcv/AKQeTiD5LY5PzGmHNq6xD/he4k022K+q6dRJdzijK8+Sv5uZtslPE4h8U3WqUDQfosGjfiVv6IpLSTTK227oIpJKoCKSSAJIpIP/2Q=="/>
          <p:cNvSpPr>
            <a:spLocks noChangeAspect="1" noChangeArrowheads="1"/>
          </p:cNvSpPr>
          <p:nvPr/>
        </p:nvSpPr>
        <p:spPr bwMode="auto">
          <a:xfrm>
            <a:off x="101600" y="-2571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5" name="AutoShape 10" descr="data:image/jpeg;base64,/9j/4AAQSkZJRgABAQAAAQABAAD/2wCEAAkGBxQQEhIUEBQVFBUXFxQVFhcVFBQUGBcUFBQWFxUUFBQYHCggGBolHBYVITEhJSksLi4uFx8zODMsNygtLiwBCgoKDg0OFRAQFDgcFx8sLCwsLCwtLCwsLCwsLCwsLCwsLCwsLCwsLCwsLDcsLCwrKywsLCssKzcsKys3LCsrN//AABEIALoBEAMBIgACEQEDEQH/xAAcAAABBAMBAAAAAAAAAAAAAAABAAMEBgIFBwj/xABGEAABAgMDCQYCBggFBQEAAAABAAIDBBESITEFBkFRYXGBkfAHEyKhscEy0UJygpLh8RQzUlNic6KyFkNjg8IXIyVkoxX/xAAZAQEBAQEBAQAAAAAAAAAAAAAAAQMCBAX/xAAfEQEBAAIDAQADAQAAAAAAAAAAAQIRAyExEhNBUXH/2gAMAwEAAhEDEQA/AO4IIoIEkkkgSSSSAoIoICgiggSSKCBJJIoAkktFnTnXL5OZajuq8irIbaF7toGgbTdxuQb1NR5ljPjc1v1nBvquD5w9p03Mkthu/R2aGwybVNTouJ4UVSMy55LnEuJpVxq4naSbyg9PQcrQHmjY0Jx1CIwnkCpgK8sia/aw2i7fetlkfOGLAdWWiPhm6tg+E0uAcD4TuKD0oiuYZvdqYNGzrP8AchiunFzPdp4LomTcpQplgiQIjYjTpaa0OojQdhQSkkkkCSSRQBJFBAkUEUARQRQBJJJAUEUECSSSQFBJJAUEUEBQRQQFBFBAUkFFypPsloMWNFNGQ2Oe7c0Vu2oK72gZ5MyZCFKOjxAe6YcANMR4/ZHmbrsV55yplSJMRHRIzy97jVxdidXC+gGF3ASM58uRJ6YiR4uLzcNDGD4WDYB51OJWlLuutigzL+uuvRPNnQzEbdFesOgoTndenGnJNvNeuXuitqyYY7TW+tKUwA21dp8lJhzFbsLqXYAC65V2G6h66/NT4cfX66VEboPtXG7SN4wPWtbPIOWI0pE72XeWPFzm4sfTFr2/SFa34hVtscXX0030H5qdBiWvEMRjtFMbtKD0FmdnnDnxZI7uMBUsrUEftQ3aRrGI24q0rzPkyffAiQ40I0fDNpuneNxFQfrFekMnzQjQocQCgexjwNQe0Op5qyiQkgiqEgkkgSKCKAIoIoAkkigSCKCBJJJIEkkkgKCKCAoIoICgiggS53225VEKREEHxR4jRQG+xCIe47qhg4roMxGbDa57yGtaC5znGga1oqXE6AACV5lz4zkflCZfEefACWQmjBsIONmm04k6ypRWn9ddYBNHrjhzN6ceet/z9AmXe+O3Sd1FFYuPWu/3PkFgdPXWpF2zhxuHlVY11daAisHDrb+ayaevlyCxJ68h80a9enoiJLImHRx/JSJeNQ1Fx1rXtd7eycY/29PJBv4EatDsovTmbjw6UlSMDAgkbjDbReVJaLh816fzEiWsnSR/9eEPusDfZWI3qKCKoSCSSBIoIoAigigCKCSAoIoIEkkkgSSS0+Wc5YEqbL3Fz8bDBUjVa0N4oNyguf5Rz/e6ogMEP+J/jPIUAPNVuPn5PwDbDmR2fSY9gBA2Flk05oOyoLkEt2qR4vwiEDpaWOqOb705/wBSZofuSPqEf8kHW01MzTIYtRHtYNbiGjmVyWZ7QJqIKB7Ga7DbDubifK9aKLNOiOL3uc4m6rnF5pvOiuhBue1XPAzEB8GB4YJc0PdgYgrXDQ2oG/yXIi6vXl1sVqzjdWC7e31VQrr66qpVjF/Xz3BNnrd+PyWTj+PlRoWJPr56BwUGBv60n5BYuPXkPcrI9e59lh+fAYfNFYn8uFw+axJ68vmsnCnWgD5+iwd1wCIyD+uKzZf1sTFOuH4p6GgnS5w65r1H2egjJslXTAhnmKjyK8rw3Uv1Aleu8gSogy0vCGEODChjcyG1vsrETkUEVQkEkkCRQRQBFBFAEkkUCQRQQJIupikud9o2cxqZWAdXfOGs3iFXded42oHM58+bzDlHADAxTS/+UD/d+aozpgEk2qk3mpqSTianFRiLNw04nTtULKBo2g+iQ8D6uKCe+PeosSaoVrZmaIAOIOBFKg7a+q1UaeJe4WjSgOFNNDt1IHsqS9h3eMuFdH0T7t9FJlp0PbV4vGNNB91qnTBJIqaEaziocKZLLQxuuHrXdegsTYgL7IeCXAkDTtqtnCfZa1uoDnSp9VTWxCyJaBxGncrPLxKgnrAIMspi3CeBiWmm8XhU49buvRW+K9VOMyySNRI5YcaUUqw0euVSfNYfLkNe8pw9deqbPO/mfkKeXOKwcetmgLEmpoNf5NCycevUpS0axEY44Ag02VvQnraQcgWhV8SzsDC6nGoUedyK9jS5rmvbUtJvYa6i12m5Wxj2mjmEOY68EdYqFlSxEFNN1TUgGmsYFeect329eXDjrpTAnmKRlJjWm43qRkHJZmY0CC0+KNEbDbQVoCQHRDsAqaaaLeXby5Y6raZh5vRMoTcOFDBLQ5roztDIQILi46yAQBpJ3r1cBRa/IWRYMlBbBl2NYxoAuABcR9J5+k44knWtiuo4BMT8yIUNz3YNFVIVZz/m+7lXAG9xpwoa+yVZ6bkc9oL2Nc5rmk4i40vpipQzuga3fdXNpfwtA2BOW1x9V38R0cZ1y5+kfurIZ0S/7f8ASfmubB6XeJ9Hw6WM55f955FH/E0v+8HmuY94sHRU+j4dR/xLL/vBwqtwuSZvwO+mYDNBeHHczxH+3zXW11jducpoUEUxOzTYMN8SIQ1jGue5x0NaKk8gunLRZ65yfoUICHQxolQwG+yNMRw1DQNJ4rkJNTU1JqSSbyXE1JJ0kp7K2VXzcZ8aJUFxuafoMHwM4DzJOlRLSBw61rI8WpI6pp62LLKk+IbQNLvRaqNHpQoGXOufCOjDdiFpbVHCgIqHN5i7zAW0yndZiN0XHdoK0827xAjAkHjW9A93l24pucN4cNN/HVxCwYbijDdahnWL0GEaLc0jRdwOB61KzZPjGzy9AqmTc4bzwxVilIlAg2MWProtFlQeKuseY/D0U576qFP3jdeOCCDX5XegTbnfj8h5JB/V3K83LF561fj1v5Unn8fYJpx660LInrV+KwKKzhR3M+FxHWpZunXuxcUxRIBTUXd/oi9dS7C8hGPOtmCPBLtc6ujvHssMbyc932RrXM4EIuIa0EuJADQCSXG5rQAKkkkXL1J2XZtOydIw4cQUjPJixRdc9wFGVGNloaN4KqVbkUEV05BUDtMmKugwx9Y8T+Cv65TnvM95OO1Nu4tFCuc/HeHrVWkC9NF6xtLNoftoW0wXIFyGjpiLAvTVtYlyKuXZvL25iI/QyHT7UQ3eTXc10hU7sxlrMvEiEXvfQfVhinqXK4rTHxjl6SofatlWxChy7TfFJc/+Wwi7i6n3Sr4Vw7P3KPfz8c6IdILdzCQf6rfNdOWktIgpppWVfCUGpy+4juztNVCnIly2WWoVph5jgq6Y1WoNhANuHQ6RT5LQTLC2rTovC28g+4hQ8rnxN215oIMJ146xWcm6jiExg4ItdR3FBk4UcQpcLKIYKEEkbQAo03iDr9kxE0HgUGyfllwHhY0b6uTuSJkzMdkKIQA80qBhcb6Vv5rTVphgU7AmLD4b24tcDyNUF2zjzHMs22yLbJNaWbLaUwAqTXbVU6JDIucCD1gV2fLsQRJRj61tAEHeqMIQAc51LIBLtwCiqW67rqqxW0iZPcYbohFnxkBtMG1v5G7gVBjyzmUtCgOB0HcdaijJS5ivawXE3X4AYklWH9GhSzTbEN50Vd4yThRtT/aq7LxSxwc3ELe5Cl7cTvot+NnUKVvA2Lmy2u8cpjPO3VuxXMqGAJ+OQ6KC5sOGMIJ0uf8A6hBu1B2s3dgC5H2QZUd+kxII+B8MxPtMLQCODiOWpdcWjIkkkkAe6gJOi/kuJ5Rj240V50k+q63nHM93LRnfwkfeu91xlzrzvXGdacc9ElC0sCViSuGjO0gXLEIPKAOckSmi5P5Pl++iwoQ+m9rODiAfKqDtGa0p3MpLsIoe7aT9Z/id5lbVICiS2eclwPPCT7idmWaLZc36sTxjlapwXfVxbtVcDlA00QYQO+rzXkRyQVVqUU+HrSQsQUY2AG0IGJi8Kqx22XEK1xdJPD09lXcow9KBiWfQrHKotNu0JoOpino7hZvN5Qad8StCjVYRBQpAoJcY1ZXUo7jcn4Zq0jYoiDIG7dekxpNAASTcABU1N1wWLPYq8dk2RBHmxGeKw5cB9+Bin9WOFC77IQW/Ksq6WkZeBGIEQNbUVrU0FaHTRUnOCJYhMYMXuDnD+Bpu5u/tV4zwnjEdYJq2twIBXO8uurHI0NowbLIFQPtFyDYWu9BBuFmgG2mKal/gsvGFxBvFyxgu+GiwjxS40bxQNmVhk3MatmW2GHdTncoPeBgWEKcL2Gt5DqDdig6H2QGk+wf6Ubl4fwXc1wHsdfTKUOpqTDjD+kH/AIrvyAJJJIKr2iTNmXa39p3k0fiuXWld+0uarEYwH4WV4uPyAVFJWWXrbDwi5Y1QJWFVHR20m3uWJemy5FElWXs5le9noZ0Q2viHgLA83jkquSujdkcpdMxjpLIY4Aud/c3krj65y8dFSSSWrAlxHtPP/kYv1YQ/+Y+a7cVwPP6LayjN7Htb92GweyQaYJRDeOKA0JuOacAevJBHjxlrpttQpbm1omZxtGoNO9lVHitKllClUGojBN1WzmpcWXHqq1hQPQnJt+KEPFTYeTIrzQNI2m5BBC7PmXDbI5OYXkNdGrFdU0PiuYB9gNPEqgSWbbRfENo6sB8yt646XEkgACprQAUAFdGxBLjzXeRQ7RXTdx3Is7Po0WjnxYQJNagueDavuNBrWufH1K1ZmZdv7l5uFSyurS3gfVZ8lyk3GnHMbdU1LdngAo+O7bYYAfvOJ9FuJLs9lGiju9dveB/a0Kzse269PmKKa15/yZf16px4/qK7EzJkLJaZdpGvvI1veHW7lQcsZmxpUu7pj4sKpc17Gl5s6ntaKgjAmlDSumg6tGmqAkNJpfQY0GxR5bKkF14Jad93JMeWymfDLPFC7Jnj/wDTlx/OB4QYhp5L0IuckwhGhzAax8WGSWuAo7xNc0tcW/EC0nH871kufbMQ2vZgcQcQdIK9GHJMnlz47j/iWkkm5mLYY5xwa0u5Cq0ZuS55zXeTMU6LVkbmeH2VccVMypELnEnE1J3k1UIrF6JOmJKwqk4rAlFElY1QKBUCJXZ+ziU7qQgnTEL4h+042f6Q1cXDSbhibhvNw8yvQ8hLCDChw24MY1g3NaAPRd4euOTw+igktGJFee88j/5Cc/nO9l6EK825xTnfTU1EH0o8Wm5ryG+QCsDQN4TUaGXOI2DzRDk814a1znGg0ncoGnQg1aTKUyMKpnKmXC8kMuHWlaYl7tg0/iVNiZEjJh0xRNNlCbzfXDdrT8TJRay2Tdq02tW5UMRpu0KUTmSMnGYiBoubeXHUBq24KXIZFtXvJFL6DVvWyjTXcM8AFp1wIAuaMfbkUU2clslX2mkvNCAHAAAnTUbK81Kk44LaOupgdmxVmZmXuNST6+aEvNRa0a4hEXNke0KpuJFWllJqIBWI6tTTAC4abgnXzWpBLixUxDnzDe1zDe01+Y5KB+kWnhjQXuJoA0EknUAEIjiCQRQgkEHEEGhBGuqVZdO0ZMyj3kJh1tB5gEKdDmiAVx6Wz1iy8NkNkNhsgCri41A2Ci2EvnFMRQ10R4oby0ANb5X815fw5PXOfHp1JsyQa1TM1EZEr3jQD+2PC7idPGqqGSMrtjfRe0i69rqXXXOpQ81tHTMbvL2DuLIBLgWut1JtNJuIvAodVVn+PLetNry4TvZ91pjgKnQ5rsA5uzdpGi7WFY8iZcEvEa4/q33OH8WmnqOIWjMQFtDezQRfZOsajsTXdkO7qI4NDwC12j+F7dxFCMReuZuXr1cpMp347LCiBwDmkEEVBGkFajO6YsSsXW6jB9o3+VVp81Moxe4Ae0ts+EA0FSCbVK3kVwO1Q88Z9zmsa7Cpfj+yKD1K9sy3jt8+46y05/Nuq48uSjuKzccSm3BcNmFK4LNsKyWCMyI0PBIIbStmlaE3VvWpnIptMbWlXEnc3RzIWxdGJgtbQ/rLWOprq05hZ5ZabceEvdOzsIMeQDUXEHCoIqLuKjlSO4fEcGsY5zqDwta57sBoFSrBk3MGcjULmCC3XFdf9xtTzoupuxllZLUDMuT76dl20qA+2d0MF/q0Diu60VTzRzJZIvMV0QxIhaWfCGtaHEF1BUmvhF9datq2wmowzu6CSSS6cEvLLDW0dbq/eXqZeV4Tqg8PdWCXDdgtFnBOl5sNNGNx2lbKajBjC4nYq/LMMV9Tc0XncLyVKG4cvc3aaNGs4V3XrZTEkG/EKQ2Di95FaDX7BNwIgdEY7DUNDWCpHG4FKejWnXYKDGFeSTiVLnXV/wC2B8LbRO3Giak6Nq86MN6Zl3EucSbziqJ0aNYgAjF1APdQ583Qx/DXmSfko8y8vcASSBcK77qJ+bFp5A0UHACiCLDlrZUowmQhf+aESbDBZh3nXo4a1BjGuJqdaByJPVBoKDzKyydKRJl1hgoPpOPwtbrJ17NKsuY2b8Gaa8xoRiWXAfHFaAC2o+A411q+ymacpDFGyw4967ibTipt1MarWS2y8qwMhubXSahznHSSR6YKo5Ryc+JHiuYHlrnucLLHH4jXGlBeSu0Qcnw2fDBaPs0Tpl26GsF4xDTdxNyn0vxXGJfNaK6/9He767gByBHurJkzN2aAoIcNg1AgUG9tD5roUV9LNkwQK+K09jTZ/gpi7fQKI7KMQRqW5cQajxGZYH0s+Lw2sbXkpumtNRK5oR3kF8VjfvGnIV81tBmaw0MWO92sMbZ/qiA+ijsyw8Pjd7MSbWUf3NmM0ur/AJdsONNdVDbl4CBEtz0v39BY/wC7LtAJsVFGktNKOvN96Cxyea8uwHxRjX/VPoGtHktxKSUGHZoBdUAuJJocb3YVpoVFydnHDbL2ZielzG8fiEQOqCDYFpoFDUi+hwUiTywx/jEcPaa0pWmkYgnA7FNT2xe7NSugOm4bG1c9oAxNpoHzVNzsnQ8ksNWhoaDfiTU47/JF74URhrEde0VIhxHBoxDa0voTvWnylHDodGQ3ucCSTUNBF9KChdzUuU06x47vxqSVhFY7AXE4Vu3kcFBiOjxCQHdyNTGm0ftuq4cCFssk5LEMYlzji5xLnE7XFZXKabzjv7S2Rz3boZNa3WS26+8uwpUKCyHZIHPZX8FKZAe9wbDaXEmjQASXHYF0fNfMhsMiLNNa59LmGjmt2u0Od5DauccLk0z5JjO1e7Lo8YTDg226G60YgJcWNH0cbmnAUGPp1cLCFCawUaA0agAByCzXqwx+Zrbw55/V3rRIoIrpwCSSKAOK8oy7tGsen5r1XMfC7cfQryWw+Jv1XeiQQ8rTHePDR8Lbt+soxRYhUGLzZ+yPi5qPLfEdylz3+X9U+pQR4L/ESNAIG6lPdHSm5fTu9wnGoHojrqJoOonCFggbhfG3Z4vu3jzojFcSSBxKwhfE7d7hPswQMEWRdisWw9LuVRXdRPj4lFOPFBvs145dGc0FzAGg+B722jW61ZIqNiuAiOOLjzKpOaH69/1PdXMKwO21Ss9H0jA62Dyc4fJXEql58/rIX1D/AHKCthtShFxoFnDTLsTxQEBSYbKKOxPsQSGKw5sZWEE92/4SSRXQTj5qsVSinw8fZc547mneGWq6zLTTQbQeBXW4AHfenYs7Cr4o8EEmgFtov1LjsV5NASaLZ5ntBnpMEVH6TL3f7rVj+KPReaz9Oz/4TmHCvcv/AKQeTiD5LY5PzGmHNq6xD/he4k022K+q6dRJdzijK8+Sv5uZtslPE4h8U3WqUDQfosGjfiVv6IpLSTTK227oIpJKoCKSSAJIpIP/2Q=="/>
          <p:cNvSpPr>
            <a:spLocks noChangeAspect="1" noChangeArrowheads="1"/>
          </p:cNvSpPr>
          <p:nvPr/>
        </p:nvSpPr>
        <p:spPr bwMode="auto">
          <a:xfrm>
            <a:off x="254000" y="-1047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6" name="AutoShape 12" descr="data:image/jpeg;base64,/9j/4AAQSkZJRgABAQAAAQABAAD/2wCEAAkGBxQQEhIUEBQVFBUXFxQVFhcVFBQUGBcUFBQWFxUUFBQYHCggGBolHBYVITEhJSksLi4uFx8zODMsNygtLiwBCgoKDg0OFRAQFDgcFx8sLCwsLCwtLCwsLCwsLCwsLCwsLCwsLCwsLCwsLDcsLCwrKywsLCssKzcsKys3LCsrN//AABEIALoBEAMBIgACEQEDEQH/xAAcAAABBAMBAAAAAAAAAAAAAAABAAMEBgIFBwj/xABGEAABAgMDCQYCBggFBQEAAAABAAIDBBESITEFBkFRYXGBkfAHEyKhscEy0UJygpLh8RQzUlNic6KyFkNjg8IXIyVkoxX/xAAZAQEBAQEBAQAAAAAAAAAAAAAAAQMCBAX/xAAfEQEBAAIDAQADAQAAAAAAAAAAAQIRAyExEhNBUXH/2gAMAwEAAhEDEQA/AO4IIoIEkkkgSSSSAoIoICgiggSSKCBJJIoAkktFnTnXL5OZajuq8irIbaF7toGgbTdxuQb1NR5ljPjc1v1nBvquD5w9p03Mkthu/R2aGwybVNTouJ4UVSMy55LnEuJpVxq4naSbyg9PQcrQHmjY0Jx1CIwnkCpgK8sia/aw2i7fetlkfOGLAdWWiPhm6tg+E0uAcD4TuKD0oiuYZvdqYNGzrP8AchiunFzPdp4LomTcpQplgiQIjYjTpaa0OojQdhQSkkkkCSSRQBJFBAkUEUARQRQBJJJAUEUECSSSQFBJJAUEUEBQRQQFBFBAUkFFypPsloMWNFNGQ2Oe7c0Vu2oK72gZ5MyZCFKOjxAe6YcANMR4/ZHmbrsV55yplSJMRHRIzy97jVxdidXC+gGF3ASM58uRJ6YiR4uLzcNDGD4WDYB51OJWlLuutigzL+uuvRPNnQzEbdFesOgoTndenGnJNvNeuXuitqyYY7TW+tKUwA21dp8lJhzFbsLqXYAC65V2G6h66/NT4cfX66VEboPtXG7SN4wPWtbPIOWI0pE72XeWPFzm4sfTFr2/SFa34hVtscXX0030H5qdBiWvEMRjtFMbtKD0FmdnnDnxZI7uMBUsrUEftQ3aRrGI24q0rzPkyffAiQ40I0fDNpuneNxFQfrFekMnzQjQocQCgexjwNQe0Op5qyiQkgiqEgkkgSKCKAIoIoAkkigSCKCBJJJIEkkkgKCKCAoIoICgiggS53225VEKREEHxR4jRQG+xCIe47qhg4roMxGbDa57yGtaC5znGga1oqXE6AACV5lz4zkflCZfEefACWQmjBsIONmm04k6ypRWn9ddYBNHrjhzN6ceet/z9AmXe+O3Sd1FFYuPWu/3PkFgdPXWpF2zhxuHlVY11daAisHDrb+ayaevlyCxJ68h80a9enoiJLImHRx/JSJeNQ1Fx1rXtd7eycY/29PJBv4EatDsovTmbjw6UlSMDAgkbjDbReVJaLh816fzEiWsnSR/9eEPusDfZWI3qKCKoSCSSBIoIoAigigCKCSAoIoIEkkkgSSS0+Wc5YEqbL3Fz8bDBUjVa0N4oNyguf5Rz/e6ogMEP+J/jPIUAPNVuPn5PwDbDmR2fSY9gBA2Flk05oOyoLkEt2qR4vwiEDpaWOqOb705/wBSZofuSPqEf8kHW01MzTIYtRHtYNbiGjmVyWZ7QJqIKB7Ga7DbDubifK9aKLNOiOL3uc4m6rnF5pvOiuhBue1XPAzEB8GB4YJc0PdgYgrXDQ2oG/yXIi6vXl1sVqzjdWC7e31VQrr66qpVjF/Xz3BNnrd+PyWTj+PlRoWJPr56BwUGBv60n5BYuPXkPcrI9e59lh+fAYfNFYn8uFw+axJ68vmsnCnWgD5+iwd1wCIyD+uKzZf1sTFOuH4p6GgnS5w65r1H2egjJslXTAhnmKjyK8rw3Uv1Aleu8gSogy0vCGEODChjcyG1vsrETkUEVQkEkkCRQRQBFBFAEkkUCQRQQJIupikud9o2cxqZWAdXfOGs3iFXded42oHM58+bzDlHADAxTS/+UD/d+aozpgEk2qk3mpqSTianFRiLNw04nTtULKBo2g+iQ8D6uKCe+PeosSaoVrZmaIAOIOBFKg7a+q1UaeJe4WjSgOFNNDt1IHsqS9h3eMuFdH0T7t9FJlp0PbV4vGNNB91qnTBJIqaEaziocKZLLQxuuHrXdegsTYgL7IeCXAkDTtqtnCfZa1uoDnSp9VTWxCyJaBxGncrPLxKgnrAIMspi3CeBiWmm8XhU49buvRW+K9VOMyySNRI5YcaUUqw0euVSfNYfLkNe8pw9deqbPO/mfkKeXOKwcetmgLEmpoNf5NCycevUpS0axEY44Ag02VvQnraQcgWhV8SzsDC6nGoUedyK9jS5rmvbUtJvYa6i12m5Wxj2mjmEOY68EdYqFlSxEFNN1TUgGmsYFeect329eXDjrpTAnmKRlJjWm43qRkHJZmY0CC0+KNEbDbQVoCQHRDsAqaaaLeXby5Y6raZh5vRMoTcOFDBLQ5roztDIQILi46yAQBpJ3r1cBRa/IWRYMlBbBl2NYxoAuABcR9J5+k44knWtiuo4BMT8yIUNz3YNFVIVZz/m+7lXAG9xpwoa+yVZ6bkc9oL2Nc5rmk4i40vpipQzuga3fdXNpfwtA2BOW1x9V38R0cZ1y5+kfurIZ0S/7f8ASfmubB6XeJ9Hw6WM55f955FH/E0v+8HmuY94sHRU+j4dR/xLL/vBwqtwuSZvwO+mYDNBeHHczxH+3zXW11jducpoUEUxOzTYMN8SIQ1jGue5x0NaKk8gunLRZ65yfoUICHQxolQwG+yNMRw1DQNJ4rkJNTU1JqSSbyXE1JJ0kp7K2VXzcZ8aJUFxuafoMHwM4DzJOlRLSBw61rI8WpI6pp62LLKk+IbQNLvRaqNHpQoGXOufCOjDdiFpbVHCgIqHN5i7zAW0yndZiN0XHdoK0827xAjAkHjW9A93l24pucN4cNN/HVxCwYbijDdahnWL0GEaLc0jRdwOB61KzZPjGzy9AqmTc4bzwxVilIlAg2MWProtFlQeKuseY/D0U576qFP3jdeOCCDX5XegTbnfj8h5JB/V3K83LF561fj1v5Unn8fYJpx660LInrV+KwKKzhR3M+FxHWpZunXuxcUxRIBTUXd/oi9dS7C8hGPOtmCPBLtc6ujvHssMbyc932RrXM4EIuIa0EuJADQCSXG5rQAKkkkXL1J2XZtOydIw4cQUjPJixRdc9wFGVGNloaN4KqVbkUEV05BUDtMmKugwx9Y8T+Cv65TnvM95OO1Nu4tFCuc/HeHrVWkC9NF6xtLNoftoW0wXIFyGjpiLAvTVtYlyKuXZvL25iI/QyHT7UQ3eTXc10hU7sxlrMvEiEXvfQfVhinqXK4rTHxjl6SofatlWxChy7TfFJc/+Wwi7i6n3Sr4Vw7P3KPfz8c6IdILdzCQf6rfNdOWktIgpppWVfCUGpy+4juztNVCnIly2WWoVph5jgq6Y1WoNhANuHQ6RT5LQTLC2rTovC28g+4hQ8rnxN215oIMJ146xWcm6jiExg4ItdR3FBk4UcQpcLKIYKEEkbQAo03iDr9kxE0HgUGyfllwHhY0b6uTuSJkzMdkKIQA80qBhcb6Vv5rTVphgU7AmLD4b24tcDyNUF2zjzHMs22yLbJNaWbLaUwAqTXbVU6JDIucCD1gV2fLsQRJRj61tAEHeqMIQAc51LIBLtwCiqW67rqqxW0iZPcYbohFnxkBtMG1v5G7gVBjyzmUtCgOB0HcdaijJS5ivawXE3X4AYklWH9GhSzTbEN50Vd4yThRtT/aq7LxSxwc3ELe5Cl7cTvot+NnUKVvA2Lmy2u8cpjPO3VuxXMqGAJ+OQ6KC5sOGMIJ0uf8A6hBu1B2s3dgC5H2QZUd+kxII+B8MxPtMLQCODiOWpdcWjIkkkkAe6gJOi/kuJ5Rj240V50k+q63nHM93LRnfwkfeu91xlzrzvXGdacc9ElC0sCViSuGjO0gXLEIPKAOckSmi5P5Pl++iwoQ+m9rODiAfKqDtGa0p3MpLsIoe7aT9Z/id5lbVICiS2eclwPPCT7idmWaLZc36sTxjlapwXfVxbtVcDlA00QYQO+rzXkRyQVVqUU+HrSQsQUY2AG0IGJi8Kqx22XEK1xdJPD09lXcow9KBiWfQrHKotNu0JoOpino7hZvN5Qad8StCjVYRBQpAoJcY1ZXUo7jcn4Zq0jYoiDIG7dekxpNAASTcABU1N1wWLPYq8dk2RBHmxGeKw5cB9+Bin9WOFC77IQW/Ksq6WkZeBGIEQNbUVrU0FaHTRUnOCJYhMYMXuDnD+Bpu5u/tV4zwnjEdYJq2twIBXO8uurHI0NowbLIFQPtFyDYWu9BBuFmgG2mKal/gsvGFxBvFyxgu+GiwjxS40bxQNmVhk3MatmW2GHdTncoPeBgWEKcL2Gt5DqDdig6H2QGk+wf6Ubl4fwXc1wHsdfTKUOpqTDjD+kH/AIrvyAJJJIKr2iTNmXa39p3k0fiuXWld+0uarEYwH4WV4uPyAVFJWWXrbDwi5Y1QJWFVHR20m3uWJemy5FElWXs5le9noZ0Q2viHgLA83jkquSujdkcpdMxjpLIY4Aud/c3krj65y8dFSSSWrAlxHtPP/kYv1YQ/+Y+a7cVwPP6LayjN7Htb92GweyQaYJRDeOKA0JuOacAevJBHjxlrpttQpbm1omZxtGoNO9lVHitKllClUGojBN1WzmpcWXHqq1hQPQnJt+KEPFTYeTIrzQNI2m5BBC7PmXDbI5OYXkNdGrFdU0PiuYB9gNPEqgSWbbRfENo6sB8yt646XEkgACprQAUAFdGxBLjzXeRQ7RXTdx3Is7Po0WjnxYQJNagueDavuNBrWufH1K1ZmZdv7l5uFSyurS3gfVZ8lyk3GnHMbdU1LdngAo+O7bYYAfvOJ9FuJLs9lGiju9dveB/a0Kzse269PmKKa15/yZf16px4/qK7EzJkLJaZdpGvvI1veHW7lQcsZmxpUu7pj4sKpc17Gl5s6ntaKgjAmlDSumg6tGmqAkNJpfQY0GxR5bKkF14Jad93JMeWymfDLPFC7Jnj/wDTlx/OB4QYhp5L0IuckwhGhzAax8WGSWuAo7xNc0tcW/EC0nH871kufbMQ2vZgcQcQdIK9GHJMnlz47j/iWkkm5mLYY5xwa0u5Cq0ZuS55zXeTMU6LVkbmeH2VccVMypELnEnE1J3k1UIrF6JOmJKwqk4rAlFElY1QKBUCJXZ+ziU7qQgnTEL4h+042f6Q1cXDSbhibhvNw8yvQ8hLCDChw24MY1g3NaAPRd4euOTw+igktGJFee88j/5Cc/nO9l6EK825xTnfTU1EH0o8Wm5ryG+QCsDQN4TUaGXOI2DzRDk814a1znGg0ncoGnQg1aTKUyMKpnKmXC8kMuHWlaYl7tg0/iVNiZEjJh0xRNNlCbzfXDdrT8TJRay2Tdq02tW5UMRpu0KUTmSMnGYiBoubeXHUBq24KXIZFtXvJFL6DVvWyjTXcM8AFp1wIAuaMfbkUU2clslX2mkvNCAHAAAnTUbK81Kk44LaOupgdmxVmZmXuNST6+aEvNRa0a4hEXNke0KpuJFWllJqIBWI6tTTAC4abgnXzWpBLixUxDnzDe1zDe01+Y5KB+kWnhjQXuJoA0EknUAEIjiCQRQgkEHEEGhBGuqVZdO0ZMyj3kJh1tB5gEKdDmiAVx6Wz1iy8NkNkNhsgCri41A2Ci2EvnFMRQ10R4oby0ANb5X815fw5PXOfHp1JsyQa1TM1EZEr3jQD+2PC7idPGqqGSMrtjfRe0i69rqXXXOpQ81tHTMbvL2DuLIBLgWut1JtNJuIvAodVVn+PLetNry4TvZ91pjgKnQ5rsA5uzdpGi7WFY8iZcEvEa4/q33OH8WmnqOIWjMQFtDezQRfZOsajsTXdkO7qI4NDwC12j+F7dxFCMReuZuXr1cpMp347LCiBwDmkEEVBGkFajO6YsSsXW6jB9o3+VVp81Moxe4Ae0ts+EA0FSCbVK3kVwO1Q88Z9zmsa7Cpfj+yKD1K9sy3jt8+46y05/Nuq48uSjuKzccSm3BcNmFK4LNsKyWCMyI0PBIIbStmlaE3VvWpnIptMbWlXEnc3RzIWxdGJgtbQ/rLWOprq05hZ5ZabceEvdOzsIMeQDUXEHCoIqLuKjlSO4fEcGsY5zqDwta57sBoFSrBk3MGcjULmCC3XFdf9xtTzoupuxllZLUDMuT76dl20qA+2d0MF/q0Diu60VTzRzJZIvMV0QxIhaWfCGtaHEF1BUmvhF9datq2wmowzu6CSSS6cEvLLDW0dbq/eXqZeV4Tqg8PdWCXDdgtFnBOl5sNNGNx2lbKajBjC4nYq/LMMV9Tc0XncLyVKG4cvc3aaNGs4V3XrZTEkG/EKQ2Di95FaDX7BNwIgdEY7DUNDWCpHG4FKejWnXYKDGFeSTiVLnXV/wC2B8LbRO3Giak6Nq86MN6Zl3EucSbziqJ0aNYgAjF1APdQ583Qx/DXmSfko8y8vcASSBcK77qJ+bFp5A0UHACiCLDlrZUowmQhf+aESbDBZh3nXo4a1BjGuJqdaByJPVBoKDzKyydKRJl1hgoPpOPwtbrJ17NKsuY2b8Gaa8xoRiWXAfHFaAC2o+A411q+ymacpDFGyw4967ibTipt1MarWS2y8qwMhubXSahznHSSR6YKo5Ryc+JHiuYHlrnucLLHH4jXGlBeSu0Qcnw2fDBaPs0Tpl26GsF4xDTdxNyn0vxXGJfNaK6/9He767gByBHurJkzN2aAoIcNg1AgUG9tD5roUV9LNkwQK+K09jTZ/gpi7fQKI7KMQRqW5cQajxGZYH0s+Lw2sbXkpumtNRK5oR3kF8VjfvGnIV81tBmaw0MWO92sMbZ/qiA+ijsyw8Pjd7MSbWUf3NmM0ur/AJdsONNdVDbl4CBEtz0v39BY/wC7LtAJsVFGktNKOvN96Cxyea8uwHxRjX/VPoGtHktxKSUGHZoBdUAuJJocb3YVpoVFydnHDbL2ZielzG8fiEQOqCDYFpoFDUi+hwUiTywx/jEcPaa0pWmkYgnA7FNT2xe7NSugOm4bG1c9oAxNpoHzVNzsnQ8ksNWhoaDfiTU47/JF74URhrEde0VIhxHBoxDa0voTvWnylHDodGQ3ucCSTUNBF9KChdzUuU06x47vxqSVhFY7AXE4Vu3kcFBiOjxCQHdyNTGm0ftuq4cCFssk5LEMYlzji5xLnE7XFZXKabzjv7S2Rz3boZNa3WS26+8uwpUKCyHZIHPZX8FKZAe9wbDaXEmjQASXHYF0fNfMhsMiLNNa59LmGjmt2u0Od5DauccLk0z5JjO1e7Lo8YTDg226G60YgJcWNH0cbmnAUGPp1cLCFCawUaA0agAByCzXqwx+Zrbw55/V3rRIoIrpwCSSKAOK8oy7tGsen5r1XMfC7cfQryWw+Jv1XeiQQ8rTHePDR8Lbt+soxRYhUGLzZ+yPi5qPLfEdylz3+X9U+pQR4L/ESNAIG6lPdHSm5fTu9wnGoHojrqJoOonCFggbhfG3Z4vu3jzojFcSSBxKwhfE7d7hPswQMEWRdisWw9LuVRXdRPj4lFOPFBvs145dGc0FzAGg+B722jW61ZIqNiuAiOOLjzKpOaH69/1PdXMKwO21Ss9H0jA62Dyc4fJXEql58/rIX1D/AHKCthtShFxoFnDTLsTxQEBSYbKKOxPsQSGKw5sZWEE92/4SSRXQTj5qsVSinw8fZc547mneGWq6zLTTQbQeBXW4AHfenYs7Cr4o8EEmgFtov1LjsV5NASaLZ5ntBnpMEVH6TL3f7rVj+KPReaz9Oz/4TmHCvcv/AKQeTiD5LY5PzGmHNq6xD/he4k022K+q6dRJdzijK8+Sv5uZtslPE4h8U3WqUDQfosGjfiVv6IpLSTTK227oIpJKoCKSSAJIpIP/2Q=="/>
          <p:cNvSpPr>
            <a:spLocks noChangeAspect="1" noChangeArrowheads="1"/>
          </p:cNvSpPr>
          <p:nvPr/>
        </p:nvSpPr>
        <p:spPr bwMode="auto">
          <a:xfrm>
            <a:off x="406400" y="47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7" name="AutoShape 16" descr="data:image/jpeg;base64,/9j/4AAQSkZJRgABAQAAAQABAAD/2wCEAAkGBhQSERUUEhAWFRUUFBQWFRgUFBQVFRYUFBQWFRQVFhUXHCYeFxkjGRcUHy8gIygpLCwsFR4xNTAqNSYrLCkBCQoKDgwOGg8PGi0kHCQsKS8sLCwsLCwuLCksKiwsLCksLCwsLCwsLCwpLCkpLCkpLCwsLCwsLCwsKSwpKSwsLP/AABEIAOEA4QMBIgACEQEDEQH/xAAcAAEAAgMBAQEAAAAAAAAAAAAABQYDBAcCAQj/xABOEAABAwICBgcDCAcEBwkAAAABAAIDBBEFIQYSMUFRYQcTIjJxgZGSobEjQlJTYnLB0RQkM4KissIIFWPhJUNEZJOz0hY0RVRzg9Pw8f/EABsBAQACAwEBAAAAAAAAAAAAAAABAgMEBQYH/8QAMhEAAgECBAQEBAYDAQAAAAAAAAECAxEEEiExBSJBURMyYXEUUoGhFSNCkcHhM2LwBv/aAAwDAQACEQMRAD8A7iiIgCIiAIiIAiIgCIiAIiIAiIgCIiAIiIAiIgCIiAIiIAiIgCIiAIiIAqRpLpDWMqxHSlmqSyP5RvZ653a1XOGY7JGziFd1TKvBXT1Mk8JyjmjfqnPrZIgBlnZtrefKwKlEMz/39iMf7TDWvHGGYE+jgF9Z0hxNNqinqID/AIkRLfHWbfJTVBjTJOyew8bWuyz5E7fipAi+1Ysklsy112Iug0ppZ/2VTG7lrAHPkc1KB19ii6/Reln/AGtNG48dUA58wok6AiM3pKuen+yHB7PZfdLzXS5Oha0XO8QxjEqF9pJoqhtta5idcAuIGuWkagO7J17FSWG9I7T2aumkp3WbmWudGSduq6wNhbhvCu2krsqtS5ItWixSKYXjla7wOfptWyCpuD6iIgCIiAIiIAiIgCIiAIiIAiIgCIiAIiIAiIgNTFKrq4nu4DLxOQ95XjBaTq4WN32u7xdmR5bPJa+OHWdFGPnyAnwbt91/RSynoR1NStwuOXvtz2XGRtwvvHI5LQGDzR/spyRua649+Y/hCmkS4sRTG1Q3sPG7b25XBbf0Xp7qnd1fsn/rUmigWKVjmD1RcZXObqvaxkwBJAiY7WBa3V23Jub7FbAyOaOxa17CBk4A7thB3rZUPPQugcZIRdp77P8ApHDltG6+xTuNjRq9BITnC50TuWbfS9/QryyerpQA8dcwfOzcbcztHiQVO0OJslGRseB25bbcVtrE6a6aF83ci6LSKKTadQ89ntbPVSYKjsQwGOXO2q76Tcj5jY7zVdxBlXRNL4z1jBuAv7TPm+IS8o7k2T2Loio+BdKUMhaypYYHOA1ZDnA5x2tD/mm+WeXPcru1wIuDcHMEbCFkKH1ERAEREAREQBERAEUdiWkVNT/t6mOPk57QfTaqVjfTjRxHVgZJUOvYloDIxlt13d7yCsot7FXJI6Mi4FjXTdWy3EAjp2neGiSTyL+yD5FVY6aV3WdZ+nTa/HXy9ju+5ZFRfUxusj9TIq9oHpL+n0MU7hZ51mSDK2vG4tcRyNrjxVhWJqzsZU7hERQSRLwHVrfsRE+BNx8HFSyiaDOqnPAMA8LD8QpZSyEERFBIREQBEWli2LMp2az/AN0b3HgEIbseK/CI5DfuOPzm2BJGy4OTvisLIKmMCzmycQbj2bm4PiSqnDiklTVR6ziBrghoOQAz9ea6ErNWKRkpbEW7F3t79O8Hlcj1tb3p/frfqn38G/mpRFUyHLMIwuSsmkzANpOtBYXQNc7utYy43534+d9OCqrsEOq9vWU9wALkx2AtZh/1f3bW+K6bIOqnDtjZcnbgHjYT47Fu1NKyRhZIwPa4WLXAEEcwVSonJaOxMGluROjel9PWtvE+zx3mOyePLeOYU2uT6W9G0lM41NA51mm+oy4kZvJYR3m/ZUlod0qNkAirCGPAyk2Ndb6Q+aVijVaeWejMjhdXidGRc/xjproISRH1k7hl8m2zT++6w9Lqk4t07VclxBBHANxLjK73hoW4qcma7qRR3VzwBcmw5qs4/wBI9DSAiSpa54vaOO8jyeFm31c95sFwCrxaurHXknqJb7tZ4jt9xtmD0WSk0Mld3i1n8R9AtmnhJSNKtj6VLzSSL5jPT483FJStb9ucl3oxhF/aVIxjpCr6rKSqc0H5sN4h/Cdb3qVo9BmDv6z/AC1R7lMUuBMZ3IQ3wbn6rehge9kcmrxqC8ib+xzukwGV+bITnvIDfMk7VMU2hbj+0kDeTRc+qu5onDcsZistyGEprd3OVW4vXeyykDS6KwM2gvP2z+AsFU8YhDJ5GgWAebAbgcwF0ZwVC0njtUv5hp9ypjKcYwWVdTY4ViKlWs87vodO6Aa4llVET2WujeBwLwQf5QuuLhnQHOBW1Db5up2uA4hkoBPlrj1Xc15+r5j19LyhERYzIROG/wDeZ/3fi5SyiaLKrmHFrHDwtb43UspZCCIigkIi8ySBoJJsBtJ2IDxU1LY2Oe42DRcrmmMYq6okL3bNjRwbw8VLaR6QfpBEUIJbe+QN3kbMuC1qPRCoftaGDi85+gzWSKtua025OyIiCdzHBzDZw2EbltjHqi9+vf6qdj0Cd86YeTSvk2gTrdmYHxBHwU3RXJNGpQaZzM79pBzsD6hW7C8bjnaS02t3g6wI/wAua5zilE6nkEcpaHOBc0XHaaDa4WnU0zZGOY8Xa4EEcQUyphVJR0ZeNJtPMPgY5k1U0ut3Ij1kl9xDW7MxvVTxPps6uCN0NKZNcEB73hrQ5uRa4AEh1rG29UAaBariOt7G6zc7fC6sOEaHNa0ta0uD7a2ubg22ZbLjityGCbjm6GlU4rSjPw9b+iIPE+k/Eqp1mzmMH5lOwNy5usXe9auHYTUPb22EEd1zj2jyI3+K6Jh+BMY7UkHV8MgGnzGSuFDo2wDIBRVo4ZwtJ39tLEU8RjHO8YpL11ucGbh7HyAyhzRrajnDIXJt2uYO0hX7C+juNoDmsBvnfvHlYlSXSDopTgxOMjmFxdeNmeuMi54Gxtt5334rFo7WnC2xxzP/AFSU/IudcmMuGsLH6vb93w2YMPXdBZd/Vm1icIsS1Jtruk9CWp9DQLZLfZo0wcPRTrojxWtKwhbHxNSXU1lw/Dw/SR7sHaNllrTUgG5bz5iFifKCrxnLqVnQp25UQ1Q1QlaM1YKyOygK0ZrqYd3PNcQjZGk9UjTGO04PFg9xKu71T9Nm9uI8WuHoR+atjFekOEO2IS9GS/QnPq4qB9Ommb/FE/8ApX6EX5r6K6jUxWn+0Xt9WH8l+lF5usuY9zRfKERFhMxEVDtSsjO6RhZ5i7vwHqpdRGkbdVjJfqntJ8CRf32Usx1wCNhF1JCPqIhKgkxzztY0ucQABck7FXpaeWuNyTFTg5D50lt5G4KT/R+vdrP/AGTT2G/TI+e7lwHmpHYp2KtX9jWocLjhFo2AcTbM+J2lbS8RzNd3XA+BBXtQSvQw1LXW7Lw3mW634ha2CVT5IWvlADjfYLXF+ybcwoXSHShrX9U0awDh1lja4G1gPxX2LTyO9jE9o5Fpt5ZK1nYpnjfc5905OtX0JGXybv8AnMWaCW4z2rV6b52vqaCRhu10ctj4SRfmvdOdi6uFoqrRa6rY4PE8U8PXhLo9yVw9gMgDht+KtlFTNG5U+ndZ7TwcPirnSlYISeTKbLhFTzW3JAU7XDVc0OB2ggELB/2daM45ZIuTHm3oVswlbOtktaaOjTehTdJNG5jeQVLnANDXk3D9QnMcCM+XmoHpB0PDYeugBcwtaHMJc7q26ti6JpNmg5XAG0k7yulTgOa4HYQQfAiyrtJVnUMTsywlued23Nvy8ljdNyVkZPEUdSI6PtNDNF1EpvJGOySc3s/MK2msXINIMJfh9UySPJhOtH69ph8viul4bOyeBkzDk9oNt4O8HwKphJ7057oYhWtOOzN+QByjKlhaspkLSsjiHhdOPL7HOnzLTcj3SawVfxFlnKYl7Llo4sy7broUHllY4XEIeJScluiGcqtptH2YzwLh6gfkrS5V3TJvyLTwePeCtvEq9KRy+Gu2IgQmh9SI8QpHHYKiIe27U/qX6oX5Chqerc2S1+reyQDiY3B9vcv1403F15mstme/o7M+oiLXM5iqYA9jmn5wI9VH6PVBMZjd3oiWHwHd92XkpVQlcOoqBMB2JLNlPAjuuPHx3DWUoh6ak2sczLix2b/DgsgWtUw9ZE5utq67SARuvkCoBmhla4XaQRyNxl4L5PA141XNDhwIuFq4Nhgp4hHra1rknZcnbYcFmr65sMZe82A9SdwHNB01KUSKOuyOrHfPf2HNvaw5rJjemDpLshuxu93zj4cAs9FgT6uQzzXYxxybvI3Z7gp5+jNOW6vUtHMZO9raVe6MCjJp22Obt2i5yvmfxV4h0FhA7T3uPG4A8gAsEmgTdYFspDd4IubcAbq1AI5diYU7eZHEul7R0wCncHlzGOkLAdoDzGH+9sfqvUGweAUh/aBaQyjcD86dp56wjdn7CjaY9lvgPgu3wx8rPL/+gjbL9f4JSMdoeIVvpnKpUQu9vr6KzU0i1VHze50I1NIeyJmFy2XOUfDItouyWtNanRpS0MNbPZqr+vqSiQ913ZdwHAn028lJ4rJs8Fq0sYfG8HYRb/NZFHkuQ589jW0wo21MDojtGbDwcNn5Km6CYy6IyQOysdYDgRk8fBWygu9/Vu2t944qs6X4Z+jVsUzB2JTZ1tmtkD6g38lp14qnKNZfUz0pucZUn9C4tqxIOa8wTWNlC0sxa8jgVJyOzB4rruFjkwq31PuLsyDhvWj32EcR71J1bdaF3IXULh8m7gSslPWF+xqVrKvke0kRDlC6VsvTO5Fp96n6xtnuHNQ+kDb00v3CfTNdKpzU37Hn8N+XiIrs/wCTnU47Lvun4L9c4XNrwRO+lGw+rQvyS4ZL9R6DVXWYdSvvfWgjz/dC8xW2R9Bo9idREWsbAWGspGyscx2xw/8AwrMiAjIa3VjexxtJG11hvcGjJw47ltw1LdRp1gAWgi53WCiNJ8B60snjLhLDewae+w99ljvLbgHmq5FRtEdM6OpvM+ZgZbPVYQQ9pYdlhcm+8KyVyjbRfmzjV1tgte5yy4qLkojUvDpBaFhuxh2vd9Jw4cApRkWQDrEi27K432WRQWtc+WX1EUEhERAco/tBD9WpT/jvHrC78lC0brsb90fBWDp+ivR05+jUfGJ4Vcwk/Jxn7DT7gu5w12jI8vx+ObIvUnKJ1ip2mkVYgls66nKWZZ5UckbGhQxXiTf29idhkW8x12qGhlUlRyXuFzqsbHfw9S7samKbvBa+FOuHt8CtuuZcKNpn6j7+qtFXjYtJ2lcwzwuEgcw2cNnPkV8xaNtXBa1nNINjta5pzHuKl56fWzCjaihdrazcnb+BHNY5xU1Z9dyybi9PoR/U3kv4fBb0wtZbNPQWzKwTm77DctpSvouhqOGXfdszkfJu8FXqM9tw5qw1OUZVcos3E81mo+SRpYx2r0zXxMfKFRWJR60Ug4sd/KVLYn31oSC4I4growV6dvQ4M3au36nMF+jeiKr6zCafK2p1kf8Aw5HN/BfnN7bEjgSPRd56CqnWw57fq6mQeTmsf8XFeZrLlPf0XqdFREWobYREQBa0WGxNeXthY17u84MaHHxcBcrZRAEREARFB4lhNTISW1WqNzWt1R5kZlCG7E4vhdmBxXO5cYqqeQsMxu02INnDjvCntFsYMzpHzPGsA0AZNAbne3mrOJjVRN2K/wBOzP8ARzDwqGfyuCp2Du+Qj+434K6dNjg7DNYZgTRG+43JGXqqNgRvTxfcC7PC+p53j65Iv1JRpUlRVCi2lZo32XXnHMjylObpyuWSGZSNHUWKrtPVLfgqc1zatI9FhsStHcn6oXzUZNDwW7BPdqwyZFacU1odmUlLUx09Xq5HYts4hHvK1uqDl5OHgqWovci9RLkPFXiutkwea+UVIdpW1DQAbkrapkTSXGynNflgimTJ+ZVZG47U6rCPJRGHMyvxWGrqjM/luH5qRij1W34LfUPDgo9Thqr8RXdVbLYicSPaWks9VJdxKwLfgrRscacs02/U5rXNtK8fbd/MV2H+z/N8jVs39cx3kY2t/pXJcaZaolH2z7wD+K6Z0AVPylWz7MT/AHvb+C8zXW6PoOGldRfojsyIi0TfCIiAIiIAiIgCL45wAuTYDaTsUDPpbDrlof2WgkuF+0dzWcfFTa5DaW5j0tweN0bpi7Ve0bdzuAI4qK0W0b6y0so7APZB+ceJ5LJG+TEJhcFsDDe27wJ3uPuVyYwAAAWA2AK17KxiUVJ5ijdNLP8ARMnKSD/mNC51o679Wj+6f5iuk9Mjb4TNyfCfSVq5lowf1Vn7385XW4Xu/wDuxwePf417r+SXBXsFYwvoK7p49ozsfZbUVZxWgHL0HKjimIzlDYsmHYkDkpN0lwqUyUg3BUxQ4wNjlo1sP1idvB8QuslQk5ZXN2ZrA7SLU2sK2Wua4ZFeZcI1+C11k/WjoT8Zq9GRHVGlbyLNaG8zmVDyzukddxLirLHom0nNwW9HhMEIubXHGyzKvRp+RamlLA4uvrXlZe5B4ZhRtrOFl8xeqDRqhZ8V0ibmI8zx3BVuWUuJJNyVlpQnN55mHEVqVGHg0XfuzySviIt45BQ9Jo7VMnPVPq0K5dBVVq4hIzdJTk+bHtt/MVVdMGWnB4sb7iVKdEdSGYvT3+eJmeZic7+ledxStKS9z3mBlelTfoj9HoiLlnXCIiAIiIAiIgNesoWSt1XtuPEj4KMbodTA31CeRe63xU2im5DinuY6emaxoaxoaBuAssiIoJKj0rw62E1P2Wtd7L2lce0bxOJlO1r5GtILsibHNxIXfNJsGFXST05Or10bmA/RJHZd5Gx8lwKp6IsUY4gUgkAPeZNBZw4gPe13qFv4Sv4V2c3H4RYmKiyWGKxfXM9oLIMQj+sZ7QVZd0bYmP8Aw+XydCfg9YJdA69veoJh+6D/ACkro/iD7I4z4HD5mW8VjPrG+0PzXsVLfpt9QqLJonVtFzRTAf8ApO/AKMmgLXFrmlrhtDgQR4g5hSse+xR8Ej87/Y6eJRxHqF96zmuW6q+hW+P/ANfuUfA18/2/s6vFXObsct2PSCQcCuOiU/SPqV6FS/6bvaKq8XCW8DJHhVWHlqfb+zsMmkcx2G3gFoz1j3955PifwXLhWyfWP9or2MTl+tf7RUxxdOO0CtThdafmqX/c6Oi50MWm+uf7RX0YxN9c/wBVk+Pj2MH4LU+ZHRF8uufDHJ/rne5ehpDUfXH0H5KfjodmR+DVfmRJ6aM7cZ+y4e8Lx0ezauKUbjumt7THs/qURWYlJLbrH61tmQ3+CmOjygdNidK1oOUmu4jc2NrnknlcAea5mImpyckegwdKVGnGEt0fp5ERcs64REQBERAEREAREQBERAEREAREQBV/E9AKCokdJNRxukfbWfaziQLbRyACsCKU2tiGrlOPRHhv/lf43/mtSp6GcOLXasL2mxsRK/I2yyJV8VRx7pUoKR5jfMXyNuC2JhkIPAkZA+JV1Kb2KOMOqPzfQykFpIF94c24uRY3afFWCh0XZI2/WOHkCoDXBeSNheSL8C4kXV3wJ3Z9Fsy0MMIp7lfrMIbDcX189pFiPerv0P6JUtYyp/SYGyOZKwMve7WlgNhbndVrSBua3ujrpAiwx0/XRSPEpZbqtQ6ure9w5w47lV3cdC1kmdTm6IMNd/sxb92R4+BWs7oUw76uQeEr1P6Maa0te0mnluR3mOBZIOZYc7c1OrXzSWlzLli9bHOH9BVCdkk4/fB+IWlN0AU5PZrZ2jgRE638N11RE8SXceHHscil/s+tt2MQeDu1oGu9bPbf3K4aDdHEGGguDutncLOlc0NNtpaxueo29srnYLk2VtRHUk9GwoRTugiIqFwiIgCIiAIiIAiIgCIiAIiidI9Kaehi6yokDQcmt2vebXs1u0nJErhuxLIvz3jfSzW1ctopDTRE5NjI1yNt3SWvfZk22/ao+TSCqOt+vVOX+8ybfVbcMJOauadTFwpu1j9J3UfjmkEFHEZqiURsHHMk7mtaM3E8AuAM0nrBYDEaniflifiVGYrLLUkPnqZZXDst6x+vYZ7ATzOwK/wU+pT46mWLTbpgnqy6KmJggzFxlLIDlcn5gI3DPmuetZbYpQ4SLntHIZ5D814GFbO1t+yVmWHlHRIwvEwerZogLdpKuTMCR4HJxHwQ4YbE62zkf/oXtlA5psHN2X3o6U+xZV4dzy9ut3iXfecT8SsM1ONoC2epfl3c/tI6JwvfVy29oKvhzXQv41N9TSpql8bxJG9zHt7rmOLXDwI3ct66poX03FgEWI9posBOxudv8Vg2/eaPJcqDbnJeXM7WrtJ2AZk+A3rG4qW5eMmtj9exyBwBaQQdhBuD5r0qJ0MYfNDhobMx7CZpHMbJcERkNDbNObRcONstvNXtaUlZ2NxO6uERFBIREQBERAEREAREQBERAEREBBabY5JR0Us8UYe9gFgTkNYgax4gXvZfmrGManqpDJUSuked5sABwa0ZAL9S41hTamnlgkJDZWOYS3IgOFrjmFzR/QFHfKtktzjYs9OUYrUw1IuWxxqOQtNwbHkvf6W/6ZXWX9AJ+bXesX5FakvQJP8ANq4j4sePxWZVktmYHRvujnkWJ27zSTx1v8sl7/vNmXYdlzCu8vQVWDuzQO8S9v4FajuhLEf92P8A7z//AIlmWKa6mF4OL6FTOJMzydntyavpxJm0A3tYDVFvirJJ0MYmP9VCfuzj+poWhP0V4owXNA4j7MtO73CS/uVvim+qKPBxT2ZAjETYDVG2+05/kvYxU59nbzKkX9H2IgXOHzAD7h+DlrO0RrB/sU//AA3KFWl3LOhDsak2Jk2t2bc7/FasrySS4577rpui2g08kbSKPUdscZAGEHj2s/QK1aL9DkMMxnqnCZ4N2Mt8k3Z2nA5vde+3LlfNYZ177szxw6iuUovRNoMK2Uzy6jqeF5a9hJ1nv1GublaxZZ2ee7Yu34do1S09+opYYr7dSNjb8zYJhOjdNSukdTwMiMpBkLBbWILiL+bneqklqTm5M2oxUUERFQuEREAREQBERAEREAREQBERAEREAREQBERAEREAREQBERAEREAREQBERAEREAREQH//2Q=="/>
          <p:cNvSpPr>
            <a:spLocks noChangeAspect="1" noChangeArrowheads="1"/>
          </p:cNvSpPr>
          <p:nvPr/>
        </p:nvSpPr>
        <p:spPr bwMode="auto">
          <a:xfrm>
            <a:off x="558800" y="200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8" name="AutoShape 18" descr="data:image/jpeg;base64,/9j/4AAQSkZJRgABAQAAAQABAAD/2wCEAAkGBhQSERUUEhAWFRUUFBQWFRgUFBQVFRYUFBQWFRQVFhUXHCYeFxkjGRcUHy8gIygpLCwsFR4xNTAqNSYrLCkBCQoKDgwOGg8PGi0kHCQsKS8sLCwsLCwuLCksKiwsLCksLCwsLCwsLCwpLCkpLCkpLCwsLCwsLCwsKSwpKSwsLP/AABEIAOEA4QMBIgACEQEDEQH/xAAcAAEAAgMBAQEAAAAAAAAAAAAABQYDBAcCAQj/xABOEAABAwICBgcDCAcEBwkAAAABAAIDBBEFIQYSMUFRYQcTIjJxgZGSobEjQlJTYnLB0RQkM4KissIIFWPhJUNEZJOz0hY0RVRzg9Pw8f/EABsBAQACAwEBAAAAAAAAAAAAAAABAgMEBQYH/8QAMhEAAgECBAQEBAYDAQAAAAAAAAECAxEEEiExBSJBURMyYXEUUoGhFSNCkcHhM2LwBv/aAAwDAQACEQMRAD8A7iiIgCIiAIiIAiIgCIiAIiIAiIgCIiAIiIAiIgCIiAIiIAiIgCIiAIiIAqRpLpDWMqxHSlmqSyP5RvZ653a1XOGY7JGziFd1TKvBXT1Mk8JyjmjfqnPrZIgBlnZtrefKwKlEMz/39iMf7TDWvHGGYE+jgF9Z0hxNNqinqID/AIkRLfHWbfJTVBjTJOyew8bWuyz5E7fipAi+1Ysklsy112Iug0ppZ/2VTG7lrAHPkc1KB19ii6/Reln/AGtNG48dUA58wok6AiM3pKuen+yHB7PZfdLzXS5Oha0XO8QxjEqF9pJoqhtta5idcAuIGuWkagO7J17FSWG9I7T2aumkp3WbmWudGSduq6wNhbhvCu2krsqtS5ItWixSKYXjla7wOfptWyCpuD6iIgCIiAIiIAiIgCIiAIiIAiIgCIiAIiIAiIgNTFKrq4nu4DLxOQ95XjBaTq4WN32u7xdmR5bPJa+OHWdFGPnyAnwbt91/RSynoR1NStwuOXvtz2XGRtwvvHI5LQGDzR/spyRua649+Y/hCmkS4sRTG1Q3sPG7b25XBbf0Xp7qnd1fsn/rUmigWKVjmD1RcZXObqvaxkwBJAiY7WBa3V23Jub7FbAyOaOxa17CBk4A7thB3rZUPPQugcZIRdp77P8ApHDltG6+xTuNjRq9BITnC50TuWbfS9/QryyerpQA8dcwfOzcbcztHiQVO0OJslGRseB25bbcVtrE6a6aF83ci6LSKKTadQ89ntbPVSYKjsQwGOXO2q76Tcj5jY7zVdxBlXRNL4z1jBuAv7TPm+IS8o7k2T2Loio+BdKUMhaypYYHOA1ZDnA5x2tD/mm+WeXPcru1wIuDcHMEbCFkKH1ERAEREAREQBERAEUdiWkVNT/t6mOPk57QfTaqVjfTjRxHVgZJUOvYloDIxlt13d7yCsot7FXJI6Mi4FjXTdWy3EAjp2neGiSTyL+yD5FVY6aV3WdZ+nTa/HXy9ju+5ZFRfUxusj9TIq9oHpL+n0MU7hZ51mSDK2vG4tcRyNrjxVhWJqzsZU7hERQSRLwHVrfsRE+BNx8HFSyiaDOqnPAMA8LD8QpZSyEERFBIREQBEWli2LMp2az/AN0b3HgEIbseK/CI5DfuOPzm2BJGy4OTvisLIKmMCzmycQbj2bm4PiSqnDiklTVR6ziBrghoOQAz9ea6ErNWKRkpbEW7F3t79O8Hlcj1tb3p/frfqn38G/mpRFUyHLMIwuSsmkzANpOtBYXQNc7utYy43534+d9OCqrsEOq9vWU9wALkx2AtZh/1f3bW+K6bIOqnDtjZcnbgHjYT47Fu1NKyRhZIwPa4WLXAEEcwVSonJaOxMGluROjel9PWtvE+zx3mOyePLeOYU2uT6W9G0lM41NA51mm+oy4kZvJYR3m/ZUlod0qNkAirCGPAyk2Ndb6Q+aVijVaeWejMjhdXidGRc/xjproISRH1k7hl8m2zT++6w9Lqk4t07VclxBBHANxLjK73hoW4qcma7qRR3VzwBcmw5qs4/wBI9DSAiSpa54vaOO8jyeFm31c95sFwCrxaurHXknqJb7tZ4jt9xtmD0WSk0Mld3i1n8R9AtmnhJSNKtj6VLzSSL5jPT483FJStb9ucl3oxhF/aVIxjpCr6rKSqc0H5sN4h/Cdb3qVo9BmDv6z/AC1R7lMUuBMZ3IQ3wbn6rehge9kcmrxqC8ib+xzukwGV+bITnvIDfMk7VMU2hbj+0kDeTRc+qu5onDcsZistyGEprd3OVW4vXeyykDS6KwM2gvP2z+AsFU8YhDJ5GgWAebAbgcwF0ZwVC0njtUv5hp9ypjKcYwWVdTY4ViKlWs87vodO6Aa4llVET2WujeBwLwQf5QuuLhnQHOBW1Db5up2uA4hkoBPlrj1Xc15+r5j19LyhERYzIROG/wDeZ/3fi5SyiaLKrmHFrHDwtb43UspZCCIigkIi8ySBoJJsBtJ2IDxU1LY2Oe42DRcrmmMYq6okL3bNjRwbw8VLaR6QfpBEUIJbe+QN3kbMuC1qPRCoftaGDi85+gzWSKtua025OyIiCdzHBzDZw2EbltjHqi9+vf6qdj0Cd86YeTSvk2gTrdmYHxBHwU3RXJNGpQaZzM79pBzsD6hW7C8bjnaS02t3g6wI/wAua5zilE6nkEcpaHOBc0XHaaDa4WnU0zZGOY8Xa4EEcQUyphVJR0ZeNJtPMPgY5k1U0ut3Ij1kl9xDW7MxvVTxPps6uCN0NKZNcEB73hrQ5uRa4AEh1rG29UAaBariOt7G6zc7fC6sOEaHNa0ta0uD7a2ubg22ZbLjityGCbjm6GlU4rSjPw9b+iIPE+k/Eqp1mzmMH5lOwNy5usXe9auHYTUPb22EEd1zj2jyI3+K6Jh+BMY7UkHV8MgGnzGSuFDo2wDIBRVo4ZwtJ39tLEU8RjHO8YpL11ucGbh7HyAyhzRrajnDIXJt2uYO0hX7C+juNoDmsBvnfvHlYlSXSDopTgxOMjmFxdeNmeuMi54Gxtt5334rFo7WnC2xxzP/AFSU/IudcmMuGsLH6vb93w2YMPXdBZd/Vm1icIsS1Jtruk9CWp9DQLZLfZo0wcPRTrojxWtKwhbHxNSXU1lw/Dw/SR7sHaNllrTUgG5bz5iFifKCrxnLqVnQp25UQ1Q1QlaM1YKyOygK0ZrqYd3PNcQjZGk9UjTGO04PFg9xKu71T9Nm9uI8WuHoR+atjFekOEO2IS9GS/QnPq4qB9Ommb/FE/8ApX6EX5r6K6jUxWn+0Xt9WH8l+lF5usuY9zRfKERFhMxEVDtSsjO6RhZ5i7vwHqpdRGkbdVjJfqntJ8CRf32Usx1wCNhF1JCPqIhKgkxzztY0ucQABck7FXpaeWuNyTFTg5D50lt5G4KT/R+vdrP/AGTT2G/TI+e7lwHmpHYp2KtX9jWocLjhFo2AcTbM+J2lbS8RzNd3XA+BBXtQSvQw1LXW7Lw3mW634ha2CVT5IWvlADjfYLXF+ybcwoXSHShrX9U0awDh1lja4G1gPxX2LTyO9jE9o5Fpt5ZK1nYpnjfc5905OtX0JGXybv8AnMWaCW4z2rV6b52vqaCRhu10ctj4SRfmvdOdi6uFoqrRa6rY4PE8U8PXhLo9yVw9gMgDht+KtlFTNG5U+ndZ7TwcPirnSlYISeTKbLhFTzW3JAU7XDVc0OB2ggELB/2daM45ZIuTHm3oVswlbOtktaaOjTehTdJNG5jeQVLnANDXk3D9QnMcCM+XmoHpB0PDYeugBcwtaHMJc7q26ti6JpNmg5XAG0k7yulTgOa4HYQQfAiyrtJVnUMTsywlued23Nvy8ljdNyVkZPEUdSI6PtNDNF1EpvJGOySc3s/MK2msXINIMJfh9UySPJhOtH69ph8viul4bOyeBkzDk9oNt4O8HwKphJ7057oYhWtOOzN+QByjKlhaspkLSsjiHhdOPL7HOnzLTcj3SawVfxFlnKYl7Llo4sy7broUHllY4XEIeJScluiGcqtptH2YzwLh6gfkrS5V3TJvyLTwePeCtvEq9KRy+Gu2IgQmh9SI8QpHHYKiIe27U/qX6oX5Chqerc2S1+reyQDiY3B9vcv1403F15mstme/o7M+oiLXM5iqYA9jmn5wI9VH6PVBMZjd3oiWHwHd92XkpVQlcOoqBMB2JLNlPAjuuPHx3DWUoh6ak2sczLix2b/DgsgWtUw9ZE5utq67SARuvkCoBmhla4XaQRyNxl4L5PA141XNDhwIuFq4Nhgp4hHra1rknZcnbYcFmr65sMZe82A9SdwHNB01KUSKOuyOrHfPf2HNvaw5rJjemDpLshuxu93zj4cAs9FgT6uQzzXYxxybvI3Z7gp5+jNOW6vUtHMZO9raVe6MCjJp22Obt2i5yvmfxV4h0FhA7T3uPG4A8gAsEmgTdYFspDd4IubcAbq1AI5diYU7eZHEul7R0wCncHlzGOkLAdoDzGH+9sfqvUGweAUh/aBaQyjcD86dp56wjdn7CjaY9lvgPgu3wx8rPL/+gjbL9f4JSMdoeIVvpnKpUQu9vr6KzU0i1VHze50I1NIeyJmFy2XOUfDItouyWtNanRpS0MNbPZqr+vqSiQ913ZdwHAn028lJ4rJs8Fq0sYfG8HYRb/NZFHkuQ589jW0wo21MDojtGbDwcNn5Km6CYy6IyQOysdYDgRk8fBWygu9/Vu2t944qs6X4Z+jVsUzB2JTZ1tmtkD6g38lp14qnKNZfUz0pucZUn9C4tqxIOa8wTWNlC0sxa8jgVJyOzB4rruFjkwq31PuLsyDhvWj32EcR71J1bdaF3IXULh8m7gSslPWF+xqVrKvke0kRDlC6VsvTO5Fp96n6xtnuHNQ+kDb00v3CfTNdKpzU37Hn8N+XiIrs/wCTnU47Lvun4L9c4XNrwRO+lGw+rQvyS4ZL9R6DVXWYdSvvfWgjz/dC8xW2R9Bo9idREWsbAWGspGyscx2xw/8AwrMiAjIa3VjexxtJG11hvcGjJw47ltw1LdRp1gAWgi53WCiNJ8B60snjLhLDewae+w99ljvLbgHmq5FRtEdM6OpvM+ZgZbPVYQQ9pYdlhcm+8KyVyjbRfmzjV1tgte5yy4qLkojUvDpBaFhuxh2vd9Jw4cApRkWQDrEi27K432WRQWtc+WX1EUEhERAco/tBD9WpT/jvHrC78lC0brsb90fBWDp+ivR05+jUfGJ4Vcwk/Jxn7DT7gu5w12jI8vx+ObIvUnKJ1ip2mkVYgls66nKWZZ5UckbGhQxXiTf29idhkW8x12qGhlUlRyXuFzqsbHfw9S7samKbvBa+FOuHt8CtuuZcKNpn6j7+qtFXjYtJ2lcwzwuEgcw2cNnPkV8xaNtXBa1nNINjta5pzHuKl56fWzCjaihdrazcnb+BHNY5xU1Z9dyybi9PoR/U3kv4fBb0wtZbNPQWzKwTm77DctpSvouhqOGXfdszkfJu8FXqM9tw5qw1OUZVcos3E81mo+SRpYx2r0zXxMfKFRWJR60Ug4sd/KVLYn31oSC4I4growV6dvQ4M3au36nMF+jeiKr6zCafK2p1kf8Aw5HN/BfnN7bEjgSPRd56CqnWw57fq6mQeTmsf8XFeZrLlPf0XqdFREWobYREQBa0WGxNeXthY17u84MaHHxcBcrZRAEREARFB4lhNTISW1WqNzWt1R5kZlCG7E4vhdmBxXO5cYqqeQsMxu02INnDjvCntFsYMzpHzPGsA0AZNAbne3mrOJjVRN2K/wBOzP8ARzDwqGfyuCp2Du+Qj+434K6dNjg7DNYZgTRG+43JGXqqNgRvTxfcC7PC+p53j65Iv1JRpUlRVCi2lZo32XXnHMjylObpyuWSGZSNHUWKrtPVLfgqc1zatI9FhsStHcn6oXzUZNDwW7BPdqwyZFacU1odmUlLUx09Xq5HYts4hHvK1uqDl5OHgqWovci9RLkPFXiutkwea+UVIdpW1DQAbkrapkTSXGynNflgimTJ+ZVZG47U6rCPJRGHMyvxWGrqjM/luH5qRij1W34LfUPDgo9Thqr8RXdVbLYicSPaWks9VJdxKwLfgrRscacs02/U5rXNtK8fbd/MV2H+z/N8jVs39cx3kY2t/pXJcaZaolH2z7wD+K6Z0AVPylWz7MT/AHvb+C8zXW6PoOGldRfojsyIi0TfCIiAIiIAiIgCL45wAuTYDaTsUDPpbDrlof2WgkuF+0dzWcfFTa5DaW5j0tweN0bpi7Ve0bdzuAI4qK0W0b6y0so7APZB+ceJ5LJG+TEJhcFsDDe27wJ3uPuVyYwAAAWA2AK17KxiUVJ5ijdNLP8ARMnKSD/mNC51o679Wj+6f5iuk9Mjb4TNyfCfSVq5lowf1Vn7385XW4Xu/wDuxwePf417r+SXBXsFYwvoK7p49ozsfZbUVZxWgHL0HKjimIzlDYsmHYkDkpN0lwqUyUg3BUxQ4wNjlo1sP1idvB8QuslQk5ZXN2ZrA7SLU2sK2Wua4ZFeZcI1+C11k/WjoT8Zq9GRHVGlbyLNaG8zmVDyzukddxLirLHom0nNwW9HhMEIubXHGyzKvRp+RamlLA4uvrXlZe5B4ZhRtrOFl8xeqDRqhZ8V0ibmI8zx3BVuWUuJJNyVlpQnN55mHEVqVGHg0XfuzySviIt45BQ9Jo7VMnPVPq0K5dBVVq4hIzdJTk+bHtt/MVVdMGWnB4sb7iVKdEdSGYvT3+eJmeZic7+ledxStKS9z3mBlelTfoj9HoiLlnXCIiAIiIAiIgNesoWSt1XtuPEj4KMbodTA31CeRe63xU2im5DinuY6emaxoaxoaBuAssiIoJKj0rw62E1P2Wtd7L2lce0bxOJlO1r5GtILsibHNxIXfNJsGFXST05Or10bmA/RJHZd5Gx8lwKp6IsUY4gUgkAPeZNBZw4gPe13qFv4Sv4V2c3H4RYmKiyWGKxfXM9oLIMQj+sZ7QVZd0bYmP8Aw+XydCfg9YJdA69veoJh+6D/ACkro/iD7I4z4HD5mW8VjPrG+0PzXsVLfpt9QqLJonVtFzRTAf8ApO/AKMmgLXFrmlrhtDgQR4g5hSse+xR8Ej87/Y6eJRxHqF96zmuW6q+hW+P/ANfuUfA18/2/s6vFXObsct2PSCQcCuOiU/SPqV6FS/6bvaKq8XCW8DJHhVWHlqfb+zsMmkcx2G3gFoz1j3955PifwXLhWyfWP9or2MTl+tf7RUxxdOO0CtThdafmqX/c6Oi50MWm+uf7RX0YxN9c/wBVk+Pj2MH4LU+ZHRF8uufDHJ/rne5ehpDUfXH0H5KfjodmR+DVfmRJ6aM7cZ+y4e8Lx0ezauKUbjumt7THs/qURWYlJLbrH61tmQ3+CmOjygdNidK1oOUmu4jc2NrnknlcAea5mImpyckegwdKVGnGEt0fp5ERcs64REQBERAEREAREQBERAEREAREQBV/E9AKCokdJNRxukfbWfaziQLbRyACsCKU2tiGrlOPRHhv/lf43/mtSp6GcOLXasL2mxsRK/I2yyJV8VRx7pUoKR5jfMXyNuC2JhkIPAkZA+JV1Kb2KOMOqPzfQykFpIF94c24uRY3afFWCh0XZI2/WOHkCoDXBeSNheSL8C4kXV3wJ3Z9Fsy0MMIp7lfrMIbDcX189pFiPerv0P6JUtYyp/SYGyOZKwMve7WlgNhbndVrSBua3ujrpAiwx0/XRSPEpZbqtQ6ure9w5w47lV3cdC1kmdTm6IMNd/sxb92R4+BWs7oUw76uQeEr1P6Maa0te0mnluR3mOBZIOZYc7c1OrXzSWlzLli9bHOH9BVCdkk4/fB+IWlN0AU5PZrZ2jgRE638N11RE8SXceHHscil/s+tt2MQeDu1oGu9bPbf3K4aDdHEGGguDutncLOlc0NNtpaxueo29srnYLk2VtRHUk9GwoRTugiIqFwiIgCIiAIiIAiIgCIiAIiidI9Kaehi6yokDQcmt2vebXs1u0nJErhuxLIvz3jfSzW1ctopDTRE5NjI1yNt3SWvfZk22/ao+TSCqOt+vVOX+8ybfVbcMJOauadTFwpu1j9J3UfjmkEFHEZqiURsHHMk7mtaM3E8AuAM0nrBYDEaniflifiVGYrLLUkPnqZZXDst6x+vYZ7ATzOwK/wU+pT46mWLTbpgnqy6KmJggzFxlLIDlcn5gI3DPmuetZbYpQ4SLntHIZ5D814GFbO1t+yVmWHlHRIwvEwerZogLdpKuTMCR4HJxHwQ4YbE62zkf/oXtlA5psHN2X3o6U+xZV4dzy9ut3iXfecT8SsM1ONoC2epfl3c/tI6JwvfVy29oKvhzXQv41N9TSpql8bxJG9zHt7rmOLXDwI3ct66poX03FgEWI9posBOxudv8Vg2/eaPJcqDbnJeXM7WrtJ2AZk+A3rG4qW5eMmtj9exyBwBaQQdhBuD5r0qJ0MYfNDhobMx7CZpHMbJcERkNDbNObRcONstvNXtaUlZ2NxO6uERFBIREQBERAEREAREQBERAEREBBabY5JR0Us8UYe9gFgTkNYgax4gXvZfmrGManqpDJUSuked5sABwa0ZAL9S41hTamnlgkJDZWOYS3IgOFrjmFzR/QFHfKtktzjYs9OUYrUw1IuWxxqOQtNwbHkvf6W/6ZXWX9AJ+bXesX5FakvQJP8ANq4j4sePxWZVktmYHRvujnkWJ27zSTx1v8sl7/vNmXYdlzCu8vQVWDuzQO8S9v4FajuhLEf92P8A7z//AIlmWKa6mF4OL6FTOJMzydntyavpxJm0A3tYDVFvirJJ0MYmP9VCfuzj+poWhP0V4owXNA4j7MtO73CS/uVvim+qKPBxT2ZAjETYDVG2+05/kvYxU59nbzKkX9H2IgXOHzAD7h+DlrO0RrB/sU//AA3KFWl3LOhDsak2Jk2t2bc7/FasrySS4577rpui2g08kbSKPUdscZAGEHj2s/QK1aL9DkMMxnqnCZ4N2Mt8k3Z2nA5vde+3LlfNYZ177szxw6iuUovRNoMK2Uzy6jqeF5a9hJ1nv1GublaxZZ2ee7Yu34do1S09+opYYr7dSNjb8zYJhOjdNSukdTwMiMpBkLBbWILiL+bneqklqTm5M2oxUUERFQuEREAREQBERAEREAREQBERAEREAREQBERAEREAREQBERAEREAREQBERAEREAREQH//2Q=="/>
          <p:cNvSpPr>
            <a:spLocks noChangeAspect="1" noChangeArrowheads="1"/>
          </p:cNvSpPr>
          <p:nvPr/>
        </p:nvSpPr>
        <p:spPr bwMode="auto">
          <a:xfrm>
            <a:off x="711200" y="3524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9" name="AutoShape 22" descr="data:image/jpeg;base64,/9j/4AAQSkZJRgABAQAAAQABAAD/2wCEAAkGBxQTEhUUExQWFRUXGBwaGBcXGBcYHhccFxgaGhcXGhgYHCggHBolHBgcITEhJSksLi4uGB8zODMsNygtLisBCgoKDg0OGxAQGywkHyQsLCwsLCwsLCwsLCwsLCwsLCwsLCwsLCwsLCwsLCwsLCwsLCwsLCwsLCwsLCwsLCwsLP/AABEIALcBEwMBIgACEQEDEQH/xAAcAAABBQEBAQAAAAAAAAAAAAADAAIEBQYBBwj/xABGEAABAwIDBAcFBQYDBwUAAAABAAIRAyEEEjEFQVFhBiJxgZGhsRMywdHwB0JSYuEjcoKSwvEUFTMkU2OistLiQ1Rzg6P/xAAZAQACAwEAAAAAAAAAAAAAAAABAgADBAX/xAAkEQACAgICAQQDAQAAAAAAAAAAAQIRAyESMUEEEzJRIkJhgf/aAAwDAQACEQMRAD8A3mRdDUg5OBXVOSOaE3FM6j/3XeiI0JVW9U9h9EJBRV7N/wBVvb6grTLxDpF0pe3EuNJ5aKJytLTq4WcefW6vcFteinTZ1QNGJa1ubSqAWtm1iLiZIuDF7rh507s6uJOjbvAg9iBgmj2bLR1G6dgUqOf14qPgmn2bB+UDwWRloXL2+JTgV3KkAoQYupxXFCHVxdK5xRIJKVxdlQh0JxKYCuypZDtk+Bz8Shwnoog6OaA/HUwQDUYCdBIufFZbpNt4madJ0NHvOH3uQ5eqyzdoEOYHHWwPMG4PaCFqhgtWyl5N6PW2VMwkEFR8XQL4AcWxvAaZ3GzgQqPY2Nzh5BOZpiOI3RzH6bkbHhtcGmT1gbFphzD9143g+twlli+h1I5tTaVPCGmyriabDUOVgex5JnQkseA1s2zEQpmPo1csQx38X9Jpn1Xle39qBz8aMTTc7EGlToU3ENinkM1HibjMYeDeZGi9cwlTPRpP3OpsM7jLQUOGkRsoa1B2+i7W5bA7+pUk+CGzE5XME1AC6IcHxcHe9gNjG9aIhVu1ntGRpNybc4LZ8kGtC2Oe5RqiM4KFtHEikwud3DiYkCyAaIm0sX7MTlLnGwaN/fuC5gMDUrjLVpuok6TcHyC8/wBo7a9pVJe79OAC9K6H7dpik1ntA7LYTu325ISlxNHsLjswu2NjVcK/2dUc2uGjxOoP1CaH2Xs+0dm0cbQyVAHNOhGrTxadxXmm3+itbC3g1KW57QbfvDd6LfjyqSOL6j0zi7XRQETf5JITnX/suq4yUentYjMYpow6KygFp9w0+2RqNNZb7Rtu18FSpvohhDi5rswcSJADC2CN53zotw2gF5f9uW02so0qAPXcS88mCwPaXWHYVTkm2tF0Ib2eR06uZ4EzeSTeTzO/ivQ9l4o06UD3njIxsbuEcyb9p5Lz3AU4g8PU/XkvTeg+C9o51VwEU2lrZG82MeEdnauZ6hpLZ1cEdG92Fi/Y0GMrOJI36wNw7Fa4TFMcAGvadd4nU7lnBj6b6ZDrEHes9jcYGO6ug4Ln83ZoeFM9OzBdAXm+G6XOaY9oewmfVXOH6XE6hjuyyfkVPBLwa6FwhZyn0qYTemR2EH4KbT29RP4h9cijYrxy+i2XJUbB4unU9x4dym/gbqVlREGlchdhIhAhwJ2X6sg4vEMpiXuDfj2DUrN7R6YhsikwHm4/0/Mq2GKU+kI5pGmrVmsBLnAQN6xm29te0fYloIhsmM3dO/4qs9rmcatQS93EXb38+H6oeIZnE6g8OK3YsKx78lEp8tAJufGDw3i/12KBiWQ0gXEhzSfBw7ZiysM05Xfeacruc6H9OSFiKWR3FpNxvE2kKyTAkTdnbbpU6Zp1S4B9SZbJcAWDKWgXJuSr/GVabwS6RUNMEVGlzC+DxBB0AN9ziNdPPttAU2B7XdYb4tlvBuInQQSDbkqul0mq1gWhxyNc4tm56xkgT7rRMAcgqqtj3SG9NKrhWGWSHjUzqDBM77QvV/s16QVHbOpNhpNEezcHTJ9mBF5tLCzjqvJMUZczNJkkSZ4byexeifZnV/Y12/8AFB/mpgf0eSXK3HYYOy4PTLrQcPv/AN6RA4f6fH0TqnSKk8gPwxcRMEVLtMbjlCiO2O1zi4EiXHW95PxU8bHuLAiPU3VKyDOIKv0tw7AS7D17cMp/qCxfT3ptRrUclKnVpvDt7GiWwQRIcYMwe7mt8NmTOZg13Qd0fAW5INXolSrkmpTBBm0DjAMi+iZZUvCIo7uz54Zjr9ae9aDZeOy3BPcV6ZV+yDDPvmc25908+Y4QpuC+yjAMjM17+OYujyskm4sujkaKfo59oTMM2Kj2jdBMmOwFaWh9rOBcDmqDTQXPhvUin0FwFIjJhKQ5locfF0qq6b9EqeIpgMptDhYEACNOASwhuk2gSyJ7aItT7QcKTJw8zvIA8kl5bi+iOJY9zf2gg/m+CSu9p/YPdj9H0xlHFPYxBbiGowqjiug7Ofo5iHhjXOcYa0Ek8ABJPgvmfpJtR2Nq+1eZNV5c0H/06TSRTp9wI78y9q+1japo7NrAETVy0u556+v/AAw5fOoxzgZbyA7jYKrI3RdiSuy9xOzCz2TQJz9Z4kDKDaZOn6r0XZmMoMYzD0sTRaRq57jcnWwuXHWOy68ibiKh/avLrtOQmbiSHFpO6WkW/CVZbNIYwud/cn3vH0JWLLh5JOTNuPL+VI9VPQ2piRnw+0KD+OWkTHaRVJHeFSbT6D7VZmLDTxAB+4/K4/w1AB5lTPs02VnLq7yWxZsHKQTGhHICeZI3BeiYnbvsp6hdJkwY3dnJZnUXRbeR9M+e9qPrUXZa9J9F+4VGls9hNj3ShUdsvYdSvdsf0qoVGmnWw3tGHVr8rmnuIWA2/wBGtn1ZdQZVwr+DXB7J5sdcD90gJ1KPkP5/RmcN0lPFWlLpGTYquZ0K41/Cn83qQ3oY3/3D/wCQf9yD4DpyLzCbYaYvBWo2X0se2A4+0b+bXud85WHwnRWm3WrVd/K3ygq3w+yKTRZ1QfxD4hI2huKl2ej0Nv0HNzZ8vEEGR4aqr2l0oEEUhB/E4eYCyZw8e68HkQfUfJVePxFRly0gD72o7yNFZjcb2iieDWmWON2kXOOd5zcT1hyvqE3DYcuOc3H3d8854cj8FD2dg/8AEw82Y031MkfdEbuJ9Fd1GhuoEcWiI9Z7wulF6Oe1ToYQddePELmWD+U68juKI22kHiP/AB+SE9w3ac93buUbIkBq0xmjc6x7dWme3ghCpaHbrH5wi19J4fXahYh0GeOuvee3d3zuSMJQ9I2DI4O0AMEXi02keWiymw3Q0K76YYsNY4b3DKO/9JWawFXKNVIskloucdWGUOP3XA+oPkVo/su23OJqUspio0Onh7PMD/1+SweM2o0iNUHZu3KtGq2rSOVzd8SIIgg8kmRckNBUfQuBry57CILXW1gh8uEHv8VdCrZeCbP6S7SdmfTl4c4SW0wRIGng3erbC7a2zUaS0WBLbtYLt1EFZuDRaz2xtQacVJo1NF4Q/bu2gA68ajq0juB4cHBOZt/bjfxbx7lLdruR4/0Wj32m71RA7d9b18+jpdtskAEybiGU7zAG7mFKo9ItvOAIn+Sl8keJKPeYHFMq0GnUBeHYbbu33ERrFgW0xYGNI4qVT2t0gO9u/UUt3cmSAz1x+zmTv8Ul5P8A5l0g/FT/APz/AO1dRoB6aEZhQwE9q61nOPNPt2xRGHw7OL3u72tDfSoVg/sq2GzGbRp06oDqTGuqPYdHBoDQ3vc5vcCva+l3RKltBlNlVz2im/MCyJIIhzZIMA28FF6BfZ/S2bUqVG1XVXPaGguY1uVsyQCCdYE/uhZ5xblZphNKNeTzv7Y8HSZi6IpQ39llLGwGsYx7hTygaT1hH5Qsvg2h72s1GkA6ncAebj4Eqy6eY7/EbRxDp6rHmmOymSD/AM4J/iROhFJpqF7gCGGZnQiwkTaDpPE62jLldI1YVf8ApvtobOq4ekwsJhoFwZjt+fJVm0ekDn0cpJD5uezerbbO0vZ0Ms3deDGm9UeyugmMxRLnuGGpkAjOC55B0IpyI0+8QeS56fLs33xRSu2q8ffJS/zx2/vW9ofZLhR79fEPO+DTaO4ZCR4lOqfZNhCIFbEg8c1M+RppvxF95GA/zVcdtQ8YWpx/2RvF6GLnlVZ/Ww/0rPYz7O9pU5ilTqj/AIdQf15SjS+ye6iL/nLhvR2bZVPjdjY2l/qYSu3n7Nzh4tBCqq2JymHAtPB0jyKPCw8zb0NuAaqdQ2s0n4rzqlid8qyw+0ANDolcGMpJnoQqNdBiI8uxCftAMcGudrYOOh4NcR5ce2JyuG2i52+yDtHHgMM8E8JyixZ4oyWzX12merIPAajmNwH1yQP8wI95hdzaDPgdCsdsTpiaRyVZfT3EXczx95vn26LbU6tOuwPpPkEWeJbyLTv5XuLLYtqzntU6GsxLXTlNt4No7fmVHrPEWNuPFQsTSdMkG3f5Kr2ti/ZUyTruHM6IWSjK9KcbnrED7vqf0hVlPDudqYCLlLiTvJkntuSpWHoPkEGINu7emANZhabRcyefyC9P+yHCtLKs0mvLS03tEg6AjfCwtPZxc4veZcbk8TxXov2cVcuIrtB96m0+Bj4pZq0DlRvdn7LpB7yGBpcbgaWB4W3kf3QNj4BgNRobb2pMX+8LqXsvEuLnBxBg2id86oezz16omJcdL2gl3oB4rG1tIuXTG09lsDAyG+6W+9P3Qy/PqqQaDNco1nxulToGTMC51I4k6fWqc4dQy5st0E6iYgKUyEangqYLRkFrenyVhToUwR1RaVBc7QqTnMp42IyZSw9MOHVEgkabjB9QkxjJHVGvBBbUv3prKl1YuhWSsjL9UandzSUWq+5XU2wUPDU9rV0BPDV0eRj4nWBLF1vZ03vOjGud/KCfgiNCg9JaZODxIGpoVQO003QkckMos+Y8JXklz5JcSXcyTJKiVHgy0EgEkuM+9B6luOoXcFiIHy5yoOIeRYSP7lZHtm/qKPRPsiwtfEY1gLc+HodZ4eTlbZ3s4/NnEgadUle9Gc55tb6uXnP2D0w3CYiHSf8AEERwAY3L4yfNeh1Hdf8Ah9D+qxZfkPdhC88B9dy5mQjUubjVczjiqyBpTmvQA/RV23nP/wANW9m8seKZLXDUECZChCfjNqU6Me0cBOgAJJtwG62qodp7fNRpDWho4kAn5Dz7VlKdQwC4lxtLiZJOkk7yoG0+kVGjIdUE/gb1nHuC2YsK8lE8j8BcfsjDVPfosmAMwGU+LYusL0i2MKD5p58p0zQQOWabd4V1X2ziqv8ApUhSZrnrG8cmD4qhxJw05sRiH4l4J6jJyzyAsPFaOMaFjOSfZFo7SLTkHWd+Trz/ACqUdlYitGZuRv5reQunU9tPAy4bDtpjidTzgRfvKj18NiKxirUcZ3Cw8BZJHHFOy2WebVDqmz8NSBD6xfU4Nix5NE+ZUno7jXUHZiHeydZ4g9zgPxDzEhD2Thmtxb2uaPdbaPytnzK3FWmzJ7oI0MiZniFZwsoeSh1fFNLQafWDtI+9O8Tv7eaze1NnZzL7nyGs37QrfD0WUwcggX3k66jkNEPEuv2A6+Y7UVD7A8l9GefswCCPrcVJbg2gSOCmlt9T+l9BIXaM/JTiDkR2ssrfofWyYsbs1Mj+WD8FAbTvy8ETZr8uKoH8zmz2tPzQktETPUdnvh88R6H+6Ls6t+1xAA6zoynhGbT65KtwVX9o3mT5iR5olCoBXqSSLAiI3d9tVhlqSNMPiy6pYlzi8AZol33piBaGkaaJmMpOyh9QZSTDBLpjUuOYkjh3ptHa3snOOst1LW7hbS+oHcg18V7Qlzsxni4W5CG6I6eiCpvG/SCjU61r30jyPwURpsiDRNEVkt9c5TGv947r3XGPO+O4z8EAOTg5FdgCuKSHnSVgpaEgaqO/aDBz7FnsbjmHWu1sXPWbcC5BndxUGv0gwzdcRRH/ANjPmjwDzNPU2vwACrNo451RpaXEAiLR36gjyUChi21GhzHBzTcFpkHsKE9oBLhN+Zi3AblKSBbZ4PWoGlVqUjqxzm/yk37481pfs+2I3E7RoNeA5jSXuB0IpgkAjeM2WyvOlfQeriaor4bLmNqjXOy3bEPB7NewayY0PQLoYcJX9vVqtc8NLWtY0gAOEEknXsjvSZJUrLoSXR6FgNlUKAcKNJjA45nZR7xPE6mNANwsICLPXtwPqE0Vwd/ko76vWBnisbHRND0jU0UUYkTqEjXHFQhKdUQ6rMzXN/ECPEQhe1HFJlRAh5d0+6N1KAoBleo9lQuY8GGCQ3M09QSRDXWJ4XVBQ2A1o3ib7m+l/Er03p+0OwwcLmnVpu7AXZHeTysxi2tgQWzwaXE79S6d0b+K2YblVlOR10ZTG7GD4BJgbiSR5pUdhsaYj6srsifH4prtZ5LZwRm5MiNwYEQN3pBXX0xn7lIcfD5oVTceaPEFlBjXZcYD+Jo+X9K1LqsgX8e9ZTbwirTd3eB/8loKFWWjs+F0QvwEfaI9Vx0Aid6bIhdeBEbvHfqoAC8ATBRaZAjj2pUh46+C6zjv+e5QgQjUqHXeG1KJGoqNPcSAQpntJ97tsoG1G9XP+Ez5/XglktDR7N3Rrddn77fOx8ipod/tJHEH4FUBrdTNfq5T/KcyvHn/AGlvOfQrnZtSRqx/FkzFmx/ccPREo6LmKbYdvqClgz1QeSC+YH8Q4NkRhshTZdY6yuj0IwjSnFyECkmS2ALmCSDKSIDxrpY/D+2c6hRbTBjRobrTu0httT6rO0tmglrQx7nPMNALbk8pka7wr3EbAxdaq6pVLAHEnLnFp/dbzVRtnZlTDuaGgOG4sLnQeBtMq+VobHx8lxhtr4ml/ssiiaZ6xMAjfF7Gx0C1WyduB1JhqObMubJgTkc5oP8Ayry9lDEPMik8k78jz3kwtJQ2c9tKj7QdUOLDqCS55foeTlVNtrYzUfBvegeIblqjMPeB1G8fothgw15JDh3LzroKAabxbW/cT81f1K7qL25AD3cP7pc0XJaEhpmzqho3jxUPGVqTMuZ7RfjyKzjqz3nrnTcIHoom1mAQIuVkcH5L0zR09p0MxBdoAZh0GZsDFza/aiUsdRdJa+Y1gFZOnTspmwbOfvt8FKCXwxrHHqzHPKPUoJ2mwOy3meLfWVQ1HRU07OV1X4qoRUvxUUSGu2+9tTCV2DKC6m4DrAmYkaDiFg6NTM1rvxAeYlabAvb7NxI59mvgsxghDS38LiB2AnL/AMsLV6Ptoo9R0hcUL2onv+vREcYKiAWt9XXQZlQaoZQUU68kCra+7f8ANRoiKjpA3Q8J+B+Csdnu6guom2GBzWncd/a1w17YRdjmaYS+R/BYDf8AonBljxQmWKI36hQA5hjXj/b4p0xohk6pNF7IEHtiT2KPtF803ji0+MI5Qq7JEcfjvhRhRb4OtmpDm31C0IfmqUXfiAP8zR81i9juIwwyiSBpMaa/FbGkf9EnUFvhAC5XqH0bMK7LmsD3SPVNwnu+PqUeuOqeyfC6DRG7mfn8Uf3F/UI/dwuntXCEirolbOvmLarshMaQk4Jl2A4EkFjyLRx9Uk1gMk6DwTQuFy6HFaGwI6QoVeiw6tFribwdJHBS95MXPZdCd2Kp7HQ7os6KpZb/AE9AIkgiTz1Vrtgw6mfzR4gj4KowVfJXpn8RLP5r+rVc9IR1WH8w+KV9A8hcIAZ4/ohbcAIB0I+SWzrOI4hE2+Pcss81stiRaTbdykbBEucPrenGjYbrJ3Rw9YhVocE9gNRVO2AGvJLgL7/0Vlj8Wxj5JuNBvO9ZysypiKjjEDXgAOJPDnvTxj5YGybRbUxJc1lmSJIt9diHUwwpVqlMaANcN+rcvq1WWzsXSyOY0iGsJDhaSJEjgqfE4hpqU3NmHMc0zvIIcPIlWenk/c60JmS4f0bUdaT9blHpi3iPL5hFxDuqe+O6/wAEJnx+I/7l0TGGbcBCezf9ap1B27gURw1H1oiQrtpUOo4gXAkdog28FD2HU6kcDHwVzUAgDuVBscRnE3BHnM+Y+rpK2MnaLppRGz2fGENgtCeyppwRIda3j/e6QBCI1o/VCbPegQfTduKY8SCPM+SM1pNhbd8UJ0b+HogwoFsCtDC3g53mSfitRsitmo86dUtN+x4nucFkdnjLVqgcQfEBaHou8ZsSzg6m89rmkH/pXM9UtM2YXs3rhI7Qo1Js3+tAVMojqt7ELCtt9cAki9pga0wRdGXnYeCcU+ozy8kwrQipjL34bvj8EmPmE6o4NaXHQAk9gEn0QsI0wJ1i/adfNMgMc/DgkmUk8ldTAMXmCbn5LlUA8e4kei5TEBWsI+YQC/XjuN7Lr3ILp+rJWEj4urlIeZ6rmmwG4jXgIWn2/HsQeDgfNZrHYp5YWxTDSL69h3dq0NWt7TBtfxa0z4JV5I/A2lWAMwg7Y2oHZbaFCaJb3KsxpsI1+aVxTCmWWI27EAAAX+ChYDbBaTDgDHhwVZiKh6sCbzfQ9vJJu28U0AsFCm2D7rNIcLXOpm1tyRxS8DJ2WOUu/avcGsBMuO/k3iVV7R2m6rNOmMlLf+J/Nx+CG8V65BqvLsugsAO4b1JfggAbgHtCbjfZLodgA/MG0xmJERy1M8goe0MaxrWtoltQscCXtMMmCC1pIvY+9vtu1udkUxLwSDNMbiJEgQZ3XHkqHEUszJiZveO2fJNG+VCvoC7bYGX2jXNvNwYuCNRbepeHxjXDquBsPT/xCE7Z4nqEgHdu8NFCq4HKTLBP4my0+S1Jy8lFRfRb4erc31Uo1bXHxWaa3KbPLeTx8RZSW4yq2JaXDi0gj5o80BxZZvxDbQ4fLuKrqRyYh4AHXZI7yJI5zJTRtWmTldAPA29UnOHt6JbEOzttyAJ07UbJVF/TwuYOebCBoI1nTw80wDdPfyvfXkkMU9ggGx3ayGk+f6JjwNRpCIDsc/rekIHmPr63pSJ7teeqeRrx3eI+CBBA+I8vqEqzIPh4EfXgkKZyh0WkCd3EAqVjWkgTukTxi/lKgSlouiuYNi3zBMq86JVCcRXaS0k0wRlsQGEQDz/aFUWJcfbUyN+YduitejeIAxjW5YL2uaTfTKXcI+4Fz/Ux/GRqxPaPUcL7gQ8OPe/eKdgRLB9artJsF3b8As0OolkvJ0hRKrzmIi0SDx4+BU0qm2g57GmoYgP0j7rwBHjG7crnLiVqNknFiabh+KG9znAHyJRaSHiD1JH3Yd3DXylGpBXLsrfQx+qSTnJI2CjCgkpryU8mBzQnOVxDkn6/uuEc04JuVKEbVwFNzZNUBxGhzxMb+A7FY7JYBgnU84qezJGYBwBh2YCHXsHAX4KsqMCP0ZdNLGNJmKhd3OptI9FPAGHou6t+CgYgzvlTaNM5QoNZqUI2rRtZRBhw1wJEmCFPmwA+p/smYoR2lCg2NpWIEA3XMVRLnGLW5XRKMartV0CQZmyhDmH6rHkG+Qagm3tKc2kbpUBjeoDqCB3yrbZBmpB+810+E/BUmNqNplzBo0kC+4GEI/IL6CYV3udwPdI+CkPZdV2GrdVt/veon1lWh1W6G0ZZaZFq4MXtvlQqmzxq0lp5K5jVV7xc5TBO46E6C3HsQmkgxbKrHYSo4ZYD+BiDb1Vdg62RwDjkDSXNBBIDiMpPgI4L0bZuDcymM8Go4dYjQch8U7EbHpvHWaOZVNW9FilSpmVo7QJAkBwmZaZ5HXsTmYndmkWsde2DePkjY7og33qRy8IMeipcRs7EsFwHgcRPmE9yX9BSZcjEiQSNCEdrtJmOPp6LO0tpgWe17Dvi48vkp1DGZh1XB0a8UVJMDi0XQdaZ7u0f3T/aEgaxfU74uVTU8S5sgtMbjqj08bxB8/MJgHNqmDSdHuvv3g38FJ2ZiYxlA/midPetvPPhvVftOrmpjiCCnYZ/7am4ub7wjmZBGml1jzrtfw0YvB7Vs09SPrQIjR1ndgPqPgg7PuJ3I1T3xHD0I+awYvii6fbCAKu2o5r6FUi4gm3FhuPFsKzAVfTwrv8ADvYSMxDxI3y50GOJF+9XS6Ej2Rtm1g9jSEYtcKQ9nGYQOtJFjB03wD3qq6LUHNp9a97HSQNDHZCuqY1HP1gnzKeDtCSVMDB33PHT4pIrxdJWinn1SqJTM4RSGwOPH9EyWq1gEHcAuOB5IjXTxTmsCUJHhA6OVIxmIYTIqUWkfwEjv97zUsubccFTYXFhm0aEfea5h/iEjzCKIy/pi1ih1qcqTh2zpxKHWAAKACI8x80GvTmPVSHuloA/RR67jIA70oTlKpCFUqSuhsG6i4mu3iL81A0Wmw6YNU9aHBrsoiZlrhqh47Y2Zz3Em7ibW1KB0ZxTXYljeOk793xWppuklveh+wfBha+G9kS3kHDuJn1VjmmDxROl2FyupOBsczT3iR5hRsG6WDwWzC7RnyIktN+5LA12Mqy/lHaTAjmulQtoNk+Hkf1T5PiJHs2NFoNxvTK7xoIWVwmNqUzZxi9pMXVpg9pNcSCRmsI015H60SJILslVXIOXjpwR2snSCE/2Vx9aKygWQMRsqm8dZoVJtDoo3Vm7uPctTlJKTXcVHFMik0YB+DxNLRxcBueJ89Uxm1/95SPa3reWq9Efh2u7OxQMbsWm4Hqidx017FX7bXTG9xeUYjFY6k5pNNw0u248itdT2TSezBuYwhtTKQ6xu13XaTyLTY7oWa2z0aa0mLACSbbtygUNv4hgZSbWcKbXWbDLSbw7LImTvWTPGTNeGSPftjO/Z8kZlSXjvHx+Cr9gPBotE3IHoPOyZ0k2/QwjGuquDes0NGpMmCQBeACSexYMK/HRZP5F9lQHkgOjc0x3gmUag4OaCDIIkEXBB0IPBJwAvyWjyVEIMAsNy433j3HxkfBcFQNYwuOWQ0X4mIHao+KqFtRkfekHuBIPLeP4kydJAa2SnNuknlJXWIeaOo6IrKQ01SSTkOzEiJ4XjxsU0tJXUkCEPHuyMJsPie5YttYtxVKo4yRVpk20AeJA7kkkQo9Gc4tLpMxyUAY5ridYAufLRJJI0FFbiNtU2GJi8gQTPHQW081Aftv2hik0udxnL6pJKBDU8HiKhBeW02xoOsVMo7Jpj3hnMRLoPfcWPMQupIWSix2dgWmrT1zB7SHAwSARLDbhoe0K2pjPVLGGHiPMcUkkH3ZPBWdL6wdShsRSLXOMQXGYtwGtlT4J1iEklowFWQnA2UbaG4j6uD8EkloyfFlMewTvkuVadieXpKSSRbGIT9uVKDrEvbmve4BuImxtbuWm6Obc/wASXS1sT1YmY3ggiO8HfokkqozfKiycVxsuapHimtZa/b+iSS1mY4zWyHiKwAJJ6oHORGvbokko+iLs846U9IPbOyskUxx+8eJ5clQ4Rpc9o3kpJLnSbe2dCKUVSPXdn7VxLKMt9kHZRAyu0i0nNz4LObY2M+u41MQ8VHROjwNP/kSSS4scV0JObs3/ANldZxwRY4z7Ko5jbkw2GuAkkmBmWv5JJKkd9mb6c1CzCZmuLSHsuNdeSoNi7SxNRtKRIbAzOcJd7wOkm4jXgeKSSrk6SotilxZssNUJaJElJJJajKf/2Q=="/>
          <p:cNvSpPr>
            <a:spLocks noChangeAspect="1" noChangeArrowheads="1"/>
          </p:cNvSpPr>
          <p:nvPr/>
        </p:nvSpPr>
        <p:spPr bwMode="auto">
          <a:xfrm>
            <a:off x="863600" y="5048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0" name="AutoShape 24" descr="data:image/jpeg;base64,/9j/4AAQSkZJRgABAQAAAQABAAD/2wCEAAkGBxQTEhUUExQWFRUXGBwaGBcXGBcYHhccFxgaGhcXGhgYHCggHBolHBgcITEhJSksLi4uGB8zODMsNygtLisBCgoKDg0OGxAQGywkHyQsLCwsLCwsLCwsLCwsLCwsLCwsLCwsLCwsLCwsLCwsLCwsLCwsLCwsLCwsLCwsLCwsLP/AABEIALcBEwMBIgACEQEDEQH/xAAcAAABBQEBAQAAAAAAAAAAAAADAAIEBQYBBwj/xABGEAABAwIDBAcFBQYDBwUAAAABAAIRAyEEEjEFQVFhBiJxgZGhsRMywdHwB0JSYuEjcoKSwvEUFTMkU2OistLiQ1Rzg6P/xAAZAQACAwEAAAAAAAAAAAAAAAABAgADBAX/xAAkEQACAgICAQQDAQAAAAAAAAAAAQIRAyESMUEEEzJRIkJhgf/aAAwDAQACEQMRAD8A3mRdDUg5OBXVOSOaE3FM6j/3XeiI0JVW9U9h9EJBRV7N/wBVvb6grTLxDpF0pe3EuNJ5aKJytLTq4WcefW6vcFteinTZ1QNGJa1ubSqAWtm1iLiZIuDF7rh507s6uJOjbvAg9iBgmj2bLR1G6dgUqOf14qPgmn2bB+UDwWRloXL2+JTgV3KkAoQYupxXFCHVxdK5xRIJKVxdlQh0JxKYCuypZDtk+Bz8Shwnoog6OaA/HUwQDUYCdBIufFZbpNt4madJ0NHvOH3uQ5eqyzdoEOYHHWwPMG4PaCFqhgtWyl5N6PW2VMwkEFR8XQL4AcWxvAaZ3GzgQqPY2Nzh5BOZpiOI3RzH6bkbHhtcGmT1gbFphzD9143g+twlli+h1I5tTaVPCGmyriabDUOVgex5JnQkseA1s2zEQpmPo1csQx38X9Jpn1Xle39qBz8aMTTc7EGlToU3ENinkM1HibjMYeDeZGi9cwlTPRpP3OpsM7jLQUOGkRsoa1B2+i7W5bA7+pUk+CGzE5XME1AC6IcHxcHe9gNjG9aIhVu1ntGRpNybc4LZ8kGtC2Oe5RqiM4KFtHEikwud3DiYkCyAaIm0sX7MTlLnGwaN/fuC5gMDUrjLVpuok6TcHyC8/wBo7a9pVJe79OAC9K6H7dpik1ntA7LYTu325ISlxNHsLjswu2NjVcK/2dUc2uGjxOoP1CaH2Xs+0dm0cbQyVAHNOhGrTxadxXmm3+itbC3g1KW57QbfvDd6LfjyqSOL6j0zi7XRQETf5JITnX/suq4yUentYjMYpow6KygFp9w0+2RqNNZb7Rtu18FSpvohhDi5rswcSJADC2CN53zotw2gF5f9uW02so0qAPXcS88mCwPaXWHYVTkm2tF0Ib2eR06uZ4EzeSTeTzO/ivQ9l4o06UD3njIxsbuEcyb9p5Lz3AU4g8PU/XkvTeg+C9o51VwEU2lrZG82MeEdnauZ6hpLZ1cEdG92Fi/Y0GMrOJI36wNw7Fa4TFMcAGvadd4nU7lnBj6b6ZDrEHes9jcYGO6ug4Ln83ZoeFM9OzBdAXm+G6XOaY9oewmfVXOH6XE6hjuyyfkVPBLwa6FwhZyn0qYTemR2EH4KbT29RP4h9cijYrxy+i2XJUbB4unU9x4dym/gbqVlREGlchdhIhAhwJ2X6sg4vEMpiXuDfj2DUrN7R6YhsikwHm4/0/Mq2GKU+kI5pGmrVmsBLnAQN6xm29te0fYloIhsmM3dO/4qs9rmcatQS93EXb38+H6oeIZnE6g8OK3YsKx78lEp8tAJufGDw3i/12KBiWQ0gXEhzSfBw7ZiysM05Xfeacruc6H9OSFiKWR3FpNxvE2kKyTAkTdnbbpU6Zp1S4B9SZbJcAWDKWgXJuSr/GVabwS6RUNMEVGlzC+DxBB0AN9ziNdPPttAU2B7XdYb4tlvBuInQQSDbkqul0mq1gWhxyNc4tm56xkgT7rRMAcgqqtj3SG9NKrhWGWSHjUzqDBM77QvV/s16QVHbOpNhpNEezcHTJ9mBF5tLCzjqvJMUZczNJkkSZ4byexeifZnV/Y12/8AFB/mpgf0eSXK3HYYOy4PTLrQcPv/AN6RA4f6fH0TqnSKk8gPwxcRMEVLtMbjlCiO2O1zi4EiXHW95PxU8bHuLAiPU3VKyDOIKv0tw7AS7D17cMp/qCxfT3ptRrUclKnVpvDt7GiWwQRIcYMwe7mt8NmTOZg13Qd0fAW5INXolSrkmpTBBm0DjAMi+iZZUvCIo7uz54Zjr9ae9aDZeOy3BPcV6ZV+yDDPvmc25908+Y4QpuC+yjAMjM17+OYujyskm4sujkaKfo59oTMM2Kj2jdBMmOwFaWh9rOBcDmqDTQXPhvUin0FwFIjJhKQ5locfF0qq6b9EqeIpgMptDhYEACNOASwhuk2gSyJ7aItT7QcKTJw8zvIA8kl5bi+iOJY9zf2gg/m+CSu9p/YPdj9H0xlHFPYxBbiGowqjiug7Ofo5iHhjXOcYa0Ek8ABJPgvmfpJtR2Nq+1eZNV5c0H/06TSRTp9wI78y9q+1japo7NrAETVy0u556+v/AAw5fOoxzgZbyA7jYKrI3RdiSuy9xOzCz2TQJz9Z4kDKDaZOn6r0XZmMoMYzD0sTRaRq57jcnWwuXHWOy68ibiKh/avLrtOQmbiSHFpO6WkW/CVZbNIYwud/cn3vH0JWLLh5JOTNuPL+VI9VPQ2piRnw+0KD+OWkTHaRVJHeFSbT6D7VZmLDTxAB+4/K4/w1AB5lTPs02VnLq7yWxZsHKQTGhHICeZI3BeiYnbvsp6hdJkwY3dnJZnUXRbeR9M+e9qPrUXZa9J9F+4VGls9hNj3ShUdsvYdSvdsf0qoVGmnWw3tGHVr8rmnuIWA2/wBGtn1ZdQZVwr+DXB7J5sdcD90gJ1KPkP5/RmcN0lPFWlLpGTYquZ0K41/Cn83qQ3oY3/3D/wCQf9yD4DpyLzCbYaYvBWo2X0se2A4+0b+bXud85WHwnRWm3WrVd/K3ygq3w+yKTRZ1QfxD4hI2huKl2ej0Nv0HNzZ8vEEGR4aqr2l0oEEUhB/E4eYCyZw8e68HkQfUfJVePxFRly0gD72o7yNFZjcb2iieDWmWON2kXOOd5zcT1hyvqE3DYcuOc3H3d8854cj8FD2dg/8AEw82Y031MkfdEbuJ9Fd1GhuoEcWiI9Z7wulF6Oe1ToYQddePELmWD+U68juKI22kHiP/AB+SE9w3ac93buUbIkBq0xmjc6x7dWme3ghCpaHbrH5wi19J4fXahYh0GeOuvee3d3zuSMJQ9I2DI4O0AMEXi02keWiymw3Q0K76YYsNY4b3DKO/9JWawFXKNVIskloucdWGUOP3XA+oPkVo/su23OJqUspio0Onh7PMD/1+SweM2o0iNUHZu3KtGq2rSOVzd8SIIgg8kmRckNBUfQuBry57CILXW1gh8uEHv8VdCrZeCbP6S7SdmfTl4c4SW0wRIGng3erbC7a2zUaS0WBLbtYLt1EFZuDRaz2xtQacVJo1NF4Q/bu2gA68ajq0juB4cHBOZt/bjfxbx7lLdruR4/0Wj32m71RA7d9b18+jpdtskAEybiGU7zAG7mFKo9ItvOAIn+Sl8keJKPeYHFMq0GnUBeHYbbu33ERrFgW0xYGNI4qVT2t0gO9u/UUt3cmSAz1x+zmTv8Ul5P8A5l0g/FT/APz/AO1dRoB6aEZhQwE9q61nOPNPt2xRGHw7OL3u72tDfSoVg/sq2GzGbRp06oDqTGuqPYdHBoDQ3vc5vcCva+l3RKltBlNlVz2im/MCyJIIhzZIMA28FF6BfZ/S2bUqVG1XVXPaGguY1uVsyQCCdYE/uhZ5xblZphNKNeTzv7Y8HSZi6IpQ39llLGwGsYx7hTygaT1hH5Qsvg2h72s1GkA6ncAebj4Eqy6eY7/EbRxDp6rHmmOymSD/AM4J/iROhFJpqF7gCGGZnQiwkTaDpPE62jLldI1YVf8ApvtobOq4ekwsJhoFwZjt+fJVm0ekDn0cpJD5uezerbbO0vZ0Ms3deDGm9UeyugmMxRLnuGGpkAjOC55B0IpyI0+8QeS56fLs33xRSu2q8ffJS/zx2/vW9ofZLhR79fEPO+DTaO4ZCR4lOqfZNhCIFbEg8c1M+RppvxF95GA/zVcdtQ8YWpx/2RvF6GLnlVZ/Ww/0rPYz7O9pU5ilTqj/AIdQf15SjS+ye6iL/nLhvR2bZVPjdjY2l/qYSu3n7Nzh4tBCqq2JymHAtPB0jyKPCw8zb0NuAaqdQ2s0n4rzqlid8qyw+0ANDolcGMpJnoQqNdBiI8uxCftAMcGudrYOOh4NcR5ce2JyuG2i52+yDtHHgMM8E8JyixZ4oyWzX12merIPAajmNwH1yQP8wI95hdzaDPgdCsdsTpiaRyVZfT3EXczx95vn26LbU6tOuwPpPkEWeJbyLTv5XuLLYtqzntU6GsxLXTlNt4No7fmVHrPEWNuPFQsTSdMkG3f5Kr2ti/ZUyTruHM6IWSjK9KcbnrED7vqf0hVlPDudqYCLlLiTvJkntuSpWHoPkEGINu7emANZhabRcyefyC9P+yHCtLKs0mvLS03tEg6AjfCwtPZxc4veZcbk8TxXov2cVcuIrtB96m0+Bj4pZq0DlRvdn7LpB7yGBpcbgaWB4W3kf3QNj4BgNRobb2pMX+8LqXsvEuLnBxBg2id86oezz16omJcdL2gl3oB4rG1tIuXTG09lsDAyG+6W+9P3Qy/PqqQaDNco1nxulToGTMC51I4k6fWqc4dQy5st0E6iYgKUyEangqYLRkFrenyVhToUwR1RaVBc7QqTnMp42IyZSw9MOHVEgkabjB9QkxjJHVGvBBbUv3prKl1YuhWSsjL9UandzSUWq+5XU2wUPDU9rV0BPDV0eRj4nWBLF1vZ03vOjGud/KCfgiNCg9JaZODxIGpoVQO003QkckMos+Y8JXklz5JcSXcyTJKiVHgy0EgEkuM+9B6luOoXcFiIHy5yoOIeRYSP7lZHtm/qKPRPsiwtfEY1gLc+HodZ4eTlbZ3s4/NnEgadUle9Gc55tb6uXnP2D0w3CYiHSf8AEERwAY3L4yfNeh1Hdf8Ah9D+qxZfkPdhC88B9dy5mQjUubjVczjiqyBpTmvQA/RV23nP/wANW9m8seKZLXDUECZChCfjNqU6Me0cBOgAJJtwG62qodp7fNRpDWho4kAn5Dz7VlKdQwC4lxtLiZJOkk7yoG0+kVGjIdUE/gb1nHuC2YsK8lE8j8BcfsjDVPfosmAMwGU+LYusL0i2MKD5p58p0zQQOWabd4V1X2ziqv8ApUhSZrnrG8cmD4qhxJw05sRiH4l4J6jJyzyAsPFaOMaFjOSfZFo7SLTkHWd+Trz/ACqUdlYitGZuRv5reQunU9tPAy4bDtpjidTzgRfvKj18NiKxirUcZ3Cw8BZJHHFOy2WebVDqmz8NSBD6xfU4Nix5NE+ZUno7jXUHZiHeydZ4g9zgPxDzEhD2Thmtxb2uaPdbaPytnzK3FWmzJ7oI0MiZniFZwsoeSh1fFNLQafWDtI+9O8Tv7eaze1NnZzL7nyGs37QrfD0WUwcggX3k66jkNEPEuv2A6+Y7UVD7A8l9GefswCCPrcVJbg2gSOCmlt9T+l9BIXaM/JTiDkR2ssrfofWyYsbs1Mj+WD8FAbTvy8ETZr8uKoH8zmz2tPzQktETPUdnvh88R6H+6Ls6t+1xAA6zoynhGbT65KtwVX9o3mT5iR5olCoBXqSSLAiI3d9tVhlqSNMPiy6pYlzi8AZol33piBaGkaaJmMpOyh9QZSTDBLpjUuOYkjh3ptHa3snOOst1LW7hbS+oHcg18V7Qlzsxni4W5CG6I6eiCpvG/SCjU61r30jyPwURpsiDRNEVkt9c5TGv947r3XGPO+O4z8EAOTg5FdgCuKSHnSVgpaEgaqO/aDBz7FnsbjmHWu1sXPWbcC5BndxUGv0gwzdcRRH/ANjPmjwDzNPU2vwACrNo451RpaXEAiLR36gjyUChi21GhzHBzTcFpkHsKE9oBLhN+Zi3AblKSBbZ4PWoGlVqUjqxzm/yk37481pfs+2I3E7RoNeA5jSXuB0IpgkAjeM2WyvOlfQeriaor4bLmNqjXOy3bEPB7NewayY0PQLoYcJX9vVqtc8NLWtY0gAOEEknXsjvSZJUrLoSXR6FgNlUKAcKNJjA45nZR7xPE6mNANwsICLPXtwPqE0Vwd/ko76vWBnisbHRND0jU0UUYkTqEjXHFQhKdUQ6rMzXN/ECPEQhe1HFJlRAh5d0+6N1KAoBleo9lQuY8GGCQ3M09QSRDXWJ4XVBQ2A1o3ib7m+l/Er03p+0OwwcLmnVpu7AXZHeTysxi2tgQWzwaXE79S6d0b+K2YblVlOR10ZTG7GD4BJgbiSR5pUdhsaYj6srsifH4prtZ5LZwRm5MiNwYEQN3pBXX0xn7lIcfD5oVTceaPEFlBjXZcYD+Jo+X9K1LqsgX8e9ZTbwirTd3eB/8loKFWWjs+F0QvwEfaI9Vx0Aid6bIhdeBEbvHfqoAC8ATBRaZAjj2pUh46+C6zjv+e5QgQjUqHXeG1KJGoqNPcSAQpntJ97tsoG1G9XP+Ez5/XglktDR7N3Rrddn77fOx8ipod/tJHEH4FUBrdTNfq5T/KcyvHn/AGlvOfQrnZtSRqx/FkzFmx/ccPREo6LmKbYdvqClgz1QeSC+YH8Q4NkRhshTZdY6yuj0IwjSnFyECkmS2ALmCSDKSIDxrpY/D+2c6hRbTBjRobrTu0httT6rO0tmglrQx7nPMNALbk8pka7wr3EbAxdaq6pVLAHEnLnFp/dbzVRtnZlTDuaGgOG4sLnQeBtMq+VobHx8lxhtr4ml/ssiiaZ6xMAjfF7Gx0C1WyduB1JhqObMubJgTkc5oP8Ayry9lDEPMik8k78jz3kwtJQ2c9tKj7QdUOLDqCS55foeTlVNtrYzUfBvegeIblqjMPeB1G8fothgw15JDh3LzroKAabxbW/cT81f1K7qL25AD3cP7pc0XJaEhpmzqho3jxUPGVqTMuZ7RfjyKzjqz3nrnTcIHoom1mAQIuVkcH5L0zR09p0MxBdoAZh0GZsDFza/aiUsdRdJa+Y1gFZOnTspmwbOfvt8FKCXwxrHHqzHPKPUoJ2mwOy3meLfWVQ1HRU07OV1X4qoRUvxUUSGu2+9tTCV2DKC6m4DrAmYkaDiFg6NTM1rvxAeYlabAvb7NxI59mvgsxghDS38LiB2AnL/AMsLV6Ptoo9R0hcUL2onv+vREcYKiAWt9XXQZlQaoZQUU68kCra+7f8ANRoiKjpA3Q8J+B+Csdnu6guom2GBzWncd/a1w17YRdjmaYS+R/BYDf8AonBljxQmWKI36hQA5hjXj/b4p0xohk6pNF7IEHtiT2KPtF803ji0+MI5Qq7JEcfjvhRhRb4OtmpDm31C0IfmqUXfiAP8zR81i9juIwwyiSBpMaa/FbGkf9EnUFvhAC5XqH0bMK7LmsD3SPVNwnu+PqUeuOqeyfC6DRG7mfn8Uf3F/UI/dwuntXCEirolbOvmLarshMaQk4Jl2A4EkFjyLRx9Uk1gMk6DwTQuFy6HFaGwI6QoVeiw6tFribwdJHBS95MXPZdCd2Kp7HQ7os6KpZb/AE9AIkgiTz1Vrtgw6mfzR4gj4KowVfJXpn8RLP5r+rVc9IR1WH8w+KV9A8hcIAZ4/ohbcAIB0I+SWzrOI4hE2+Pcss81stiRaTbdykbBEucPrenGjYbrJ3Rw9YhVocE9gNRVO2AGvJLgL7/0Vlj8Wxj5JuNBvO9ZysypiKjjEDXgAOJPDnvTxj5YGybRbUxJc1lmSJIt9diHUwwpVqlMaANcN+rcvq1WWzsXSyOY0iGsJDhaSJEjgqfE4hpqU3NmHMc0zvIIcPIlWenk/c60JmS4f0bUdaT9blHpi3iPL5hFxDuqe+O6/wAEJnx+I/7l0TGGbcBCezf9ap1B27gURw1H1oiQrtpUOo4gXAkdog28FD2HU6kcDHwVzUAgDuVBscRnE3BHnM+Y+rpK2MnaLppRGz2fGENgtCeyppwRIda3j/e6QBCI1o/VCbPegQfTduKY8SCPM+SM1pNhbd8UJ0b+HogwoFsCtDC3g53mSfitRsitmo86dUtN+x4nucFkdnjLVqgcQfEBaHou8ZsSzg6m89rmkH/pXM9UtM2YXs3rhI7Qo1Js3+tAVMojqt7ELCtt9cAki9pga0wRdGXnYeCcU+ozy8kwrQipjL34bvj8EmPmE6o4NaXHQAk9gEn0QsI0wJ1i/adfNMgMc/DgkmUk8ldTAMXmCbn5LlUA8e4kei5TEBWsI+YQC/XjuN7Lr3ILp+rJWEj4urlIeZ6rmmwG4jXgIWn2/HsQeDgfNZrHYp5YWxTDSL69h3dq0NWt7TBtfxa0z4JV5I/A2lWAMwg7Y2oHZbaFCaJb3KsxpsI1+aVxTCmWWI27EAAAX+ChYDbBaTDgDHhwVZiKh6sCbzfQ9vJJu28U0AsFCm2D7rNIcLXOpm1tyRxS8DJ2WOUu/avcGsBMuO/k3iVV7R2m6rNOmMlLf+J/Nx+CG8V65BqvLsugsAO4b1JfggAbgHtCbjfZLodgA/MG0xmJERy1M8goe0MaxrWtoltQscCXtMMmCC1pIvY+9vtu1udkUxLwSDNMbiJEgQZ3XHkqHEUszJiZveO2fJNG+VCvoC7bYGX2jXNvNwYuCNRbepeHxjXDquBsPT/xCE7Z4nqEgHdu8NFCq4HKTLBP4my0+S1Jy8lFRfRb4erc31Uo1bXHxWaa3KbPLeTx8RZSW4yq2JaXDi0gj5o80BxZZvxDbQ4fLuKrqRyYh4AHXZI7yJI5zJTRtWmTldAPA29UnOHt6JbEOzttyAJ07UbJVF/TwuYOebCBoI1nTw80wDdPfyvfXkkMU9ggGx3ayGk+f6JjwNRpCIDsc/rekIHmPr63pSJ7teeqeRrx3eI+CBBA+I8vqEqzIPh4EfXgkKZyh0WkCd3EAqVjWkgTukTxi/lKgSlouiuYNi3zBMq86JVCcRXaS0k0wRlsQGEQDz/aFUWJcfbUyN+YduitejeIAxjW5YL2uaTfTKXcI+4Fz/Ux/GRqxPaPUcL7gQ8OPe/eKdgRLB9artJsF3b8As0OolkvJ0hRKrzmIi0SDx4+BU0qm2g57GmoYgP0j7rwBHjG7crnLiVqNknFiabh+KG9znAHyJRaSHiD1JH3Yd3DXylGpBXLsrfQx+qSTnJI2CjCgkpryU8mBzQnOVxDkn6/uuEc04JuVKEbVwFNzZNUBxGhzxMb+A7FY7JYBgnU84qezJGYBwBh2YCHXsHAX4KsqMCP0ZdNLGNJmKhd3OptI9FPAGHou6t+CgYgzvlTaNM5QoNZqUI2rRtZRBhw1wJEmCFPmwA+p/smYoR2lCg2NpWIEA3XMVRLnGLW5XRKMartV0CQZmyhDmH6rHkG+Qagm3tKc2kbpUBjeoDqCB3yrbZBmpB+810+E/BUmNqNplzBo0kC+4GEI/IL6CYV3udwPdI+CkPZdV2GrdVt/veon1lWh1W6G0ZZaZFq4MXtvlQqmzxq0lp5K5jVV7xc5TBO46E6C3HsQmkgxbKrHYSo4ZYD+BiDb1Vdg62RwDjkDSXNBBIDiMpPgI4L0bZuDcymM8Go4dYjQch8U7EbHpvHWaOZVNW9FilSpmVo7QJAkBwmZaZ5HXsTmYndmkWsde2DePkjY7og33qRy8IMeipcRs7EsFwHgcRPmE9yX9BSZcjEiQSNCEdrtJmOPp6LO0tpgWe17Dvi48vkp1DGZh1XB0a8UVJMDi0XQdaZ7u0f3T/aEgaxfU74uVTU8S5sgtMbjqj08bxB8/MJgHNqmDSdHuvv3g38FJ2ZiYxlA/midPetvPPhvVftOrmpjiCCnYZ/7am4ub7wjmZBGml1jzrtfw0YvB7Vs09SPrQIjR1ndgPqPgg7PuJ3I1T3xHD0I+awYvii6fbCAKu2o5r6FUi4gm3FhuPFsKzAVfTwrv8ADvYSMxDxI3y50GOJF+9XS6Ej2Rtm1g9jSEYtcKQ9nGYQOtJFjB03wD3qq6LUHNp9a97HSQNDHZCuqY1HP1gnzKeDtCSVMDB33PHT4pIrxdJWinn1SqJTM4RSGwOPH9EyWq1gEHcAuOB5IjXTxTmsCUJHhA6OVIxmIYTIqUWkfwEjv97zUsubccFTYXFhm0aEfea5h/iEjzCKIy/pi1ih1qcqTh2zpxKHWAAKACI8x80GvTmPVSHuloA/RR67jIA70oTlKpCFUqSuhsG6i4mu3iL81A0Wmw6YNU9aHBrsoiZlrhqh47Y2Zz3Em7ibW1KB0ZxTXYljeOk793xWppuklveh+wfBha+G9kS3kHDuJn1VjmmDxROl2FyupOBsczT3iR5hRsG6WDwWzC7RnyIktN+5LA12Mqy/lHaTAjmulQtoNk+Hkf1T5PiJHs2NFoNxvTK7xoIWVwmNqUzZxi9pMXVpg9pNcSCRmsI015H60SJILslVXIOXjpwR2snSCE/2Vx9aKygWQMRsqm8dZoVJtDoo3Vm7uPctTlJKTXcVHFMik0YB+DxNLRxcBueJ89Uxm1/95SPa3reWq9Efh2u7OxQMbsWm4Hqidx017FX7bXTG9xeUYjFY6k5pNNw0u248itdT2TSezBuYwhtTKQ6xu13XaTyLTY7oWa2z0aa0mLACSbbtygUNv4hgZSbWcKbXWbDLSbw7LImTvWTPGTNeGSPftjO/Z8kZlSXjvHx+Cr9gPBotE3IHoPOyZ0k2/QwjGuquDes0NGpMmCQBeACSexYMK/HRZP5F9lQHkgOjc0x3gmUag4OaCDIIkEXBB0IPBJwAvyWjyVEIMAsNy433j3HxkfBcFQNYwuOWQ0X4mIHao+KqFtRkfekHuBIPLeP4kydJAa2SnNuknlJXWIeaOo6IrKQ01SSTkOzEiJ4XjxsU0tJXUkCEPHuyMJsPie5YttYtxVKo4yRVpk20AeJA7kkkQo9Gc4tLpMxyUAY5ridYAufLRJJI0FFbiNtU2GJi8gQTPHQW081Aftv2hik0udxnL6pJKBDU8HiKhBeW02xoOsVMo7Jpj3hnMRLoPfcWPMQupIWSix2dgWmrT1zB7SHAwSARLDbhoe0K2pjPVLGGHiPMcUkkH3ZPBWdL6wdShsRSLXOMQXGYtwGtlT4J1iEklowFWQnA2UbaG4j6uD8EkloyfFlMewTvkuVadieXpKSSRbGIT9uVKDrEvbmve4BuImxtbuWm6Obc/wASXS1sT1YmY3ggiO8HfokkqozfKiycVxsuapHimtZa/b+iSS1mY4zWyHiKwAJJ6oHORGvbokko+iLs846U9IPbOyskUxx+8eJ5clQ4Rpc9o3kpJLnSbe2dCKUVSPXdn7VxLKMt9kHZRAyu0i0nNz4LObY2M+u41MQ8VHROjwNP/kSSS4scV0JObs3/ANldZxwRY4z7Ko5jbkw2GuAkkmBmWv5JJKkd9mb6c1CzCZmuLSHsuNdeSoNi7SxNRtKRIbAzOcJd7wOkm4jXgeKSSrk6SotilxZssNUJaJElJJJajKf/2Q=="/>
          <p:cNvSpPr>
            <a:spLocks noChangeAspect="1" noChangeArrowheads="1"/>
          </p:cNvSpPr>
          <p:nvPr/>
        </p:nvSpPr>
        <p:spPr bwMode="auto">
          <a:xfrm>
            <a:off x="1016000" y="6572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31" name="AutoShape 26" descr="data:image/jpeg;base64,/9j/4AAQSkZJRgABAQAAAQABAAD/2wCEAAkGBxQTEhUUExQWFRUXGBwaGBcXGBcYHhccFxgaGhcXGhgYHCggHBolHBgcITEhJSksLi4uGB8zODMsNygtLisBCgoKDg0OGxAQGywkHyQsLCwsLCwsLCwsLCwsLCwsLCwsLCwsLCwsLCwsLCwsLCwsLCwsLCwsLCwsLCwsLCwsLP/AABEIALcBEwMBIgACEQEDEQH/xAAcAAABBQEBAQAAAAAAAAAAAAADAAIEBQYBBwj/xABGEAABAwIDBAcFBQYDBwUAAAABAAIRAyEEEjEFQVFhBiJxgZGhsRMywdHwB0JSYuEjcoKSwvEUFTMkU2OistLiQ1Rzg6P/xAAZAQACAwEAAAAAAAAAAAAAAAABAgADBAX/xAAkEQACAgICAQQDAQAAAAAAAAAAAQIRAyESMUEEEzJRIkJhgf/aAAwDAQACEQMRAD8A3mRdDUg5OBXVOSOaE3FM6j/3XeiI0JVW9U9h9EJBRV7N/wBVvb6grTLxDpF0pe3EuNJ5aKJytLTq4WcefW6vcFteinTZ1QNGJa1ubSqAWtm1iLiZIuDF7rh507s6uJOjbvAg9iBgmj2bLR1G6dgUqOf14qPgmn2bB+UDwWRloXL2+JTgV3KkAoQYupxXFCHVxdK5xRIJKVxdlQh0JxKYCuypZDtk+Bz8Shwnoog6OaA/HUwQDUYCdBIufFZbpNt4madJ0NHvOH3uQ5eqyzdoEOYHHWwPMG4PaCFqhgtWyl5N6PW2VMwkEFR8XQL4AcWxvAaZ3GzgQqPY2Nzh5BOZpiOI3RzH6bkbHhtcGmT1gbFphzD9143g+twlli+h1I5tTaVPCGmyriabDUOVgex5JnQkseA1s2zEQpmPo1csQx38X9Jpn1Xle39qBz8aMTTc7EGlToU3ENinkM1HibjMYeDeZGi9cwlTPRpP3OpsM7jLQUOGkRsoa1B2+i7W5bA7+pUk+CGzE5XME1AC6IcHxcHe9gNjG9aIhVu1ntGRpNybc4LZ8kGtC2Oe5RqiM4KFtHEikwud3DiYkCyAaIm0sX7MTlLnGwaN/fuC5gMDUrjLVpuok6TcHyC8/wBo7a9pVJe79OAC9K6H7dpik1ntA7LYTu325ISlxNHsLjswu2NjVcK/2dUc2uGjxOoP1CaH2Xs+0dm0cbQyVAHNOhGrTxadxXmm3+itbC3g1KW57QbfvDd6LfjyqSOL6j0zi7XRQETf5JITnX/suq4yUentYjMYpow6KygFp9w0+2RqNNZb7Rtu18FSpvohhDi5rswcSJADC2CN53zotw2gF5f9uW02so0qAPXcS88mCwPaXWHYVTkm2tF0Ib2eR06uZ4EzeSTeTzO/ivQ9l4o06UD3njIxsbuEcyb9p5Lz3AU4g8PU/XkvTeg+C9o51VwEU2lrZG82MeEdnauZ6hpLZ1cEdG92Fi/Y0GMrOJI36wNw7Fa4TFMcAGvadd4nU7lnBj6b6ZDrEHes9jcYGO6ug4Ln83ZoeFM9OzBdAXm+G6XOaY9oewmfVXOH6XE6hjuyyfkVPBLwa6FwhZyn0qYTemR2EH4KbT29RP4h9cijYrxy+i2XJUbB4unU9x4dym/gbqVlREGlchdhIhAhwJ2X6sg4vEMpiXuDfj2DUrN7R6YhsikwHm4/0/Mq2GKU+kI5pGmrVmsBLnAQN6xm29te0fYloIhsmM3dO/4qs9rmcatQS93EXb38+H6oeIZnE6g8OK3YsKx78lEp8tAJufGDw3i/12KBiWQ0gXEhzSfBw7ZiysM05Xfeacruc6H9OSFiKWR3FpNxvE2kKyTAkTdnbbpU6Zp1S4B9SZbJcAWDKWgXJuSr/GVabwS6RUNMEVGlzC+DxBB0AN9ziNdPPttAU2B7XdYb4tlvBuInQQSDbkqul0mq1gWhxyNc4tm56xkgT7rRMAcgqqtj3SG9NKrhWGWSHjUzqDBM77QvV/s16QVHbOpNhpNEezcHTJ9mBF5tLCzjqvJMUZczNJkkSZ4byexeifZnV/Y12/8AFB/mpgf0eSXK3HYYOy4PTLrQcPv/AN6RA4f6fH0TqnSKk8gPwxcRMEVLtMbjlCiO2O1zi4EiXHW95PxU8bHuLAiPU3VKyDOIKv0tw7AS7D17cMp/qCxfT3ptRrUclKnVpvDt7GiWwQRIcYMwe7mt8NmTOZg13Qd0fAW5INXolSrkmpTBBm0DjAMi+iZZUvCIo7uz54Zjr9ae9aDZeOy3BPcV6ZV+yDDPvmc25908+Y4QpuC+yjAMjM17+OYujyskm4sujkaKfo59oTMM2Kj2jdBMmOwFaWh9rOBcDmqDTQXPhvUin0FwFIjJhKQ5locfF0qq6b9EqeIpgMptDhYEACNOASwhuk2gSyJ7aItT7QcKTJw8zvIA8kl5bi+iOJY9zf2gg/m+CSu9p/YPdj9H0xlHFPYxBbiGowqjiug7Ofo5iHhjXOcYa0Ek8ABJPgvmfpJtR2Nq+1eZNV5c0H/06TSRTp9wI78y9q+1japo7NrAETVy0u556+v/AAw5fOoxzgZbyA7jYKrI3RdiSuy9xOzCz2TQJz9Z4kDKDaZOn6r0XZmMoMYzD0sTRaRq57jcnWwuXHWOy68ibiKh/avLrtOQmbiSHFpO6WkW/CVZbNIYwud/cn3vH0JWLLh5JOTNuPL+VI9VPQ2piRnw+0KD+OWkTHaRVJHeFSbT6D7VZmLDTxAB+4/K4/w1AB5lTPs02VnLq7yWxZsHKQTGhHICeZI3BeiYnbvsp6hdJkwY3dnJZnUXRbeR9M+e9qPrUXZa9J9F+4VGls9hNj3ShUdsvYdSvdsf0qoVGmnWw3tGHVr8rmnuIWA2/wBGtn1ZdQZVwr+DXB7J5sdcD90gJ1KPkP5/RmcN0lPFWlLpGTYquZ0K41/Cn83qQ3oY3/3D/wCQf9yD4DpyLzCbYaYvBWo2X0se2A4+0b+bXud85WHwnRWm3WrVd/K3ygq3w+yKTRZ1QfxD4hI2huKl2ej0Nv0HNzZ8vEEGR4aqr2l0oEEUhB/E4eYCyZw8e68HkQfUfJVePxFRly0gD72o7yNFZjcb2iieDWmWON2kXOOd5zcT1hyvqE3DYcuOc3H3d8854cj8FD2dg/8AEw82Y031MkfdEbuJ9Fd1GhuoEcWiI9Z7wulF6Oe1ToYQddePELmWD+U68juKI22kHiP/AB+SE9w3ac93buUbIkBq0xmjc6x7dWme3ghCpaHbrH5wi19J4fXahYh0GeOuvee3d3zuSMJQ9I2DI4O0AMEXi02keWiymw3Q0K76YYsNY4b3DKO/9JWawFXKNVIskloucdWGUOP3XA+oPkVo/su23OJqUspio0Onh7PMD/1+SweM2o0iNUHZu3KtGq2rSOVzd8SIIgg8kmRckNBUfQuBry57CILXW1gh8uEHv8VdCrZeCbP6S7SdmfTl4c4SW0wRIGng3erbC7a2zUaS0WBLbtYLt1EFZuDRaz2xtQacVJo1NF4Q/bu2gA68ajq0juB4cHBOZt/bjfxbx7lLdruR4/0Wj32m71RA7d9b18+jpdtskAEybiGU7zAG7mFKo9ItvOAIn+Sl8keJKPeYHFMq0GnUBeHYbbu33ERrFgW0xYGNI4qVT2t0gO9u/UUt3cmSAz1x+zmTv8Ul5P8A5l0g/FT/APz/AO1dRoB6aEZhQwE9q61nOPNPt2xRGHw7OL3u72tDfSoVg/sq2GzGbRp06oDqTGuqPYdHBoDQ3vc5vcCva+l3RKltBlNlVz2im/MCyJIIhzZIMA28FF6BfZ/S2bUqVG1XVXPaGguY1uVsyQCCdYE/uhZ5xblZphNKNeTzv7Y8HSZi6IpQ39llLGwGsYx7hTygaT1hH5Qsvg2h72s1GkA6ncAebj4Eqy6eY7/EbRxDp6rHmmOymSD/AM4J/iROhFJpqF7gCGGZnQiwkTaDpPE62jLldI1YVf8ApvtobOq4ekwsJhoFwZjt+fJVm0ekDn0cpJD5uezerbbO0vZ0Ms3deDGm9UeyugmMxRLnuGGpkAjOC55B0IpyI0+8QeS56fLs33xRSu2q8ffJS/zx2/vW9ofZLhR79fEPO+DTaO4ZCR4lOqfZNhCIFbEg8c1M+RppvxF95GA/zVcdtQ8YWpx/2RvF6GLnlVZ/Ww/0rPYz7O9pU5ilTqj/AIdQf15SjS+ye6iL/nLhvR2bZVPjdjY2l/qYSu3n7Nzh4tBCqq2JymHAtPB0jyKPCw8zb0NuAaqdQ2s0n4rzqlid8qyw+0ANDolcGMpJnoQqNdBiI8uxCftAMcGudrYOOh4NcR5ce2JyuG2i52+yDtHHgMM8E8JyixZ4oyWzX12merIPAajmNwH1yQP8wI95hdzaDPgdCsdsTpiaRyVZfT3EXczx95vn26LbU6tOuwPpPkEWeJbyLTv5XuLLYtqzntU6GsxLXTlNt4No7fmVHrPEWNuPFQsTSdMkG3f5Kr2ti/ZUyTruHM6IWSjK9KcbnrED7vqf0hVlPDudqYCLlLiTvJkntuSpWHoPkEGINu7emANZhabRcyefyC9P+yHCtLKs0mvLS03tEg6AjfCwtPZxc4veZcbk8TxXov2cVcuIrtB96m0+Bj4pZq0DlRvdn7LpB7yGBpcbgaWB4W3kf3QNj4BgNRobb2pMX+8LqXsvEuLnBxBg2id86oezz16omJcdL2gl3oB4rG1tIuXTG09lsDAyG+6W+9P3Qy/PqqQaDNco1nxulToGTMC51I4k6fWqc4dQy5st0E6iYgKUyEangqYLRkFrenyVhToUwR1RaVBc7QqTnMp42IyZSw9MOHVEgkabjB9QkxjJHVGvBBbUv3prKl1YuhWSsjL9UandzSUWq+5XU2wUPDU9rV0BPDV0eRj4nWBLF1vZ03vOjGud/KCfgiNCg9JaZODxIGpoVQO003QkckMos+Y8JXklz5JcSXcyTJKiVHgy0EgEkuM+9B6luOoXcFiIHy5yoOIeRYSP7lZHtm/qKPRPsiwtfEY1gLc+HodZ4eTlbZ3s4/NnEgadUle9Gc55tb6uXnP2D0w3CYiHSf8AEERwAY3L4yfNeh1Hdf8Ah9D+qxZfkPdhC88B9dy5mQjUubjVczjiqyBpTmvQA/RV23nP/wANW9m8seKZLXDUECZChCfjNqU6Me0cBOgAJJtwG62qodp7fNRpDWho4kAn5Dz7VlKdQwC4lxtLiZJOkk7yoG0+kVGjIdUE/gb1nHuC2YsK8lE8j8BcfsjDVPfosmAMwGU+LYusL0i2MKD5p58p0zQQOWabd4V1X2ziqv8ApUhSZrnrG8cmD4qhxJw05sRiH4l4J6jJyzyAsPFaOMaFjOSfZFo7SLTkHWd+Trz/ACqUdlYitGZuRv5reQunU9tPAy4bDtpjidTzgRfvKj18NiKxirUcZ3Cw8BZJHHFOy2WebVDqmz8NSBD6xfU4Nix5NE+ZUno7jXUHZiHeydZ4g9zgPxDzEhD2Thmtxb2uaPdbaPytnzK3FWmzJ7oI0MiZniFZwsoeSh1fFNLQafWDtI+9O8Tv7eaze1NnZzL7nyGs37QrfD0WUwcggX3k66jkNEPEuv2A6+Y7UVD7A8l9GefswCCPrcVJbg2gSOCmlt9T+l9BIXaM/JTiDkR2ssrfofWyYsbs1Mj+WD8FAbTvy8ETZr8uKoH8zmz2tPzQktETPUdnvh88R6H+6Ls6t+1xAA6zoynhGbT65KtwVX9o3mT5iR5olCoBXqSSLAiI3d9tVhlqSNMPiy6pYlzi8AZol33piBaGkaaJmMpOyh9QZSTDBLpjUuOYkjh3ptHa3snOOst1LW7hbS+oHcg18V7Qlzsxni4W5CG6I6eiCpvG/SCjU61r30jyPwURpsiDRNEVkt9c5TGv947r3XGPO+O4z8EAOTg5FdgCuKSHnSVgpaEgaqO/aDBz7FnsbjmHWu1sXPWbcC5BndxUGv0gwzdcRRH/ANjPmjwDzNPU2vwACrNo451RpaXEAiLR36gjyUChi21GhzHBzTcFpkHsKE9oBLhN+Zi3AblKSBbZ4PWoGlVqUjqxzm/yk37481pfs+2I3E7RoNeA5jSXuB0IpgkAjeM2WyvOlfQeriaor4bLmNqjXOy3bEPB7NewayY0PQLoYcJX9vVqtc8NLWtY0gAOEEknXsjvSZJUrLoSXR6FgNlUKAcKNJjA45nZR7xPE6mNANwsICLPXtwPqE0Vwd/ko76vWBnisbHRND0jU0UUYkTqEjXHFQhKdUQ6rMzXN/ECPEQhe1HFJlRAh5d0+6N1KAoBleo9lQuY8GGCQ3M09QSRDXWJ4XVBQ2A1o3ib7m+l/Er03p+0OwwcLmnVpu7AXZHeTysxi2tgQWzwaXE79S6d0b+K2YblVlOR10ZTG7GD4BJgbiSR5pUdhsaYj6srsifH4prtZ5LZwRm5MiNwYEQN3pBXX0xn7lIcfD5oVTceaPEFlBjXZcYD+Jo+X9K1LqsgX8e9ZTbwirTd3eB/8loKFWWjs+F0QvwEfaI9Vx0Aid6bIhdeBEbvHfqoAC8ATBRaZAjj2pUh46+C6zjv+e5QgQjUqHXeG1KJGoqNPcSAQpntJ97tsoG1G9XP+Ez5/XglktDR7N3Rrddn77fOx8ipod/tJHEH4FUBrdTNfq5T/KcyvHn/AGlvOfQrnZtSRqx/FkzFmx/ccPREo6LmKbYdvqClgz1QeSC+YH8Q4NkRhshTZdY6yuj0IwjSnFyECkmS2ALmCSDKSIDxrpY/D+2c6hRbTBjRobrTu0httT6rO0tmglrQx7nPMNALbk8pka7wr3EbAxdaq6pVLAHEnLnFp/dbzVRtnZlTDuaGgOG4sLnQeBtMq+VobHx8lxhtr4ml/ssiiaZ6xMAjfF7Gx0C1WyduB1JhqObMubJgTkc5oP8Ayry9lDEPMik8k78jz3kwtJQ2c9tKj7QdUOLDqCS55foeTlVNtrYzUfBvegeIblqjMPeB1G8fothgw15JDh3LzroKAabxbW/cT81f1K7qL25AD3cP7pc0XJaEhpmzqho3jxUPGVqTMuZ7RfjyKzjqz3nrnTcIHoom1mAQIuVkcH5L0zR09p0MxBdoAZh0GZsDFza/aiUsdRdJa+Y1gFZOnTspmwbOfvt8FKCXwxrHHqzHPKPUoJ2mwOy3meLfWVQ1HRU07OV1X4qoRUvxUUSGu2+9tTCV2DKC6m4DrAmYkaDiFg6NTM1rvxAeYlabAvb7NxI59mvgsxghDS38LiB2AnL/AMsLV6Ptoo9R0hcUL2onv+vREcYKiAWt9XXQZlQaoZQUU68kCra+7f8ANRoiKjpA3Q8J+B+Csdnu6guom2GBzWncd/a1w17YRdjmaYS+R/BYDf8AonBljxQmWKI36hQA5hjXj/b4p0xohk6pNF7IEHtiT2KPtF803ji0+MI5Qq7JEcfjvhRhRb4OtmpDm31C0IfmqUXfiAP8zR81i9juIwwyiSBpMaa/FbGkf9EnUFvhAC5XqH0bMK7LmsD3SPVNwnu+PqUeuOqeyfC6DRG7mfn8Uf3F/UI/dwuntXCEirolbOvmLarshMaQk4Jl2A4EkFjyLRx9Uk1gMk6DwTQuFy6HFaGwI6QoVeiw6tFribwdJHBS95MXPZdCd2Kp7HQ7os6KpZb/AE9AIkgiTz1Vrtgw6mfzR4gj4KowVfJXpn8RLP5r+rVc9IR1WH8w+KV9A8hcIAZ4/ohbcAIB0I+SWzrOI4hE2+Pcss81stiRaTbdykbBEucPrenGjYbrJ3Rw9YhVocE9gNRVO2AGvJLgL7/0Vlj8Wxj5JuNBvO9ZysypiKjjEDXgAOJPDnvTxj5YGybRbUxJc1lmSJIt9diHUwwpVqlMaANcN+rcvq1WWzsXSyOY0iGsJDhaSJEjgqfE4hpqU3NmHMc0zvIIcPIlWenk/c60JmS4f0bUdaT9blHpi3iPL5hFxDuqe+O6/wAEJnx+I/7l0TGGbcBCezf9ap1B27gURw1H1oiQrtpUOo4gXAkdog28FD2HU6kcDHwVzUAgDuVBscRnE3BHnM+Y+rpK2MnaLppRGz2fGENgtCeyppwRIda3j/e6QBCI1o/VCbPegQfTduKY8SCPM+SM1pNhbd8UJ0b+HogwoFsCtDC3g53mSfitRsitmo86dUtN+x4nucFkdnjLVqgcQfEBaHou8ZsSzg6m89rmkH/pXM9UtM2YXs3rhI7Qo1Js3+tAVMojqt7ELCtt9cAki9pga0wRdGXnYeCcU+ozy8kwrQipjL34bvj8EmPmE6o4NaXHQAk9gEn0QsI0wJ1i/adfNMgMc/DgkmUk8ldTAMXmCbn5LlUA8e4kei5TEBWsI+YQC/XjuN7Lr3ILp+rJWEj4urlIeZ6rmmwG4jXgIWn2/HsQeDgfNZrHYp5YWxTDSL69h3dq0NWt7TBtfxa0z4JV5I/A2lWAMwg7Y2oHZbaFCaJb3KsxpsI1+aVxTCmWWI27EAAAX+ChYDbBaTDgDHhwVZiKh6sCbzfQ9vJJu28U0AsFCm2D7rNIcLXOpm1tyRxS8DJ2WOUu/avcGsBMuO/k3iVV7R2m6rNOmMlLf+J/Nx+CG8V65BqvLsugsAO4b1JfggAbgHtCbjfZLodgA/MG0xmJERy1M8goe0MaxrWtoltQscCXtMMmCC1pIvY+9vtu1udkUxLwSDNMbiJEgQZ3XHkqHEUszJiZveO2fJNG+VCvoC7bYGX2jXNvNwYuCNRbepeHxjXDquBsPT/xCE7Z4nqEgHdu8NFCq4HKTLBP4my0+S1Jy8lFRfRb4erc31Uo1bXHxWaa3KbPLeTx8RZSW4yq2JaXDi0gj5o80BxZZvxDbQ4fLuKrqRyYh4AHXZI7yJI5zJTRtWmTldAPA29UnOHt6JbEOzttyAJ07UbJVF/TwuYOebCBoI1nTw80wDdPfyvfXkkMU9ggGx3ayGk+f6JjwNRpCIDsc/rekIHmPr63pSJ7teeqeRrx3eI+CBBA+I8vqEqzIPh4EfXgkKZyh0WkCd3EAqVjWkgTukTxi/lKgSlouiuYNi3zBMq86JVCcRXaS0k0wRlsQGEQDz/aFUWJcfbUyN+YduitejeIAxjW5YL2uaTfTKXcI+4Fz/Ux/GRqxPaPUcL7gQ8OPe/eKdgRLB9artJsF3b8As0OolkvJ0hRKrzmIi0SDx4+BU0qm2g57GmoYgP0j7rwBHjG7crnLiVqNknFiabh+KG9znAHyJRaSHiD1JH3Yd3DXylGpBXLsrfQx+qSTnJI2CjCgkpryU8mBzQnOVxDkn6/uuEc04JuVKEbVwFNzZNUBxGhzxMb+A7FY7JYBgnU84qezJGYBwBh2YCHXsHAX4KsqMCP0ZdNLGNJmKhd3OptI9FPAGHou6t+CgYgzvlTaNM5QoNZqUI2rRtZRBhw1wJEmCFPmwA+p/smYoR2lCg2NpWIEA3XMVRLnGLW5XRKMartV0CQZmyhDmH6rHkG+Qagm3tKc2kbpUBjeoDqCB3yrbZBmpB+810+E/BUmNqNplzBo0kC+4GEI/IL6CYV3udwPdI+CkPZdV2GrdVt/veon1lWh1W6G0ZZaZFq4MXtvlQqmzxq0lp5K5jVV7xc5TBO46E6C3HsQmkgxbKrHYSo4ZYD+BiDb1Vdg62RwDjkDSXNBBIDiMpPgI4L0bZuDcymM8Go4dYjQch8U7EbHpvHWaOZVNW9FilSpmVo7QJAkBwmZaZ5HXsTmYndmkWsde2DePkjY7og33qRy8IMeipcRs7EsFwHgcRPmE9yX9BSZcjEiQSNCEdrtJmOPp6LO0tpgWe17Dvi48vkp1DGZh1XB0a8UVJMDi0XQdaZ7u0f3T/aEgaxfU74uVTU8S5sgtMbjqj08bxB8/MJgHNqmDSdHuvv3g38FJ2ZiYxlA/midPetvPPhvVftOrmpjiCCnYZ/7am4ub7wjmZBGml1jzrtfw0YvB7Vs09SPrQIjR1ndgPqPgg7PuJ3I1T3xHD0I+awYvii6fbCAKu2o5r6FUi4gm3FhuPFsKzAVfTwrv8ADvYSMxDxI3y50GOJF+9XS6Ej2Rtm1g9jSEYtcKQ9nGYQOtJFjB03wD3qq6LUHNp9a97HSQNDHZCuqY1HP1gnzKeDtCSVMDB33PHT4pIrxdJWinn1SqJTM4RSGwOPH9EyWq1gEHcAuOB5IjXTxTmsCUJHhA6OVIxmIYTIqUWkfwEjv97zUsubccFTYXFhm0aEfea5h/iEjzCKIy/pi1ih1qcqTh2zpxKHWAAKACI8x80GvTmPVSHuloA/RR67jIA70oTlKpCFUqSuhsG6i4mu3iL81A0Wmw6YNU9aHBrsoiZlrhqh47Y2Zz3Em7ibW1KB0ZxTXYljeOk793xWppuklveh+wfBha+G9kS3kHDuJn1VjmmDxROl2FyupOBsczT3iR5hRsG6WDwWzC7RnyIktN+5LA12Mqy/lHaTAjmulQtoNk+Hkf1T5PiJHs2NFoNxvTK7xoIWVwmNqUzZxi9pMXVpg9pNcSCRmsI015H60SJILslVXIOXjpwR2snSCE/2Vx9aKygWQMRsqm8dZoVJtDoo3Vm7uPctTlJKTXcVHFMik0YB+DxNLRxcBueJ89Uxm1/95SPa3reWq9Efh2u7OxQMbsWm4Hqidx017FX7bXTG9xeUYjFY6k5pNNw0u248itdT2TSezBuYwhtTKQ6xu13XaTyLTY7oWa2z0aa0mLACSbbtygUNv4hgZSbWcKbXWbDLSbw7LImTvWTPGTNeGSPftjO/Z8kZlSXjvHx+Cr9gPBotE3IHoPOyZ0k2/QwjGuquDes0NGpMmCQBeACSexYMK/HRZP5F9lQHkgOjc0x3gmUag4OaCDIIkEXBB0IPBJwAvyWjyVEIMAsNy433j3HxkfBcFQNYwuOWQ0X4mIHao+KqFtRkfekHuBIPLeP4kydJAa2SnNuknlJXWIeaOo6IrKQ01SSTkOzEiJ4XjxsU0tJXUkCEPHuyMJsPie5YttYtxVKo4yRVpk20AeJA7kkkQo9Gc4tLpMxyUAY5ridYAufLRJJI0FFbiNtU2GJi8gQTPHQW081Aftv2hik0udxnL6pJKBDU8HiKhBeW02xoOsVMo7Jpj3hnMRLoPfcWPMQupIWSix2dgWmrT1zB7SHAwSARLDbhoe0K2pjPVLGGHiPMcUkkH3ZPBWdL6wdShsRSLXOMQXGYtwGtlT4J1iEklowFWQnA2UbaG4j6uD8EkloyfFlMewTvkuVadieXpKSSRbGIT9uVKDrEvbmve4BuImxtbuWm6Obc/wASXS1sT1YmY3ggiO8HfokkqozfKiycVxsuapHimtZa/b+iSS1mY4zWyHiKwAJJ6oHORGvbokko+iLs846U9IPbOyskUxx+8eJ5clQ4Rpc9o3kpJLnSbe2dCKUVSPXdn7VxLKMt9kHZRAyu0i0nNz4LObY2M+u41MQ8VHROjwNP/kSSS4scV0JObs3/ANldZxwRY4z7Ko5jbkw2GuAkkmBmWv5JJKkd9mb6c1CzCZmuLSHsuNdeSoNi7SxNRtKRIbAzOcJd7wOkm4jXgeKSSrk6SotilxZssNUJaJElJJJajKf/2Q=="/>
          <p:cNvSpPr>
            <a:spLocks noChangeAspect="1" noChangeArrowheads="1"/>
          </p:cNvSpPr>
          <p:nvPr/>
        </p:nvSpPr>
        <p:spPr bwMode="auto">
          <a:xfrm>
            <a:off x="1168400" y="8096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5154" name="Picture 34" descr="C:\Users\REstep\AppData\Local\Microsoft\Windows\Temporary Internet Files\Content.IE5\VIAL6LGL\MP900390572[1].jpg"/>
          <p:cNvPicPr>
            <a:picLocks noChangeAspect="1" noChangeArrowheads="1"/>
          </p:cNvPicPr>
          <p:nvPr/>
        </p:nvPicPr>
        <p:blipFill>
          <a:blip r:embed="rId3"/>
          <a:srcRect/>
          <a:stretch>
            <a:fillRect/>
          </a:stretch>
        </p:blipFill>
        <p:spPr bwMode="auto">
          <a:xfrm rot="21304593">
            <a:off x="5871370" y="4450837"/>
            <a:ext cx="2582862" cy="1843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C:\Users\Rlippe\AppData\Local\Microsoft\Windows\Temporary Internet Files\Content.IE5\6XGLUBVB\MP90038533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295400"/>
            <a:ext cx="1687286" cy="23622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lippe\AppData\Local\Microsoft\Windows\Temporary Internet Files\Content.IE5\0UVQJ4XM\MP900314122[1].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7564">
            <a:off x="1220743" y="4673881"/>
            <a:ext cx="1372704" cy="2139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299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defRPr/>
            </a:pPr>
            <a:r>
              <a:rPr lang="en-US" dirty="0" smtClean="0">
                <a:latin typeface="+mn-lt"/>
              </a:rPr>
              <a:t>How Identities are Stolen</a:t>
            </a:r>
          </a:p>
        </p:txBody>
      </p:sp>
      <p:sp>
        <p:nvSpPr>
          <p:cNvPr id="6147" name="Content Placeholder 2"/>
          <p:cNvSpPr>
            <a:spLocks noGrp="1"/>
          </p:cNvSpPr>
          <p:nvPr>
            <p:ph idx="1"/>
          </p:nvPr>
        </p:nvSpPr>
        <p:spPr>
          <a:xfrm>
            <a:off x="603526" y="1447800"/>
            <a:ext cx="8229600" cy="3962400"/>
          </a:xfrm>
        </p:spPr>
        <p:txBody>
          <a:bodyPr/>
          <a:lstStyle/>
          <a:p>
            <a:pPr marL="342900" lvl="1" indent="-342900">
              <a:buFontTx/>
              <a:buChar char="•"/>
              <a:defRPr/>
            </a:pPr>
            <a:r>
              <a:rPr lang="en-US" sz="3800" dirty="0" smtClean="0"/>
              <a:t>Caller ID “spoofing”</a:t>
            </a:r>
          </a:p>
          <a:p>
            <a:pPr marL="0" lvl="1" indent="0">
              <a:buNone/>
              <a:defRPr/>
            </a:pPr>
            <a:endParaRPr lang="en-US" sz="3800" dirty="0" smtClean="0"/>
          </a:p>
          <a:p>
            <a:pPr marL="0" lvl="1" indent="0">
              <a:buNone/>
              <a:defRPr/>
            </a:pPr>
            <a:r>
              <a:rPr lang="en-US" sz="3800" dirty="0" smtClean="0"/>
              <a:t>Video: Ohio Attorney General’s Office</a:t>
            </a:r>
          </a:p>
          <a:p>
            <a:pPr marL="0" lvl="1" indent="0">
              <a:buNone/>
              <a:defRPr/>
            </a:pPr>
            <a:r>
              <a:rPr lang="en-US" sz="3800" dirty="0" smtClean="0">
                <a:hlinkClick r:id="rId3"/>
              </a:rPr>
              <a:t>http</a:t>
            </a:r>
            <a:r>
              <a:rPr lang="en-US" sz="3800" dirty="0">
                <a:hlinkClick r:id="rId3"/>
              </a:rPr>
              <a:t>://</a:t>
            </a:r>
            <a:r>
              <a:rPr lang="en-US" sz="3800" dirty="0" smtClean="0">
                <a:hlinkClick r:id="rId3"/>
              </a:rPr>
              <a:t>www.youtube.com/watch?v=kmTOC76Eh8I</a:t>
            </a:r>
            <a:endParaRPr lang="en-US" sz="3800" dirty="0" smtClean="0"/>
          </a:p>
          <a:p>
            <a:pPr marL="0" lvl="1" indent="0">
              <a:buNone/>
              <a:defRPr/>
            </a:pPr>
            <a:endParaRPr lang="en-US" sz="3200" dirty="0"/>
          </a:p>
          <a:p>
            <a:pPr marL="0" indent="0">
              <a:buNone/>
              <a:defRPr/>
            </a:pPr>
            <a:endParaRPr lang="en-US" dirty="0" smtClean="0"/>
          </a:p>
        </p:txBody>
      </p:sp>
      <p:pic>
        <p:nvPicPr>
          <p:cNvPr id="6148" name="Picture 2" descr="C:\Users\Rlippe\AppData\Local\Microsoft\Windows\Temporary Internet Files\Content.IE5\T8FIWCCF\MC90029414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990600"/>
            <a:ext cx="2197100" cy="1719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558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How Identities are Stolen</a:t>
            </a:r>
          </a:p>
        </p:txBody>
      </p:sp>
      <p:sp>
        <p:nvSpPr>
          <p:cNvPr id="3" name="Content Placeholder 2"/>
          <p:cNvSpPr>
            <a:spLocks noGrp="1"/>
          </p:cNvSpPr>
          <p:nvPr>
            <p:ph idx="1"/>
          </p:nvPr>
        </p:nvSpPr>
        <p:spPr/>
        <p:txBody>
          <a:bodyPr/>
          <a:lstStyle/>
          <a:p>
            <a:pPr marL="342900" lvl="1" indent="-342900">
              <a:buFontTx/>
              <a:buChar char="•"/>
              <a:defRPr/>
            </a:pPr>
            <a:r>
              <a:rPr lang="en-US" sz="3800" dirty="0"/>
              <a:t>Text messages (</a:t>
            </a:r>
            <a:r>
              <a:rPr lang="en-US" sz="3800" dirty="0" err="1"/>
              <a:t>smishing</a:t>
            </a:r>
            <a:r>
              <a:rPr lang="en-US" sz="3800" dirty="0"/>
              <a:t>)</a:t>
            </a:r>
          </a:p>
          <a:p>
            <a:pPr marL="342900" lvl="1" indent="-342900">
              <a:buFontTx/>
              <a:buChar char="•"/>
              <a:defRPr/>
            </a:pPr>
            <a:r>
              <a:rPr lang="en-US" sz="3800" dirty="0"/>
              <a:t>Security breaches</a:t>
            </a:r>
          </a:p>
          <a:p>
            <a:endParaRPr lang="en-US" dirty="0"/>
          </a:p>
        </p:txBody>
      </p:sp>
    </p:spTree>
    <p:extLst>
      <p:ext uri="{BB962C8B-B14F-4D97-AF65-F5344CB8AC3E}">
        <p14:creationId xmlns:p14="http://schemas.microsoft.com/office/powerpoint/2010/main" val="185112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p:txBody>
          <a:bodyPr/>
          <a:lstStyle/>
          <a:p>
            <a:pPr eaLnBrk="1" hangingPunct="1">
              <a:defRPr/>
            </a:pPr>
            <a:r>
              <a:rPr lang="en-US" dirty="0" smtClean="0">
                <a:latin typeface="+mn-lt"/>
              </a:rPr>
              <a:t>Child Identity Theft</a:t>
            </a:r>
          </a:p>
        </p:txBody>
      </p:sp>
      <p:sp>
        <p:nvSpPr>
          <p:cNvPr id="7171" name="Rectangle 5"/>
          <p:cNvSpPr>
            <a:spLocks noGrp="1" noChangeArrowheads="1"/>
          </p:cNvSpPr>
          <p:nvPr>
            <p:ph idx="1"/>
          </p:nvPr>
        </p:nvSpPr>
        <p:spPr>
          <a:xfrm>
            <a:off x="457200" y="1600200"/>
            <a:ext cx="8643938" cy="3429000"/>
          </a:xfrm>
        </p:spPr>
        <p:txBody>
          <a:bodyPr/>
          <a:lstStyle/>
          <a:p>
            <a:pPr eaLnBrk="1" hangingPunct="1"/>
            <a:r>
              <a:rPr lang="en-US" smtClean="0"/>
              <a:t>Children’s identities are valuable because their credit history is clear and their Social Security number might not show up in credit databases.</a:t>
            </a:r>
          </a:p>
          <a:p>
            <a:pPr eaLnBrk="1" hangingPunct="1"/>
            <a:r>
              <a:rPr lang="en-US" smtClean="0"/>
              <a:t>Easily undetected for a long period of time</a:t>
            </a:r>
          </a:p>
        </p:txBody>
      </p:sp>
      <p:pic>
        <p:nvPicPr>
          <p:cNvPr id="3074" name="Picture 2" descr="C:\Users\Rlippe\AppData\Local\Microsoft\Windows\Temporary Internet Files\Content.IE5\9QMZ51S2\MC90039162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3804938"/>
            <a:ext cx="2004365" cy="204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49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219200"/>
            <a:ext cx="8305800" cy="1143000"/>
          </a:xfrm>
        </p:spPr>
        <p:txBody>
          <a:bodyPr>
            <a:normAutofit fontScale="90000"/>
          </a:bodyPr>
          <a:lstStyle/>
          <a:p>
            <a:pPr algn="ctr" eaLnBrk="1" hangingPunct="1">
              <a:defRPr/>
            </a:pPr>
            <a:r>
              <a:rPr lang="en-US" sz="4000" dirty="0" smtClean="0">
                <a:latin typeface="+mn-lt"/>
              </a:rPr>
              <a:t>Jeff learned a valuable lesson about the importance of protecting himself against identity theft</a:t>
            </a:r>
            <a:r>
              <a:rPr lang="en-US" sz="4000" dirty="0" smtClean="0"/>
              <a:t/>
            </a:r>
            <a:br>
              <a:rPr lang="en-US" sz="4000" dirty="0" smtClean="0"/>
            </a:br>
            <a:endParaRPr lang="en-US" sz="4000" dirty="0" smtClean="0"/>
          </a:p>
        </p:txBody>
      </p:sp>
      <p:pic>
        <p:nvPicPr>
          <p:cNvPr id="8195" name="Picture 3" descr="C:\Users\Rlippe\AppData\Local\Microsoft\Windows\Temporary Internet Files\Content.IE5\HQFSOH7D\MP9004225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438400"/>
            <a:ext cx="3216275"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
          <p:cNvSpPr>
            <a:spLocks noChangeArrowheads="1"/>
          </p:cNvSpPr>
          <p:nvPr/>
        </p:nvSpPr>
        <p:spPr bwMode="auto">
          <a:xfrm>
            <a:off x="685800" y="2455863"/>
            <a:ext cx="4572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 typeface="Arial" charset="0"/>
              <a:buChar char="•"/>
            </a:pPr>
            <a:r>
              <a:rPr lang="en-US" sz="3200" dirty="0"/>
              <a:t>Keep documents in a safe place </a:t>
            </a:r>
          </a:p>
          <a:p>
            <a:pPr marL="457200" indent="-457200">
              <a:buFont typeface="Arial" charset="0"/>
              <a:buChar char="•"/>
            </a:pPr>
            <a:r>
              <a:rPr lang="en-US" sz="3200" dirty="0"/>
              <a:t>Don’t carry around personal information (Social Security card, Medicare card) unless needed that day</a:t>
            </a:r>
          </a:p>
        </p:txBody>
      </p:sp>
    </p:spTree>
    <p:extLst>
      <p:ext uri="{BB962C8B-B14F-4D97-AF65-F5344CB8AC3E}">
        <p14:creationId xmlns:p14="http://schemas.microsoft.com/office/powerpoint/2010/main" val="360865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1115</Words>
  <Application>Microsoft Office PowerPoint</Application>
  <PresentationFormat>On-screen Show (4:3)</PresentationFormat>
  <Paragraphs>139</Paragraphs>
  <Slides>21</Slides>
  <Notes>14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Jeff loses his identity!  </vt:lpstr>
      <vt:lpstr>        Meet Jeff  Jeff has a credit card he uses to make purchases. He notices several charges on his bill he never made. He wonders if a thief has stolen his identity!</vt:lpstr>
      <vt:lpstr>PowerPoint Presentation</vt:lpstr>
      <vt:lpstr>Video: Federal Trade Commission</vt:lpstr>
      <vt:lpstr>How Identities are Stolen</vt:lpstr>
      <vt:lpstr>How Identities are Stolen</vt:lpstr>
      <vt:lpstr>How Identities are Stolen</vt:lpstr>
      <vt:lpstr>Child Identity Theft</vt:lpstr>
      <vt:lpstr>Jeff learned a valuable lesson about the importance of protecting himself against identity theft </vt:lpstr>
      <vt:lpstr>PowerPoint Presentation</vt:lpstr>
      <vt:lpstr>PowerPoint Presentation</vt:lpstr>
      <vt:lpstr>PowerPoint Presentation</vt:lpstr>
      <vt:lpstr>PowerPoint Presentation</vt:lpstr>
      <vt:lpstr>Video: Federal Trade Commission http://www.youtube.com/watch?v=k3yh9hjnE44 </vt:lpstr>
      <vt:lpstr>PowerPoint Presentation</vt:lpstr>
      <vt:lpstr>  When Jeff discovered his identity had been stolen, he:         Filed a police report        Closed compromised accounts        Placed a fraud alert or a credit freeze on his credit reports        Filed with the Ohio Attorney General’s Office  </vt:lpstr>
      <vt:lpstr>Ohio Attorney General’s Office – ID Theft Unit</vt:lpstr>
      <vt:lpstr>Video: Ohio Attorney General’s Office http://www.youtube.com/watch?v=kwoJTtEtQPc  </vt:lpstr>
      <vt:lpstr>Review Questions</vt:lpstr>
      <vt:lpstr>A Short Quiz!</vt:lpstr>
      <vt:lpstr>Quiz (cont.)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2013-12-04T18:21:56Z</dcterms:created>
  <dcterms:modified xsi:type="dcterms:W3CDTF">2013-12-16T15:14:48Z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